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avi" ContentType="video/avi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1" r:id="rId3"/>
    <p:sldId id="262" r:id="rId4"/>
    <p:sldId id="266" r:id="rId5"/>
    <p:sldId id="260" r:id="rId6"/>
    <p:sldId id="270" r:id="rId7"/>
    <p:sldId id="265" r:id="rId8"/>
    <p:sldId id="267" r:id="rId9"/>
    <p:sldId id="268" r:id="rId10"/>
    <p:sldId id="271" r:id="rId11"/>
    <p:sldId id="269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00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44" autoAdjust="0"/>
    <p:restoredTop sz="94660"/>
  </p:normalViewPr>
  <p:slideViewPr>
    <p:cSldViewPr>
      <p:cViewPr>
        <p:scale>
          <a:sx n="107" d="100"/>
          <a:sy n="107" d="100"/>
        </p:scale>
        <p:origin x="19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ECBF10-B1DC-4850-9B6A-694BF17FF67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64806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4667DA-0A23-4959-B9B4-4CE9B4E0070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02237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5DA5C3-587D-4CB1-B613-AB287103E1E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12941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6579A2-B19A-4FE5-93F1-44F16EF0A0B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64419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0097E2-2CF0-4C4A-A4F0-567E3457273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27930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92F7CC-1448-4916-8630-14474C9C446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93623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FDC62B-E234-48F5-A226-26B4CA00196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40002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E2EDC4-A161-4295-8C56-FBC26E8F736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63942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5A2B24-E3B4-4DC2-B890-0BCDEB5884B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3962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92DB78-FD69-41EF-B724-7E563D26D7A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27882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DDDDA9-8900-4080-8AD5-B6FA7B71C3C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6271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106C3CD-21F3-4FAB-BC1D-A898A11BF854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1331640" y="2636912"/>
            <a:ext cx="5112568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2123728" y="836712"/>
            <a:ext cx="1764196" cy="1800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221850" y="2317522"/>
            <a:ext cx="486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887924" y="2320724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187624" y="3356992"/>
                <a:ext cx="640871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i="1" smtClean="0">
                          <a:latin typeface="Cambria Math"/>
                          <a:ea typeface="Cambria Math"/>
                        </a:rPr>
                        <m:t>∠</m:t>
                      </m:r>
                      <m:r>
                        <a:rPr lang="ru-RU" sz="3200" b="0" i="1" smtClean="0">
                          <a:latin typeface="Cambria Math"/>
                          <a:ea typeface="Cambria Math"/>
                        </a:rPr>
                        <m:t>1+ ∠ 2=180°  как смежные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3356992"/>
                <a:ext cx="6408712" cy="58477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57200" y="1071563"/>
            <a:ext cx="8229600" cy="5054600"/>
          </a:xfrm>
        </p:spPr>
        <p:txBody>
          <a:bodyPr>
            <a:noAutofit/>
          </a:bodyPr>
          <a:lstStyle/>
          <a:p>
            <a:pPr marL="547688" indent="-411163" eaLnBrk="1" hangingPunct="1">
              <a:lnSpc>
                <a:spcPct val="80000"/>
              </a:lnSpc>
              <a:defRPr/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сегодня я узнал…</a:t>
            </a:r>
          </a:p>
          <a:p>
            <a:pPr marL="547688" indent="-411163" eaLnBrk="1" hangingPunct="1">
              <a:lnSpc>
                <a:spcPct val="80000"/>
              </a:lnSpc>
              <a:defRPr/>
            </a:pP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было интересно…</a:t>
            </a:r>
          </a:p>
          <a:p>
            <a:pPr marL="547688" indent="-411163" eaLnBrk="1" hangingPunct="1">
              <a:lnSpc>
                <a:spcPct val="80000"/>
              </a:lnSpc>
              <a:defRPr/>
            </a:pP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было трудно…</a:t>
            </a:r>
          </a:p>
          <a:p>
            <a:pPr marL="547688" indent="-411163" eaLnBrk="1" hangingPunct="1">
              <a:lnSpc>
                <a:spcPct val="80000"/>
              </a:lnSpc>
              <a:defRPr/>
            </a:pP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я понял, что…</a:t>
            </a:r>
          </a:p>
          <a:p>
            <a:pPr marL="547688" indent="-411163" eaLnBrk="1" hangingPunct="1">
              <a:lnSpc>
                <a:spcPct val="80000"/>
              </a:lnSpc>
              <a:defRPr/>
            </a:pP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теперь я могу…</a:t>
            </a:r>
          </a:p>
          <a:p>
            <a:pPr marL="547688" indent="-411163" eaLnBrk="1" hangingPunct="1">
              <a:lnSpc>
                <a:spcPct val="80000"/>
              </a:lnSpc>
              <a:defRPr/>
            </a:pP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я почувствовал, что…</a:t>
            </a:r>
          </a:p>
          <a:p>
            <a:pPr marL="547688" indent="-411163" eaLnBrk="1" hangingPunct="1">
              <a:lnSpc>
                <a:spcPct val="80000"/>
              </a:lnSpc>
              <a:defRPr/>
            </a:pP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я приобрел…</a:t>
            </a:r>
          </a:p>
          <a:p>
            <a:pPr marL="547688" indent="-411163" eaLnBrk="1" hangingPunct="1">
              <a:lnSpc>
                <a:spcPct val="80000"/>
              </a:lnSpc>
              <a:defRPr/>
            </a:pP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я научился…</a:t>
            </a:r>
          </a:p>
          <a:p>
            <a:pPr marL="547688" indent="-411163" eaLnBrk="1" hangingPunct="1">
              <a:lnSpc>
                <a:spcPct val="80000"/>
              </a:lnSpc>
              <a:defRPr/>
            </a:pP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у меня получилось …</a:t>
            </a:r>
          </a:p>
          <a:p>
            <a:pPr marL="547688" indent="-411163" eaLnBrk="1" hangingPunct="1">
              <a:lnSpc>
                <a:spcPct val="80000"/>
              </a:lnSpc>
              <a:defRPr/>
            </a:pP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я смог…</a:t>
            </a:r>
          </a:p>
          <a:p>
            <a:pPr marL="547688" indent="-411163" eaLnBrk="1" hangingPunct="1">
              <a:lnSpc>
                <a:spcPct val="80000"/>
              </a:lnSpc>
              <a:defRPr/>
            </a:pP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я попробую…</a:t>
            </a:r>
          </a:p>
          <a:p>
            <a:pPr marL="547688" indent="-411163" eaLnBrk="1" hangingPunct="1">
              <a:lnSpc>
                <a:spcPct val="80000"/>
              </a:lnSpc>
              <a:defRPr/>
            </a:pP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меня удивило…</a:t>
            </a:r>
          </a:p>
          <a:p>
            <a:pPr marL="547688" indent="-411163" eaLnBrk="1" hangingPunct="1">
              <a:lnSpc>
                <a:spcPct val="80000"/>
              </a:lnSpc>
              <a:defRPr/>
            </a:pP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урок дал мне для жизни…</a:t>
            </a:r>
          </a:p>
          <a:p>
            <a:pPr marL="547688" indent="-411163" eaLnBrk="1" hangingPunct="1">
              <a:lnSpc>
                <a:spcPct val="80000"/>
              </a:lnSpc>
              <a:defRPr/>
            </a:pP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мне захотелось…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102576" y="116632"/>
            <a:ext cx="380732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altLang="ru-RU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Облако «тегов»</a:t>
            </a:r>
            <a:endParaRPr lang="ru-RU" altLang="ru-RU" sz="40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8298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88" y="1988840"/>
            <a:ext cx="51125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Д.З.</a:t>
            </a:r>
          </a:p>
          <a:p>
            <a:r>
              <a:rPr lang="ru-RU" sz="6000" dirty="0"/>
              <a:t> </a:t>
            </a:r>
            <a:r>
              <a:rPr lang="ru-RU" sz="6000" dirty="0" smtClean="0"/>
              <a:t>п.15 № 93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55065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1331640" y="1340768"/>
            <a:ext cx="4680520" cy="1800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flipH="1">
            <a:off x="2051720" y="1052736"/>
            <a:ext cx="2304256" cy="223224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699792" y="198419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635896" y="187153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403648" y="3861048"/>
                <a:ext cx="568863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3200" i="1" smtClean="0">
                        <a:latin typeface="Cambria Math"/>
                        <a:ea typeface="Cambria Math"/>
                      </a:rPr>
                      <m:t>∠</m:t>
                    </m:r>
                    <m:r>
                      <a:rPr lang="ru-RU" sz="3200" b="0" i="1" smtClean="0">
                        <a:latin typeface="Cambria Math"/>
                        <a:ea typeface="Cambria Math"/>
                      </a:rPr>
                      <m:t>3=∠ 4</m:t>
                    </m:r>
                  </m:oMath>
                </a14:m>
                <a:r>
                  <a:rPr lang="ru-RU" sz="3200" dirty="0" smtClean="0"/>
                  <a:t> как вертикальные</a:t>
                </a:r>
                <a:endParaRPr lang="ru-RU" sz="32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3861048"/>
                <a:ext cx="5688632" cy="584775"/>
              </a:xfrm>
              <a:prstGeom prst="rect">
                <a:avLst/>
              </a:prstGeom>
              <a:blipFill rotWithShape="1">
                <a:blip r:embed="rId2"/>
                <a:stretch>
                  <a:fillRect t="-14583" b="-322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3059832" y="164666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B00000"/>
                </a:solidFill>
              </a:rPr>
              <a:t>1</a:t>
            </a:r>
            <a:endParaRPr lang="ru-RU" b="1" dirty="0">
              <a:solidFill>
                <a:srgbClr val="B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89048" y="2180272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B00000"/>
                </a:solidFill>
              </a:rPr>
              <a:t>2</a:t>
            </a:r>
            <a:endParaRPr lang="ru-RU" b="1" dirty="0">
              <a:solidFill>
                <a:srgbClr val="B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1511660" y="4581209"/>
                <a:ext cx="568863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3200" i="1" smtClean="0">
                        <a:latin typeface="Cambria Math"/>
                        <a:ea typeface="Cambria Math"/>
                      </a:rPr>
                      <m:t>∠</m:t>
                    </m:r>
                    <m:r>
                      <a:rPr lang="ru-RU" sz="3200" b="0" i="1" smtClean="0">
                        <a:latin typeface="Cambria Math"/>
                        <a:ea typeface="Cambria Math"/>
                      </a:rPr>
                      <m:t>1</m:t>
                    </m:r>
                    <m:r>
                      <a:rPr lang="ru-RU" sz="3200" b="0" i="1" smtClean="0">
                        <a:latin typeface="Cambria Math"/>
                        <a:ea typeface="Cambria Math"/>
                      </a:rPr>
                      <m:t>=∠ </m:t>
                    </m:r>
                    <m:r>
                      <a:rPr lang="ru-RU" sz="3200" b="0" i="1" smtClean="0">
                        <a:latin typeface="Cambria Math"/>
                        <a:ea typeface="Cambria Math"/>
                      </a:rPr>
                      <m:t>2</m:t>
                    </m:r>
                  </m:oMath>
                </a14:m>
                <a:r>
                  <a:rPr lang="ru-RU" sz="3200" dirty="0" smtClean="0"/>
                  <a:t> </a:t>
                </a:r>
                <a:r>
                  <a:rPr lang="ru-RU" sz="3200" dirty="0" smtClean="0"/>
                  <a:t>как вертикальные</a:t>
                </a:r>
                <a:endParaRPr lang="ru-RU" sz="3200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1660" y="4581209"/>
                <a:ext cx="5688632" cy="584775"/>
              </a:xfrm>
              <a:prstGeom prst="rect">
                <a:avLst/>
              </a:prstGeom>
              <a:blipFill rotWithShape="1">
                <a:blip r:embed="rId3"/>
                <a:stretch>
                  <a:fillRect t="-14737" b="-3368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3064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  <p:bldP spid="8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 flipH="1">
            <a:off x="1043608" y="836712"/>
            <a:ext cx="1080120" cy="122413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flipV="1">
            <a:off x="1043608" y="1916832"/>
            <a:ext cx="2160240" cy="14401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588224" y="2078407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Е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023828" y="2058619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83568" y="1988090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</a:t>
            </a:r>
            <a:endParaRPr lang="ru-RU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4860032" y="836712"/>
            <a:ext cx="0" cy="122413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4860032" y="2060848"/>
            <a:ext cx="1656184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4860032" y="1916832"/>
            <a:ext cx="216024" cy="14178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4418120" y="68384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4391479" y="1916832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</a:t>
            </a:r>
            <a:endParaRPr lang="ru-RU" dirty="0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1043608" y="3356992"/>
            <a:ext cx="2340260" cy="86409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3383868" y="3284984"/>
            <a:ext cx="2304256" cy="93610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763688" y="40466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641145" y="328498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М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724128" y="3273877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3203848" y="436510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963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внобедренный треугольник 1"/>
          <p:cNvSpPr/>
          <p:nvPr/>
        </p:nvSpPr>
        <p:spPr>
          <a:xfrm>
            <a:off x="1331640" y="836712"/>
            <a:ext cx="2808312" cy="266429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Равнобедренный треугольник 2"/>
          <p:cNvSpPr/>
          <p:nvPr/>
        </p:nvSpPr>
        <p:spPr>
          <a:xfrm>
            <a:off x="4788024" y="1574791"/>
            <a:ext cx="2808312" cy="266429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0978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063 0.08651 L -0.37395 -0.1126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29" y="-99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47664" y="1125538"/>
            <a:ext cx="6769249" cy="3095550"/>
          </a:xfrm>
        </p:spPr>
        <p:txBody>
          <a:bodyPr/>
          <a:lstStyle/>
          <a:p>
            <a:r>
              <a:rPr lang="ru-RU" altLang="ru-RU" sz="4800" dirty="0" smtClean="0">
                <a:solidFill>
                  <a:srgbClr val="B00000"/>
                </a:solidFill>
                <a:latin typeface="Arial Black" panose="020B0A04020102020204" pitchFamily="34" charset="0"/>
              </a:rPr>
              <a:t>Первый признак</a:t>
            </a:r>
            <a:br>
              <a:rPr lang="ru-RU" altLang="ru-RU" sz="4800" dirty="0" smtClean="0">
                <a:solidFill>
                  <a:srgbClr val="B00000"/>
                </a:solidFill>
                <a:latin typeface="Arial Black" panose="020B0A04020102020204" pitchFamily="34" charset="0"/>
              </a:rPr>
            </a:br>
            <a:r>
              <a:rPr lang="ru-RU" altLang="ru-RU" sz="4800" dirty="0" smtClean="0">
                <a:solidFill>
                  <a:srgbClr val="B00000"/>
                </a:solidFill>
                <a:latin typeface="Arial Black" panose="020B0A04020102020204" pitchFamily="34" charset="0"/>
              </a:rPr>
              <a:t> равенства </a:t>
            </a:r>
            <a:br>
              <a:rPr lang="ru-RU" altLang="ru-RU" sz="4800" dirty="0" smtClean="0">
                <a:solidFill>
                  <a:srgbClr val="B00000"/>
                </a:solidFill>
                <a:latin typeface="Arial Black" panose="020B0A04020102020204" pitchFamily="34" charset="0"/>
              </a:rPr>
            </a:br>
            <a:r>
              <a:rPr lang="ru-RU" altLang="ru-RU" sz="4800" dirty="0" smtClean="0">
                <a:solidFill>
                  <a:srgbClr val="B00000"/>
                </a:solidFill>
                <a:latin typeface="Arial Black" panose="020B0A04020102020204" pitchFamily="34" charset="0"/>
              </a:rPr>
              <a:t>треугольников</a:t>
            </a:r>
            <a:endParaRPr lang="ru-RU" altLang="ru-RU" sz="4800" dirty="0">
              <a:solidFill>
                <a:srgbClr val="B00000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15. Первый признак равенства треугольников.avi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6470" y="-19488"/>
            <a:ext cx="9239822" cy="6472824"/>
          </a:xfrm>
        </p:spPr>
      </p:pic>
      <p:sp>
        <p:nvSpPr>
          <p:cNvPr id="3" name="Прямоугольник 2"/>
          <p:cNvSpPr/>
          <p:nvPr/>
        </p:nvSpPr>
        <p:spPr>
          <a:xfrm>
            <a:off x="395536" y="5949280"/>
            <a:ext cx="8424936" cy="2880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7222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1475656" y="836712"/>
            <a:ext cx="5184576" cy="230425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flipV="1">
            <a:off x="1259632" y="1700808"/>
            <a:ext cx="5832648" cy="57606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H="1">
            <a:off x="1259632" y="836712"/>
            <a:ext cx="216024" cy="144016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>
            <a:off x="6660232" y="1700808"/>
            <a:ext cx="432048" cy="144016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2555776" y="1196752"/>
            <a:ext cx="72008" cy="21602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>
            <a:off x="5148064" y="2420888"/>
            <a:ext cx="72008" cy="21602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>
            <a:off x="2483768" y="2053196"/>
            <a:ext cx="72008" cy="21602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2591780" y="2053196"/>
            <a:ext cx="72008" cy="21602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H="1">
            <a:off x="5436096" y="1765164"/>
            <a:ext cx="72008" cy="21602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>
            <a:off x="5580112" y="1765164"/>
            <a:ext cx="72008" cy="21602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43608" y="548680"/>
            <a:ext cx="324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837684" y="2169830"/>
            <a:ext cx="324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3880524" y="2039868"/>
            <a:ext cx="324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7236296" y="1503844"/>
            <a:ext cx="324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Е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6733216" y="3167345"/>
            <a:ext cx="324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</a:t>
            </a:r>
            <a:endParaRPr lang="ru-RU" dirty="0"/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1475656" y="836712"/>
            <a:ext cx="2592288" cy="115212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4067944" y="1985135"/>
            <a:ext cx="2592288" cy="115212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V="1">
            <a:off x="1259632" y="1988840"/>
            <a:ext cx="2808312" cy="288032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V="1">
            <a:off x="4175956" y="1700808"/>
            <a:ext cx="2881296" cy="288032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1" name="Дуга 30"/>
          <p:cNvSpPr/>
          <p:nvPr/>
        </p:nvSpPr>
        <p:spPr>
          <a:xfrm rot="12982568">
            <a:off x="3519855" y="1696982"/>
            <a:ext cx="360040" cy="352388"/>
          </a:xfrm>
          <a:prstGeom prst="arc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Дуга 31"/>
          <p:cNvSpPr/>
          <p:nvPr/>
        </p:nvSpPr>
        <p:spPr>
          <a:xfrm rot="4213792">
            <a:off x="4330648" y="1858105"/>
            <a:ext cx="360040" cy="352388"/>
          </a:xfrm>
          <a:prstGeom prst="arc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/>
          <p:cNvSpPr txBox="1"/>
          <p:nvPr/>
        </p:nvSpPr>
        <p:spPr>
          <a:xfrm>
            <a:off x="3203848" y="1700808"/>
            <a:ext cx="246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34" name="TextBox 33"/>
          <p:cNvSpPr txBox="1"/>
          <p:nvPr/>
        </p:nvSpPr>
        <p:spPr>
          <a:xfrm>
            <a:off x="4737368" y="1934353"/>
            <a:ext cx="288032" cy="374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5367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/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 flipH="1">
            <a:off x="971600" y="2276872"/>
            <a:ext cx="936104" cy="201622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flipV="1">
            <a:off x="971600" y="3861048"/>
            <a:ext cx="2376264" cy="43204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1907704" y="2204864"/>
            <a:ext cx="1862342" cy="7200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3347864" y="2185379"/>
            <a:ext cx="422182" cy="1675669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971600" y="2204864"/>
            <a:ext cx="2798446" cy="208823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1439652" y="3023213"/>
            <a:ext cx="25202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2483768" y="3892575"/>
            <a:ext cx="126014" cy="21602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11560" y="4194131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1400678" y="2000713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Е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3419872" y="378439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/>
              <a:t>К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867692" y="1997186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</a:t>
            </a:r>
            <a:endParaRPr lang="ru-RU" dirty="0"/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 flipV="1">
            <a:off x="971600" y="2276872"/>
            <a:ext cx="933134" cy="20162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V="1">
            <a:off x="971600" y="3861048"/>
            <a:ext cx="2376264" cy="43204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971600" y="2204864"/>
            <a:ext cx="2798446" cy="2088232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7" name="Дуга 36"/>
          <p:cNvSpPr/>
          <p:nvPr/>
        </p:nvSpPr>
        <p:spPr>
          <a:xfrm rot="21395236">
            <a:off x="1063306" y="3805351"/>
            <a:ext cx="378042" cy="292255"/>
          </a:xfrm>
          <a:prstGeom prst="arc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Дуга 37"/>
          <p:cNvSpPr/>
          <p:nvPr/>
        </p:nvSpPr>
        <p:spPr>
          <a:xfrm rot="21395236">
            <a:off x="1119768" y="4075549"/>
            <a:ext cx="378042" cy="292255"/>
          </a:xfrm>
          <a:prstGeom prst="arc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1294151" y="3486044"/>
            <a:ext cx="291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40" name="TextBox 39"/>
          <p:cNvSpPr txBox="1"/>
          <p:nvPr/>
        </p:nvSpPr>
        <p:spPr>
          <a:xfrm>
            <a:off x="1472913" y="3852344"/>
            <a:ext cx="185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7616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3347864" y="3356992"/>
            <a:ext cx="360040" cy="2160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ru-RU" dirty="0" smtClean="0"/>
                  <a:t>Доказать: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</a:rPr>
                      <m:t>∆</m:t>
                    </m:r>
                    <m:r>
                      <a:rPr lang="ru-RU" b="0" i="1" smtClean="0">
                        <a:latin typeface="Cambria Math"/>
                        <a:ea typeface="Cambria Math"/>
                      </a:rPr>
                      <m:t>АС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/>
                        <a:ea typeface="Cambria Math"/>
                      </a:rPr>
                      <m:t>D</m:t>
                    </m:r>
                    <m:r>
                      <a:rPr lang="ru-RU" b="0" i="1" smtClean="0">
                        <a:latin typeface="Cambria Math"/>
                        <a:ea typeface="Cambria Math"/>
                      </a:rPr>
                      <m:t>=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∆</m:t>
                    </m:r>
                    <m:r>
                      <a:rPr lang="ru-RU" b="0" i="1" smtClean="0">
                        <a:latin typeface="Cambria Math"/>
                        <a:ea typeface="Cambria Math"/>
                      </a:rPr>
                      <m:t>В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/>
                        <a:ea typeface="Cambria Math"/>
                      </a:rPr>
                      <m:t>D</m:t>
                    </m:r>
                    <m:r>
                      <a:rPr lang="ru-RU" b="0" i="1" smtClean="0">
                        <a:latin typeface="Cambria Math"/>
                        <a:ea typeface="Cambria Math"/>
                      </a:rPr>
                      <m:t>С</m:t>
                    </m:r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90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Прямая соединительная линия 3"/>
          <p:cNvCxnSpPr/>
          <p:nvPr/>
        </p:nvCxnSpPr>
        <p:spPr>
          <a:xfrm>
            <a:off x="1043608" y="1988840"/>
            <a:ext cx="0" cy="158417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3707904" y="1988840"/>
            <a:ext cx="0" cy="158417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1043608" y="3573016"/>
            <a:ext cx="2664296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043608" y="1988840"/>
            <a:ext cx="2664296" cy="158417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1043608" y="3356992"/>
            <a:ext cx="360040" cy="2160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H="1">
            <a:off x="1043608" y="1988840"/>
            <a:ext cx="2664296" cy="158417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3635896" y="2636912"/>
            <a:ext cx="216024" cy="14401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899592" y="2708920"/>
            <a:ext cx="216024" cy="7200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39552" y="1700808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А</a:t>
            </a:r>
            <a:endParaRPr lang="ru-RU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642127" y="3356992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</a:t>
            </a:r>
            <a:endParaRPr lang="ru-RU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3834163" y="1758007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</a:t>
            </a:r>
            <a:endParaRPr lang="ru-RU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3834163" y="3342183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</a:t>
            </a:r>
            <a:endParaRPr lang="ru-RU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/>
              <p:cNvSpPr txBox="1"/>
              <p:nvPr/>
            </p:nvSpPr>
            <p:spPr>
              <a:xfrm>
                <a:off x="323528" y="3803848"/>
                <a:ext cx="5544616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800" dirty="0" smtClean="0"/>
                  <a:t>Док –во:</a:t>
                </a:r>
              </a:p>
              <a:p>
                <a:r>
                  <a:rPr lang="ru-RU" sz="2800" dirty="0" smtClean="0"/>
                  <a:t>АС = В</a:t>
                </a:r>
                <a:r>
                  <a:rPr lang="en-US" sz="2800" dirty="0" smtClean="0"/>
                  <a:t>D</a:t>
                </a:r>
                <a:r>
                  <a:rPr lang="ru-RU" sz="2800" dirty="0" smtClean="0"/>
                  <a:t> по условию</a:t>
                </a:r>
              </a:p>
              <a:p>
                <a:r>
                  <a:rPr lang="ru-RU" sz="2800" dirty="0" smtClean="0"/>
                  <a:t>С</a:t>
                </a:r>
                <a:r>
                  <a:rPr lang="en-US" sz="2800" dirty="0" smtClean="0"/>
                  <a:t>D</a:t>
                </a:r>
                <a:r>
                  <a:rPr lang="ru-RU" sz="2800" dirty="0" smtClean="0"/>
                  <a:t> – общая сторона</a:t>
                </a:r>
              </a:p>
              <a:p>
                <a14:m>
                  <m:oMath xmlns:m="http://schemas.openxmlformats.org/officeDocument/2006/math">
                    <m:r>
                      <a:rPr lang="ru-RU" sz="2800" i="1" smtClean="0">
                        <a:latin typeface="Cambria Math"/>
                        <a:ea typeface="Cambria Math"/>
                      </a:rPr>
                      <m:t>∠</m:t>
                    </m:r>
                  </m:oMath>
                </a14:m>
                <a:r>
                  <a:rPr lang="ru-RU" sz="2800" dirty="0" smtClean="0"/>
                  <a:t> С = </a:t>
                </a:r>
                <a14:m>
                  <m:oMath xmlns:m="http://schemas.openxmlformats.org/officeDocument/2006/math">
                    <m:r>
                      <a:rPr lang="ru-RU" sz="2800" i="1" smtClean="0">
                        <a:latin typeface="Cambria Math"/>
                        <a:ea typeface="Cambria Math"/>
                      </a:rPr>
                      <m:t>∠</m:t>
                    </m:r>
                  </m:oMath>
                </a14:m>
                <a:r>
                  <a:rPr lang="ru-RU" sz="2800" dirty="0" smtClean="0"/>
                  <a:t> </a:t>
                </a:r>
                <a:r>
                  <a:rPr lang="en-US" sz="2800" dirty="0" smtClean="0"/>
                  <a:t>D</a:t>
                </a:r>
                <a:r>
                  <a:rPr lang="ru-RU" sz="2800" dirty="0" smtClean="0"/>
                  <a:t> по условию, </a:t>
                </a:r>
                <a:r>
                  <a:rPr lang="ru-RU" sz="2800" dirty="0" smtClean="0"/>
                  <a:t>значит,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  <a:ea typeface="Cambria Math"/>
                      </a:rPr>
                      <m:t>∆</m:t>
                    </m:r>
                    <m:r>
                      <a:rPr lang="ru-RU" sz="2800" b="0" i="1" smtClean="0">
                        <a:latin typeface="Cambria Math"/>
                        <a:ea typeface="Cambria Math"/>
                      </a:rPr>
                      <m:t>АС</m:t>
                    </m:r>
                    <m:r>
                      <m:rPr>
                        <m:sty m:val="p"/>
                      </m:rPr>
                      <a:rPr lang="en-US" sz="2800" b="0" i="1" smtClean="0">
                        <a:latin typeface="Cambria Math"/>
                        <a:ea typeface="Cambria Math"/>
                      </a:rPr>
                      <m:t>D</m:t>
                    </m:r>
                    <m:r>
                      <a:rPr lang="ru-RU" sz="2800" b="0" i="1" smtClean="0">
                        <a:latin typeface="Cambria Math"/>
                        <a:ea typeface="Cambria Math"/>
                      </a:rPr>
                      <m:t>= 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∆</m:t>
                    </m:r>
                    <m:r>
                      <a:rPr lang="ru-RU" sz="2800" b="0" i="1" smtClean="0">
                        <a:latin typeface="Cambria Math"/>
                        <a:ea typeface="Cambria Math"/>
                      </a:rPr>
                      <m:t>В</m:t>
                    </m:r>
                    <m:r>
                      <m:rPr>
                        <m:sty m:val="p"/>
                      </m:rPr>
                      <a:rPr lang="en-US" sz="2800" b="0" i="1" smtClean="0">
                        <a:latin typeface="Cambria Math"/>
                        <a:ea typeface="Cambria Math"/>
                      </a:rPr>
                      <m:t>D</m:t>
                    </m:r>
                    <m:r>
                      <a:rPr lang="ru-RU" sz="2800" b="0" i="1" smtClean="0">
                        <a:latin typeface="Cambria Math"/>
                        <a:ea typeface="Cambria Math"/>
                      </a:rPr>
                      <m:t>С</m:t>
                    </m:r>
                  </m:oMath>
                </a14:m>
                <a:r>
                  <a:rPr lang="ru-RU" sz="2800" dirty="0" smtClean="0"/>
                  <a:t> по двум сторонам и углу между ними</a:t>
                </a:r>
                <a:endParaRPr lang="ru-RU" sz="2800" dirty="0"/>
              </a:p>
            </p:txBody>
          </p:sp>
        </mc:Choice>
        <mc:Fallback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3803848"/>
                <a:ext cx="5544616" cy="2677656"/>
              </a:xfrm>
              <a:prstGeom prst="rect">
                <a:avLst/>
              </a:prstGeom>
              <a:blipFill rotWithShape="1">
                <a:blip r:embed="rId3"/>
                <a:stretch>
                  <a:fillRect l="-2198" t="-2278" r="-3407" b="-54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9166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Оформление по умолчанию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486</TotalTime>
  <Words>169</Words>
  <Application>Microsoft Office PowerPoint</Application>
  <PresentationFormat>Экран (4:3)</PresentationFormat>
  <Paragraphs>59</Paragraphs>
  <Slides>11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Первый признак  равенства  треугольников</vt:lpstr>
      <vt:lpstr>Презентация PowerPoint</vt:lpstr>
      <vt:lpstr>Презентация PowerPoint</vt:lpstr>
      <vt:lpstr>Презентация PowerPoint</vt:lpstr>
      <vt:lpstr>Доказать:∆АСD= ∆ВDС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1</cp:lastModifiedBy>
  <cp:revision>44</cp:revision>
  <dcterms:created xsi:type="dcterms:W3CDTF">2012-08-12T16:04:58Z</dcterms:created>
  <dcterms:modified xsi:type="dcterms:W3CDTF">2018-12-05T17:13:48Z</dcterms:modified>
</cp:coreProperties>
</file>