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6" r:id="rId24"/>
    <p:sldId id="279" r:id="rId25"/>
    <p:sldId id="281" r:id="rId26"/>
    <p:sldId id="280" r:id="rId27"/>
    <p:sldId id="282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1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4AF16-D036-4FED-9F5D-369F77E16991}" type="datetimeFigureOut">
              <a:rPr lang="ru-RU" smtClean="0"/>
              <a:t>12.11.2023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C9930-773F-4238-85E1-103344D3B7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627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934803"/>
            <a:ext cx="4176464" cy="2662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9552" y="764704"/>
            <a:ext cx="81369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Педсовет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«Психологический комфорт 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уроке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как условие развития личности школьника»</a:t>
            </a:r>
            <a:endParaRPr lang="ru-RU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6444209" y="4653136"/>
            <a:ext cx="2520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Подготовила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Кокорева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И.Б.,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зам.директора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 ВР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Куженкинская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ООШ»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41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764704"/>
            <a:ext cx="835292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Результаты анкетирования: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Показатель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ОПК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ощущение общего психологического комфорта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917276"/>
              </p:ext>
            </p:extLst>
          </p:nvPr>
        </p:nvGraphicFramePr>
        <p:xfrm>
          <a:off x="1115616" y="2132856"/>
          <a:ext cx="7344816" cy="3652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6145"/>
                <a:gridCol w="930469"/>
                <a:gridCol w="831297"/>
                <a:gridCol w="831297"/>
                <a:gridCol w="831297"/>
                <a:gridCol w="930469"/>
                <a:gridCol w="1153842"/>
              </a:tblGrid>
              <a:tr h="50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ПК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по школе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(30 чел.)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класс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 чел.)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класс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(7 чел.)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класс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(4 чел.)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класс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(4 чел.)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класс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(5 чел.)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57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Хороший уровень психологического комфорта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(2 чел.)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 чел)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 чел.)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57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Допустимый уровень психологического комфорта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чел.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(8 чел.)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(6 чел.)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(3 чел.)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(3 чел.)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(5 чел.)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57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Неблагоприятный уровень психологического комфорта.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чел.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10 %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 чел.)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 чел.)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 чел.)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16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3" y="548680"/>
            <a:ext cx="784887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             </a:t>
            </a:r>
            <a:r>
              <a:rPr lang="ru-RU" sz="2000" b="1" dirty="0" smtClean="0"/>
              <a:t>Уровни </a:t>
            </a:r>
            <a:r>
              <a:rPr lang="ru-RU" sz="2000" b="1" dirty="0"/>
              <a:t>проявления эмоционального </a:t>
            </a:r>
            <a:r>
              <a:rPr lang="ru-RU" sz="2000" b="1" dirty="0" smtClean="0"/>
              <a:t>сгорания:</a:t>
            </a:r>
          </a:p>
          <a:p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1. Физиологический (начальный уровень) – проявляется в виде головных болей, болей в пояснице, шейном отделе позвоночника, плечах, горле, животе, общем недомогании, нарушении сна и т. д., возникающих без причин. Если не принять меры, возникает следующий уровень эмоционального сгорания.</a:t>
            </a:r>
            <a:br>
              <a:rPr lang="ru-RU" sz="2000" dirty="0"/>
            </a:br>
            <a:r>
              <a:rPr lang="ru-RU" sz="2000" dirty="0"/>
              <a:t>2. Эмоциональный – выражается в состоянии напряженности, тревоги, беспокойства, взволнованности, агрессии, эмоциональной истощенности, раздражительности.</a:t>
            </a:r>
            <a:br>
              <a:rPr lang="ru-RU" sz="2000" dirty="0"/>
            </a:br>
            <a:r>
              <a:rPr lang="ru-RU" sz="2000" dirty="0"/>
              <a:t>3. Поведенческий – проявляется в виде бурных неадекватных реакций, опоздания на работу, стремления уйти пораньше, частых перерывов в работе, стереотипности восприятия учеников, усиление тяги к вредным привычкам.</a:t>
            </a:r>
            <a:br>
              <a:rPr lang="ru-RU" sz="2000" dirty="0"/>
            </a:br>
            <a:r>
              <a:rPr lang="ru-RU" sz="2000" dirty="0"/>
              <a:t>4. Смысловой – утрата смысла профессиональной деятельности, негативное отношение к себе как к специалисту.</a:t>
            </a:r>
          </a:p>
        </p:txBody>
      </p:sp>
    </p:spTree>
    <p:extLst>
      <p:ext uri="{BB962C8B-B14F-4D97-AF65-F5344CB8AC3E}">
        <p14:creationId xmlns:p14="http://schemas.microsoft.com/office/powerpoint/2010/main" val="109004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9" y="620688"/>
            <a:ext cx="799288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Напряженные ситуации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педагогической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деятельности: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Ситуации взаимодействия учителя с учащимися на уроке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(нарушение дисциплины, непредвиденные конфликтные ситуации, игнорирование требований учителя и т. п.);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Ситуации возникающие во 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взаимоотношениях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с коллегами и администрацией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(резкие расхождения во мнениях, перегруженность поручениями, чрезмерный контроль за учебно-воспитательной работой и т. п.);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Ситуации взаимодействия учителей с родителями учащихся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(расхождения в оценке ученика учителем и родителями, невнимание со стороны родителей к процессу воспитания детей и т. д.).</a:t>
            </a:r>
          </a:p>
        </p:txBody>
      </p:sp>
    </p:spTree>
    <p:extLst>
      <p:ext uri="{BB962C8B-B14F-4D97-AF65-F5344CB8AC3E}">
        <p14:creationId xmlns:p14="http://schemas.microsoft.com/office/powerpoint/2010/main" val="321383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20688"/>
            <a:ext cx="8712968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Как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выражать неудовольствие поступками детей?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Можно выразить неудовольствие действиями ребенка, но не ребенком.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Можно осуждать действия ребенка, но не его чувства, какими бы непозволительными они ни были. Раз они возникли, значит – есть причина.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Недовольство действиями ребенка не может возникать то и дело – иначе это перерастет в непринятие ребенка.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Оценивайте поступок, а не личность. Дайте ребенку ощутить, что сочувствуете ему, верите в него, хорошего мнения о нем, несмотря на его оплошность.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Дайте понять, что когда неприятный разговор будет окончен, то инцидент окажется исчерпанным.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Имейте в виду, что педагог, который ругает ребенка за то, что он чего-то не знает или не умеет, подобен врачу, который ругает больного за то, что он болен.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4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20688"/>
            <a:ext cx="87129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выражать неудовольствие поступками детей?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Никогда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 ругайте ребенка обидными словами за неспособность что-то понять или сделать, глядя на него при этом с высоты своего 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авторитета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Прежде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чем ругать за неумение, попытайтесь понять природу трудностей.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Не уличайте в неумении, а помогайте найти пути решения проблемы.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При первых неудачах не нервничайте сами и не нервируйте ребенка. Пытайтесь отыскать объективные причины трудностей и смотреть в будущее с оптимизмом.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Постарайтесь, чтобы главным для вас стало даже не столько научить чему-то, сколько сделать так, чтобы ребенок захотел научиться, не потерял интерес к учебе, почувствовал вкус к познанию нового, неизвестного, непонятного</a:t>
            </a:r>
          </a:p>
        </p:txBody>
      </p:sp>
    </p:spTree>
    <p:extLst>
      <p:ext uri="{BB962C8B-B14F-4D97-AF65-F5344CB8AC3E}">
        <p14:creationId xmlns:p14="http://schemas.microsoft.com/office/powerpoint/2010/main" val="263216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8424935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Первая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помощь после воздействия стрессовых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факторов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(приёмы)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Использовать любой шанс, чтобы смочить лоб, виски и артерии на руках холодной водой.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Медленно осмотреться по сторонам даже в том случае, если помещение знакомо. Переводя взгляд с одного предмета на другой, мысленно описывая их внешний вид, говоря себе: «Коричневый стол, мягкое кресло и т. д.». Сосредоточение на каждом отдельном предмете, послужит отвлечением от внутреннего стрессового напряжения, так как внимание переключается на рациональное восприятие окружающей обстановке.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Посмотреть в окно на небо. Сосредоточиться на том, что видите.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Набрав воды в стакан, медленно, сосредоточенно выпить. Сконцентрировать внимание на ощущениях в тот момент, когда вода будет течь по горлу.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Представить себя в приятной обстановке – в саду, на пляже, на качелях, под душем.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Применить формулу успокоения, например: «Сегодня я не обращаю внимания на пустяки».</a:t>
            </a:r>
          </a:p>
        </p:txBody>
      </p:sp>
    </p:spTree>
    <p:extLst>
      <p:ext uri="{BB962C8B-B14F-4D97-AF65-F5344CB8AC3E}">
        <p14:creationId xmlns:p14="http://schemas.microsoft.com/office/powerpoint/2010/main" val="108638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871296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Способы профилактики неблагоприятных эмоциональных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состояний: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Экономно расходовать свои эмоционально-энергетические ресурсы. Сила разума способна нейтрализовать отрицательное влияние многих событий и фактов. Будьте оптимистом. Игнорируйте мрачные стороны жизни, позитивно оценивайте события и ситуации.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Для этого следует: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Жить под девизом «В целом все хорошо, а то, что делается, делается к лучшему».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Воспринимать неудовлетворительные обстоятельства жизни как временные и пытаться изменить их к лучшему.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Подмечать свои достижения, успехи и хвалить себя за них, радоваться достигнутым целям.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Не «пережевать» в уме случившиеся конфликты и допущенные ошибки. Осознать их причину, сделать выводы и найти выход.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Если возникла проблема или конфликт, решать их своевременно и обдуманно.</a:t>
            </a:r>
          </a:p>
        </p:txBody>
      </p:sp>
    </p:spTree>
    <p:extLst>
      <p:ext uri="{BB962C8B-B14F-4D97-AF65-F5344CB8AC3E}">
        <p14:creationId xmlns:p14="http://schemas.microsoft.com/office/powerpoint/2010/main" val="231252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3" y="598190"/>
            <a:ext cx="87849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Способы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профилактики неблагоприятных эмоциональных состояний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Взять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 правило: дольше и чаще общаться с людьми, которые приятны. С теми же, кто неприятен, мягко и незаметно ограничивать общение. Если взаимодействие с малоприятным человеком неизбежно, убедить себя, что происходящее не стоит того, чтобы реагировать эмоционально.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Признавать за любым человеком право на свободное проявление его индивидуальности. Каждый проявляет свою индивидуальности так, как ему удобно,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 так, как это делаете вы или как бы вам этого хотелось. Необходимо быть гибче в оценках других людей, не стараться переделать партнера, подогнать его под себя.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Развивать динамичность установок. Человек с большим набором гибких установок и достаточно большим количеством разных целей, обладающий способностью их заменять в случае неудачи, защищен от негативных стрессов лучше, чем тот, кто ориентирован на достижение единственного, главного конкретного результата.</a:t>
            </a:r>
          </a:p>
        </p:txBody>
      </p:sp>
    </p:spTree>
    <p:extLst>
      <p:ext uri="{BB962C8B-B14F-4D97-AF65-F5344CB8AC3E}">
        <p14:creationId xmlns:p14="http://schemas.microsoft.com/office/powerpoint/2010/main" val="260842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1" y="260648"/>
            <a:ext cx="871296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sz="2400" dirty="0" smtClean="0"/>
              <a:t>                  </a:t>
            </a:r>
            <a:r>
              <a:rPr lang="ru-RU" sz="2400" b="1" dirty="0" smtClean="0"/>
              <a:t>Педагогические ситуации:</a:t>
            </a:r>
          </a:p>
          <a:p>
            <a:r>
              <a:rPr lang="ru-RU" sz="2400" dirty="0" smtClean="0"/>
              <a:t>1</a:t>
            </a:r>
            <a:r>
              <a:rPr lang="ru-RU" sz="2400" dirty="0"/>
              <a:t>. Ученик срывает урок. На Ваше требование покинуть класс он ответил: «Иди сама отсюда». Как предотвратить это? Если же такая ситуация произошла - Ваша реакция?</a:t>
            </a:r>
          </a:p>
          <a:p>
            <a:r>
              <a:rPr lang="ru-RU" sz="2400" dirty="0"/>
              <a:t>2. Целый класс солидарно отказывается выполнять </a:t>
            </a:r>
            <a:r>
              <a:rPr lang="ru-RU" sz="2400" u="sng" dirty="0"/>
              <a:t>домашние задания</a:t>
            </a:r>
            <a:r>
              <a:rPr lang="ru-RU" sz="2400" dirty="0"/>
              <a:t>, которые Вы задаете.</a:t>
            </a:r>
          </a:p>
          <a:p>
            <a:r>
              <a:rPr lang="ru-RU" sz="2400" dirty="0"/>
              <a:t>3. Вас попросили прийти в класс, в котором Вы не работаете, на замену. Вы пришли и обнаружили, что учащиеся не обращают на Вас внимание, выполнять Ваши требования отказываются.</a:t>
            </a:r>
          </a:p>
          <a:p>
            <a:r>
              <a:rPr lang="ru-RU" sz="2400" dirty="0"/>
              <a:t>4. Войдя в класс, Вы обнаружили на доске следующую надпись: «Мы не хотим учиться у вас». Ваши действия?</a:t>
            </a:r>
          </a:p>
          <a:p>
            <a:r>
              <a:rPr lang="ru-RU" sz="2400" dirty="0"/>
              <a:t>5. К Вам пришли возбужденные родители ученика, который дома заявил, что больше не желает у Вас учиться.</a:t>
            </a:r>
          </a:p>
          <a:p>
            <a:r>
              <a:rPr lang="ru-RU" sz="2400" dirty="0"/>
              <a:t>6. Ученик в резкой форме выразил недовольство поставленной учителем оценкой.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47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Результаты анкетирования.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            Показатель ОТУ (межличностные отношения с учителями)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199786"/>
              </p:ext>
            </p:extLst>
          </p:nvPr>
        </p:nvGraphicFramePr>
        <p:xfrm>
          <a:off x="1043610" y="1340768"/>
          <a:ext cx="7632845" cy="53846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6036"/>
                <a:gridCol w="1015063"/>
                <a:gridCol w="906872"/>
                <a:gridCol w="906872"/>
                <a:gridCol w="906872"/>
                <a:gridCol w="906872"/>
                <a:gridCol w="874258"/>
              </a:tblGrid>
              <a:tr h="587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Уровень ПК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 по школе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(30 чел.)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 класс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(10 чел.)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класс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(7 чел.)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класс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(4 чел.)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класс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(4 чел.)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класс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(5 чел.)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</a:tr>
              <a:tr h="15802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Благоприятные межличностные отношения с учителями, когда у ученика и учителя складываются эмоционально-положительные отношения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(6 чел.)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 чел.)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 чел.)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 чел.)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 чел.)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</a:tr>
              <a:tr h="640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Допустимые межличностные отношения с учителями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(12 чел.)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(4 чел.)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(3 чел.)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(3 чел.)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 чел.)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</a:tr>
              <a:tr h="25763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Неблагоприятные межличностные отношения с учителями, когда ученик активно (прогулы уроков, агрессивные реакции в сторону учителя и т.п.) или пассивно (отказ работать на уроке, систематическое невыполнение домашних заданий и т.п.) выражает враждебность по отношению к учителю.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(12 чел.)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(5 чел.)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 чел.)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 чел.)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 чел.)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 чел.)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827" marR="2982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805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47664" y="1268760"/>
            <a:ext cx="684075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Эпиграф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И нам дано предугадать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как наше слово отзовется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…» (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А.С.Пушкин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14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404664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Показатель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ОТУ по критериям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34593"/>
              </p:ext>
            </p:extLst>
          </p:nvPr>
        </p:nvGraphicFramePr>
        <p:xfrm>
          <a:off x="611559" y="920413"/>
          <a:ext cx="7848872" cy="2652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603"/>
                <a:gridCol w="1962423"/>
                <a:gridCol w="1962423"/>
                <a:gridCol w="1962423"/>
              </a:tblGrid>
              <a:tr h="8766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Вопрос № 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Да</a:t>
                      </a:r>
                      <a:endParaRPr lang="ru-RU" sz="1100">
                        <a:effectLst/>
                      </a:endParaRPr>
                    </a:p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 Не  уверен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Нет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759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 меня никогда не было конфликтов с учителями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40 %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12 чел.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23 %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 чел.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37 %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 чел.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67744" y="35730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89934"/>
              </p:ext>
            </p:extLst>
          </p:nvPr>
        </p:nvGraphicFramePr>
        <p:xfrm>
          <a:off x="683566" y="3942348"/>
          <a:ext cx="7992889" cy="25109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7596"/>
                <a:gridCol w="2015389"/>
                <a:gridCol w="1981473"/>
                <a:gridCol w="1998431"/>
              </a:tblGrid>
              <a:tr h="7174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Вопрос № 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Да</a:t>
                      </a:r>
                      <a:endParaRPr lang="ru-RU" sz="1100" dirty="0">
                        <a:effectLst/>
                      </a:endParaRPr>
                    </a:p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Трудно сказать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Нет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935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Моё плохое настроение в школе чаще зависит от общения с учителями.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20  %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 чел.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20 %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 чел.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60 %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 чел.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663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021804"/>
              </p:ext>
            </p:extLst>
          </p:nvPr>
        </p:nvGraphicFramePr>
        <p:xfrm>
          <a:off x="683567" y="332656"/>
          <a:ext cx="8165818" cy="2520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0814"/>
                <a:gridCol w="2041668"/>
                <a:gridCol w="2041668"/>
                <a:gridCol w="2041668"/>
              </a:tblGrid>
              <a:tr h="552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Вопрос № 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Да</a:t>
                      </a:r>
                      <a:endParaRPr lang="ru-RU" sz="1100">
                        <a:effectLst/>
                      </a:endParaRPr>
                    </a:p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Трудно сказать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Нет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68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 нас в школе часто происходят конфликты между учителями и учениками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20  %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 чел.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33  %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 чел.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47  %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14 чел.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742130"/>
              </p:ext>
            </p:extLst>
          </p:nvPr>
        </p:nvGraphicFramePr>
        <p:xfrm>
          <a:off x="683569" y="3356992"/>
          <a:ext cx="8136902" cy="2952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3588"/>
                <a:gridCol w="2034438"/>
                <a:gridCol w="2034438"/>
                <a:gridCol w="2034438"/>
              </a:tblGrid>
              <a:tr h="584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Вопрос № 13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Да</a:t>
                      </a:r>
                      <a:endParaRPr lang="ru-RU" sz="1100">
                        <a:effectLst/>
                      </a:endParaRPr>
                    </a:p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Трудно сказать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Нет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680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Если меня что-то беспокоит, огорчает или радует в школе, то я могу про это рассказать учителям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37  %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 чел.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33  %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 чел.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30  %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 чел.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576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700738"/>
              </p:ext>
            </p:extLst>
          </p:nvPr>
        </p:nvGraphicFramePr>
        <p:xfrm>
          <a:off x="1304607" y="1327944"/>
          <a:ext cx="6077585" cy="29676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8920"/>
                <a:gridCol w="1519555"/>
                <a:gridCol w="1519555"/>
                <a:gridCol w="151955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Вопрос № 14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Да</a:t>
                      </a:r>
                      <a:endParaRPr lang="ru-RU" sz="1100">
                        <a:effectLst/>
                      </a:endParaRPr>
                    </a:p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 уверен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Нет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Я был свидетелем таких ситуаций, когда учителя незаслуженно наказывали учеников, толком не разобравшись в ситуации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27  %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 чел.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20  %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 чел.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53  %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16 чел.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007986"/>
              </p:ext>
            </p:extLst>
          </p:nvPr>
        </p:nvGraphicFramePr>
        <p:xfrm>
          <a:off x="323529" y="404664"/>
          <a:ext cx="8352928" cy="4248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7578"/>
                <a:gridCol w="2088450"/>
                <a:gridCol w="2088450"/>
                <a:gridCol w="2088450"/>
              </a:tblGrid>
              <a:tr h="642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Вопрос № 14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Да</a:t>
                      </a:r>
                      <a:endParaRPr lang="ru-RU" sz="1100">
                        <a:effectLst/>
                      </a:endParaRPr>
                    </a:p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 уверен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Нет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06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Я был свидетелем таких ситуаций, когда учителя незаслуженно наказывали учеников, толком не разобравшись в ситуации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27  %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 чел.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20  %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 чел.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53  %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16 чел.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287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035609"/>
              </p:ext>
            </p:extLst>
          </p:nvPr>
        </p:nvGraphicFramePr>
        <p:xfrm>
          <a:off x="971602" y="404664"/>
          <a:ext cx="7632846" cy="3096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6972"/>
                <a:gridCol w="1887760"/>
                <a:gridCol w="1887760"/>
                <a:gridCol w="1970354"/>
              </a:tblGrid>
              <a:tr h="875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Вопрос № 5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Да</a:t>
                      </a:r>
                      <a:endParaRPr lang="ru-RU" sz="1100">
                        <a:effectLst/>
                      </a:endParaRPr>
                    </a:p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Трудно сказать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Нет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13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Я считаю, что мои учителя хорошие, доброжелательные люди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97 %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29 чел.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3 %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чел.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883518"/>
              </p:ext>
            </p:extLst>
          </p:nvPr>
        </p:nvGraphicFramePr>
        <p:xfrm>
          <a:off x="971600" y="3717033"/>
          <a:ext cx="7704855" cy="24567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5610"/>
                <a:gridCol w="1926415"/>
                <a:gridCol w="1926415"/>
                <a:gridCol w="1926415"/>
              </a:tblGrid>
              <a:tr h="553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Вопрос № 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Да</a:t>
                      </a:r>
                      <a:endParaRPr lang="ru-RU" sz="1100">
                        <a:effectLst/>
                      </a:endParaRPr>
                    </a:p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Иногда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Нет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027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Были такие случаи, что учителя, на мой взгляд, обращались со мной несправедливо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40  %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12 чел.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23 %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 чел.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37 %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 чел.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696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90872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7505" y="764704"/>
            <a:ext cx="878497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же более всего мешает учителю создать здоровую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мотивационную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атмосферу на уроке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*неумение удержать дисциплину на уроке, в результате чего цель урока не может быть достигнута;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*неумение организовать деятельность, творчество учащихся на уроке;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*неумение создать обстановку и возможности для успеха каждого ученика;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*отсутствие собственных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внепредметных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интересов и умений, которые могут быть значимы для учащихся;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педагогические и психологические ошибки в общении с детьми, которые не дают достаточного авторитета учителю;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*несдержанность, агрессивность, крикливость как проявление отсутствия профессионализма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Данные недостатки не способствуют повышению уровня учебной мотивации и качества образования. Мы должны 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избегать.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80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3" y="476672"/>
            <a:ext cx="8784976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Правила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психологического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комфорта:</a:t>
            </a: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УЛЫБАЙТЕСЬ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! Улыбка обогащает тех, кто ее получает, и не обедняет тех, кто ее дает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Помните, что для человека звук его имени является самым важным звуком в человеческой речи. Как можно чаще обращайтесь к другому человеку по имени.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 Давайте четко и искренне признавать хорошее в других.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4) Будьте сердечными в своем одобрении и щедры на похвалы, и люди будут дорожить вашими словами, помнить их в течении всей жизни.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5) Желание понимать другого человека порождает сотрудничество.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6) Искренне интересуйтесь людьми.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7) Будьте хорошим слушателем, говорите о том, что интересует собеседника, внушайте ему осознание его значимости.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2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92696"/>
            <a:ext cx="878497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Золотые правила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психологического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комфорта на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уроке: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Тщательно готовьтесь к уроку, не допускайте даже малейшей некомпетентности в преподавании своего предмета.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Школьника можно изменить к лучшему с помощью специальных приемов оценки его личности.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Совместная деятельность сближает людей и повышает их авторитет (если она хорошо организована).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Предусмотрительность и корректность поведения учителя снижают напряжение в общении.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416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692696"/>
            <a:ext cx="8856985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Подведение итогов.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Наш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девиз – «Начни урок как песню»: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*начинай урок со звонком;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*радуйся встрече с классом;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*организуй погружение в свой предмет;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*используй доску как информационное табло;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*четко ставь цель и определяй план урока, продумывай домашние задания; *снимай трудности, предотвращай ошибки;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слушай внимательно ответы, не перебивай;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люби детей и себя;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*требуешь от детей - будь образцом во всем;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*не кричи, а учи;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*познай каждого ученика;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*учитель учит внешним видом, делом, словом;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*учитель учится всегда;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*дети - зеркало нравственной жизни взрослых.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118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20" y="2014816"/>
            <a:ext cx="8703468" cy="4520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12776" y="51897"/>
            <a:ext cx="59046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Спасибо за внимание!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Успехов в работе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хорошего позитивного настроения!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73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476672"/>
            <a:ext cx="784887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РФ “Об образовании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Статья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56.3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“Прекращение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u="sng" dirty="0">
                <a:latin typeface="Times New Roman" pitchFamily="18" charset="0"/>
                <a:cs typeface="Times New Roman" pitchFamily="18" charset="0"/>
              </a:rPr>
              <a:t>трудового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договора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с педагогом в случае применения, в том числе однократного, методов воспитания, связанных с физическим и (или) психологическим насилием над личностью обучающегося”.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Статья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32.3 “Образовательное учреждение несет ответственность за качество образования своих выпускников”.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829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95736" y="4046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73385" y="773996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Конвенция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ООН о правах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ребенка.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Статья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28.2 гласит: “Государства-участники принимают все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необходимые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меры для обеспечения того, чтобы школьная дисциплина поддерживалась с помощью методов, отражающих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уважение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человеческого достоинства ребенка и в соответствии с настоящей Конвенцией”.</a:t>
            </a:r>
          </a:p>
        </p:txBody>
      </p:sp>
    </p:spTree>
    <p:extLst>
      <p:ext uri="{BB962C8B-B14F-4D97-AF65-F5344CB8AC3E}">
        <p14:creationId xmlns:p14="http://schemas.microsoft.com/office/powerpoint/2010/main" val="52435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836712"/>
            <a:ext cx="79928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Концепция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модернизации российского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образования.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п. 2.1 указывает: “Доступность качественного образования означает государственные гарантии: обучения в условиях, гарантирующих защиту прав личности обучающегося в образовательном процессе его психологическую и физическую безопасность”.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Кроме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того, в п. 2.2 отмечается: “Общеобразовательная школа должна формировать целостную систему универсальных знаний, умений, навыков, а также опыт самостоятельной деятельности и личной ответственности обучающихся”, “инициативности, самостоятельности, толерантности, способности к успешной социализации в обществе”.</a:t>
            </a:r>
          </a:p>
        </p:txBody>
      </p:sp>
    </p:spTree>
    <p:extLst>
      <p:ext uri="{BB962C8B-B14F-4D97-AF65-F5344CB8AC3E}">
        <p14:creationId xmlns:p14="http://schemas.microsoft.com/office/powerpoint/2010/main" val="210720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9" y="404664"/>
            <a:ext cx="773304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Что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такое комфорт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Комфорт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– заимствовано из </a:t>
            </a:r>
            <a:r>
              <a:rPr lang="ru-RU" sz="3200" u="sng" dirty="0">
                <a:latin typeface="Times New Roman" pitchFamily="18" charset="0"/>
                <a:cs typeface="Times New Roman" pitchFamily="18" charset="0"/>
              </a:rPr>
              <a:t>английского языка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где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comfort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“поддержка, укрепление” (Этимологический словарь ).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Комфорт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– это условия жизни, пребывания, обстановка, обеспечивающие удобство, спокойствие и уют.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Толковый словарь </a:t>
            </a:r>
            <a:r>
              <a:rPr lang="ru-RU" sz="3200" u="sng" dirty="0">
                <a:latin typeface="Times New Roman" pitchFamily="18" charset="0"/>
                <a:cs typeface="Times New Roman" pitchFamily="18" charset="0"/>
              </a:rPr>
              <a:t>русского языка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642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20688"/>
            <a:ext cx="830690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     Анкета «Психологический  </a:t>
            </a:r>
            <a:r>
              <a:rPr lang="ru-RU" sz="2400" b="1" dirty="0"/>
              <a:t>комфорт  в  школе</a:t>
            </a:r>
            <a:r>
              <a:rPr lang="ru-RU" sz="2400" b="1" dirty="0" smtClean="0"/>
              <a:t>»</a:t>
            </a:r>
          </a:p>
          <a:p>
            <a:endParaRPr lang="ru-RU" sz="2400" b="1" dirty="0" smtClean="0"/>
          </a:p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Отметьте тот вариант ответа, который больше всего совпадает с вашим мнением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1.Чувства,с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которыми я прихожу в школу чаще всего: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спокойные, радостные б) трудно сказать в)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раздражённые, беспокойные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2.У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меня никогда не было конфликтов с учителями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да б) не уверен в)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нет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легко вливаюсь в любую компанию, независимо от того, есть ли там мои друзья или одноклассники: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да б) не уверен в)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нет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4.В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течение уроков у меня часто меняется настроение, иногда на противоположное тому, с которым я пришёл в школу: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да б) трудно сказать в)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нет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5.Я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считаю, что мои учителя хорошие, доброжелательные люди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да б) трудно сказать в)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нет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330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764704"/>
            <a:ext cx="82089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6.Я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дружу и хорошо общаюсь с большинством ребят в своём классе: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да б) не уверен в) нет</a:t>
            </a:r>
          </a:p>
          <a:p>
            <a:pPr lvl="1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7.Иногда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я испытываю в школе такое беспокойство и раздражение, что могу прогулять уроки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да б) не уверен в) нет</a:t>
            </a:r>
          </a:p>
          <a:p>
            <a:pPr lvl="1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8. Были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такие случаи, что учителя, на мой взгляд, обращались со мной несправедливо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да б) иногда в)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нет</a:t>
            </a:r>
          </a:p>
          <a:p>
            <a:pPr lvl="1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9.Я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 удовольствием посещаю все внеклассные мероприятия и люблю общаться с одноклассниками во внеклассной обстановке: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да б) не уверен в) нет</a:t>
            </a:r>
          </a:p>
          <a:p>
            <a:pPr lvl="1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10. Моё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плохое настроение в школе чаще зависит от общения с учителями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да б) трудно сказать в) нет</a:t>
            </a:r>
          </a:p>
          <a:p>
            <a:r>
              <a:rPr lang="ru-RU" b="1" dirty="0"/>
              <a:t> </a:t>
            </a:r>
            <a:endParaRPr lang="ru-RU" sz="1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913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92696"/>
            <a:ext cx="856895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11.У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нас в школе часто происходят конфликты между учителями и учениками: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да б) трудно сказать в) нет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12. 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считаю, что заслуживаю среди одноклассников более хорошего отношения к себе, чем есть сейчас: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да б) не уверен в) нет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13. Если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меня что-то беспокоит, огорчает или радует в школе, то я могу про это рассказать учителям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да б) трудно сказать в) нет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14. 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был свидетелем таких ситуаций, когда учителя незаслуженно наказывали учеников, толком не разобравшись в ситуации: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да б) не уверен в) нет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15. Среди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моих одноклассников есть такие, с которыми я предпочитаю не общаться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да б) трудно сказать в) нет</a:t>
            </a:r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002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177</TotalTime>
  <Words>1727</Words>
  <Application>Microsoft Office PowerPoint</Application>
  <PresentationFormat>Экран (4:3)</PresentationFormat>
  <Paragraphs>346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Ирина</cp:lastModifiedBy>
  <cp:revision>15</cp:revision>
  <dcterms:created xsi:type="dcterms:W3CDTF">2023-11-06T15:30:41Z</dcterms:created>
  <dcterms:modified xsi:type="dcterms:W3CDTF">2023-11-12T07:07:51Z</dcterms:modified>
</cp:coreProperties>
</file>