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5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6418-01EB-4407-9AD2-07E22208648F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6D6C-8B19-415A-BE6B-60A7995D1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СЕМЕЙНЫЙ БЮДЖЕТ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esktop\4-unsecured-loans-bad-credit-same-day-pay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2106613" cy="14478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280317_den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929066"/>
            <a:ext cx="4786346" cy="269232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6.1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2786082" cy="25003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94866" y="2571744"/>
            <a:ext cx="554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КОПЕЙКА РУБЛЬ  БЕРЕЖЕТ  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d~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1643050"/>
            <a:ext cx="4254500" cy="4940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Соотношение доходов и расходов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весы в равновесии, </a:t>
            </a:r>
          </a:p>
          <a:p>
            <a:pPr>
              <a:buNone/>
            </a:pPr>
            <a:r>
              <a:rPr lang="ru-RU" dirty="0" smtClean="0"/>
              <a:t>бюджет </a:t>
            </a:r>
            <a:r>
              <a:rPr lang="ru-RU" u="sng" dirty="0" smtClean="0"/>
              <a:t>сбалансированный.</a:t>
            </a:r>
          </a:p>
          <a:p>
            <a:r>
              <a:rPr lang="ru-RU" dirty="0" smtClean="0"/>
              <a:t>- если расходы превышают </a:t>
            </a:r>
          </a:p>
          <a:p>
            <a:pPr>
              <a:buNone/>
            </a:pPr>
            <a:r>
              <a:rPr lang="ru-RU" dirty="0" smtClean="0"/>
              <a:t>доходы, бюджет имеет </a:t>
            </a:r>
          </a:p>
          <a:p>
            <a:pPr>
              <a:buNone/>
            </a:pPr>
            <a:r>
              <a:rPr lang="ru-RU" u="sng" dirty="0" smtClean="0"/>
              <a:t>дефицит.</a:t>
            </a:r>
          </a:p>
          <a:p>
            <a:r>
              <a:rPr lang="ru-RU" dirty="0" smtClean="0"/>
              <a:t>- если доходы превышают </a:t>
            </a:r>
          </a:p>
          <a:p>
            <a:pPr>
              <a:buNone/>
            </a:pPr>
            <a:r>
              <a:rPr lang="ru-RU" dirty="0" smtClean="0"/>
              <a:t>расходы, бюджет </a:t>
            </a:r>
            <a:r>
              <a:rPr lang="ru-RU" u="sng" dirty="0" smtClean="0"/>
              <a:t>избыточный.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/>
              <a:t>Группы расходов</a:t>
            </a:r>
            <a:endParaRPr lang="ru-RU" i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929454" y="17144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357422" y="17144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4348" y="3214686"/>
            <a:ext cx="357190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Постоянные</a:t>
            </a:r>
            <a:endParaRPr 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5286380" y="3214686"/>
            <a:ext cx="357190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Переменные</a:t>
            </a:r>
            <a:endParaRPr lang="ru-RU" sz="32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1142976" y="714356"/>
            <a:ext cx="2857520" cy="1214446"/>
          </a:xfrm>
          <a:prstGeom prst="ellipse">
            <a:avLst/>
          </a:prstGeom>
          <a:solidFill>
            <a:srgbClr val="DA3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Постоянные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5643570" y="928670"/>
            <a:ext cx="2857520" cy="1214446"/>
          </a:xfrm>
          <a:prstGeom prst="ellipse">
            <a:avLst/>
          </a:prstGeom>
          <a:solidFill>
            <a:srgbClr val="DA3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Переменные</a:t>
            </a:r>
            <a:endParaRPr lang="ru-RU" sz="24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2428860" y="200024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500034" y="2857496"/>
            <a:ext cx="3786214" cy="350046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Постоянные расходы – </a:t>
            </a:r>
            <a:r>
              <a:rPr lang="ru-RU" sz="2400" dirty="0" err="1" smtClean="0"/>
              <a:t>расходы</a:t>
            </a:r>
            <a:r>
              <a:rPr lang="ru-RU" sz="2400" dirty="0" smtClean="0"/>
              <a:t> , которые не меняются в течение какого-то периода времени (покупка основных продуктов питания, плата за квартиру, проездной билет и </a:t>
            </a:r>
            <a:r>
              <a:rPr lang="ru-RU" sz="2400" dirty="0" err="1" smtClean="0"/>
              <a:t>т.д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20" name="Стрелка вниз 19"/>
          <p:cNvSpPr/>
          <p:nvPr/>
        </p:nvSpPr>
        <p:spPr>
          <a:xfrm rot="-1020000">
            <a:off x="7782132" y="2031087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960000">
            <a:off x="6278458" y="2101374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2928934"/>
            <a:ext cx="2286016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периодические (циклические и сезонные) 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2928934"/>
            <a:ext cx="2000264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единовременные (непредвиденные) </a:t>
            </a: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je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571612"/>
            <a:ext cx="4229130" cy="4929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Циклические расходы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/>
              <a:t>Циклические расходы </a:t>
            </a:r>
            <a:r>
              <a:rPr lang="ru-RU" sz="3600" dirty="0" smtClean="0"/>
              <a:t>– покупка предметов разного срока пользования.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Сезонные расходы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681a9e31d6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3050"/>
            <a:ext cx="4572000" cy="47863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1714488"/>
            <a:ext cx="39290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Сезонные расходы </a:t>
            </a:r>
            <a:r>
              <a:rPr lang="ru-RU" sz="3200" dirty="0" smtClean="0"/>
              <a:t>связаны с определёнными сезонными явлениями (заготовка ягод и овощей, закупка семян и удобрений для садового участка </a:t>
            </a:r>
            <a:r>
              <a:rPr lang="ru-RU" sz="3200" dirty="0" err="1" smtClean="0"/>
              <a:t>и.т.д</a:t>
            </a:r>
            <a:r>
              <a:rPr lang="ru-RU" sz="3200" dirty="0" smtClean="0"/>
              <a:t>).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s0-800x6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428736"/>
            <a:ext cx="4572032" cy="5286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Непредвиденные расходы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/>
              <a:t>Непредвиденные расходы </a:t>
            </a:r>
          </a:p>
          <a:p>
            <a:r>
              <a:rPr lang="ru-RU" sz="3600" dirty="0" smtClean="0"/>
              <a:t>часто связаны с критическими ситуациями</a:t>
            </a:r>
          </a:p>
          <a:p>
            <a:r>
              <a:rPr lang="ru-RU" sz="3600" dirty="0" smtClean="0"/>
              <a:t> (покупка лекарств, ремонт бытовой техники и </a:t>
            </a:r>
            <a:r>
              <a:rPr lang="ru-RU" sz="3600" dirty="0" err="1" smtClean="0"/>
              <a:t>т.д</a:t>
            </a:r>
            <a:r>
              <a:rPr lang="ru-RU" sz="3600" dirty="0" smtClean="0"/>
              <a:t>).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778" y="1357298"/>
            <a:ext cx="8355188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внимание!!!!</a:t>
            </a:r>
            <a:endParaRPr lang="ru-RU" dirty="0"/>
          </a:p>
        </p:txBody>
      </p:sp>
      <p:pic>
        <p:nvPicPr>
          <p:cNvPr id="6" name="Рисунок 5" descr="kolobok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E0F9FA"/>
              </a:clrFrom>
              <a:clrTo>
                <a:srgbClr val="E0F9F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219887" y="1357298"/>
            <a:ext cx="1924113" cy="188998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0003-007-Semejnyj-bjudzh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643446"/>
            <a:ext cx="4857752" cy="185736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290037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«   Старайтесь быть разумным,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А не богатым.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Богатства можно лишиться,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Разумность всегда с вами   ».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7-Semejnyj-bjudzh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4786322"/>
            <a:ext cx="4857752" cy="185736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5840435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Что такое семейный бюджет?</a:t>
            </a:r>
          </a:p>
          <a:p>
            <a:pPr>
              <a:buNone/>
            </a:pPr>
            <a:r>
              <a:rPr lang="ru-RU" sz="3600" b="1" dirty="0" smtClean="0"/>
              <a:t>    </a:t>
            </a:r>
            <a:r>
              <a:rPr lang="ru-RU" sz="3600" b="1" u="sng" dirty="0" smtClean="0"/>
              <a:t>Семейный бюджет </a:t>
            </a:r>
            <a:r>
              <a:rPr lang="ru-RU" sz="3600" b="1" dirty="0" smtClean="0"/>
              <a:t>представляет собой подробную опись доходов и расходов отдельно взятой семьи за определенный срок. Чаще всего он составляется на месяц и предназначен для контроля за текущими финансовыми делами семьи. </a:t>
            </a:r>
            <a:br>
              <a:rPr lang="ru-RU" sz="3600" b="1" dirty="0" smtClean="0"/>
            </a:b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acher\Pictures\0003-005-Semejnyj-bj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3116"/>
            <a:ext cx="3500462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Функции семейного бюджета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5214974" cy="45545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Основной функцией семейного бюджета является </a:t>
            </a:r>
            <a:r>
              <a:rPr lang="ru-RU" b="1" dirty="0" smtClean="0"/>
              <a:t>сбалансированное распределение доходов и расходов</a:t>
            </a:r>
            <a:r>
              <a:rPr lang="ru-RU" dirty="0" smtClean="0"/>
              <a:t>, так как расходы, производимые за месяц, не должны быть больше доходов, получаемых вашей семьей за тот же самый период.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rugal-milliona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55118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 другим </a:t>
            </a:r>
            <a:r>
              <a:rPr lang="ru-RU" sz="3200" b="1" dirty="0" smtClean="0"/>
              <a:t>функциям </a:t>
            </a:r>
            <a:r>
              <a:rPr lang="ru-RU" sz="3200" dirty="0" smtClean="0"/>
              <a:t>семейного бюджета относятся его </a:t>
            </a:r>
            <a:r>
              <a:rPr lang="ru-RU" sz="3200" b="1" dirty="0" smtClean="0"/>
              <a:t>планирование</a:t>
            </a:r>
            <a:r>
              <a:rPr lang="ru-RU" sz="3200" dirty="0" smtClean="0"/>
              <a:t> и </a:t>
            </a:r>
            <a:r>
              <a:rPr lang="ru-RU" sz="3200" b="1" dirty="0" smtClean="0"/>
              <a:t>анализ.</a:t>
            </a:r>
            <a:br>
              <a:rPr lang="ru-RU" sz="3200" b="1" dirty="0" smtClean="0"/>
            </a:br>
            <a:r>
              <a:rPr lang="ru-RU" sz="3200" dirty="0" smtClean="0"/>
              <a:t> Вы анализируете то, сколько вы потратили, делаете выводы</a:t>
            </a:r>
            <a:endParaRPr lang="ru-RU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0"/>
            <a:ext cx="6572264" cy="6715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400420" cy="62865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Бюджет </a:t>
            </a:r>
            <a:r>
              <a:rPr lang="ru-RU" sz="3200" dirty="0" smtClean="0"/>
              <a:t>выполняет также ограничительную, или контрольную, функцию, так как заставляет задуматься над тем, </a:t>
            </a:r>
            <a:r>
              <a:rPr lang="ru-RU" sz="3200" b="1" dirty="0" smtClean="0"/>
              <a:t>какую сумму денег </a:t>
            </a:r>
            <a:r>
              <a:rPr lang="ru-RU" sz="3200" b="1" dirty="0" smtClean="0">
                <a:solidFill>
                  <a:srgbClr val="FF0000"/>
                </a:solidFill>
              </a:rPr>
              <a:t>можно</a:t>
            </a:r>
            <a:r>
              <a:rPr lang="ru-RU" sz="3200" b="1" dirty="0" smtClean="0"/>
              <a:t> потратить, а какую — </a:t>
            </a:r>
            <a:r>
              <a:rPr lang="ru-RU" sz="3200" b="1" dirty="0" smtClean="0">
                <a:solidFill>
                  <a:srgbClr val="FF0000"/>
                </a:solidFill>
              </a:rPr>
              <a:t>нет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Факторы формирования семейного бюджета.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Возрастной состав семьи</a:t>
            </a:r>
            <a:r>
              <a:rPr lang="ru-RU" dirty="0" smtClean="0"/>
              <a:t>. Если в семье есть маленькие дети, им постоянно необходимо покупать новую одежду и обувь, следовательно, расходы такой семьи увеличиваются.</a:t>
            </a:r>
            <a:endParaRPr lang="ru-RU" dirty="0"/>
          </a:p>
        </p:txBody>
      </p:sp>
      <p:pic>
        <p:nvPicPr>
          <p:cNvPr id="2050" name="Picture 2" descr="C:\Users\Пользователь\Desktop\1471539485_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428868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400552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Экономические факторы</a:t>
            </a:r>
            <a:r>
              <a:rPr lang="ru-RU" dirty="0" smtClean="0"/>
              <a:t>. Экономические факторы — это размер заработной платы, дополнительные источники дохода, в том числе, доход от акций, проценты по другим ценным бумагам, доход от ренты, аренды, продажи имущества.</a:t>
            </a:r>
          </a:p>
          <a:p>
            <a:endParaRPr lang="ru-RU" dirty="0"/>
          </a:p>
        </p:txBody>
      </p:sp>
      <p:pic>
        <p:nvPicPr>
          <p:cNvPr id="5122" name="Picture 2" descr="C:\Users\Teacher\Pictures\3943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3515770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4643470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>
                <a:solidFill>
                  <a:srgbClr val="FF0000"/>
                </a:solidFill>
              </a:rPr>
              <a:t>Количественные факторы.</a:t>
            </a:r>
          </a:p>
          <a:p>
            <a:pPr>
              <a:buNone/>
            </a:pPr>
            <a:r>
              <a:rPr lang="ru-RU" dirty="0" smtClean="0"/>
              <a:t> Следующим фактором формирования бюджета вашей семьи является количество членов семьи. Если ваша семья состоит из шести человек, а работает один, да к тому же его заработная плата оставляет желать лучшего, то, соответственно, доход на одного члена семьи будет недостаточным.</a:t>
            </a:r>
          </a:p>
          <a:p>
            <a:endParaRPr lang="ru-RU" dirty="0"/>
          </a:p>
        </p:txBody>
      </p:sp>
      <p:pic>
        <p:nvPicPr>
          <p:cNvPr id="3074" name="Picture 2" descr="C:\Users\Пользователь\Desktop\Princess_Mary_Princess_Frederik_Official_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857752" y="1285860"/>
            <a:ext cx="4071966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Планирование семейного бюджета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Планирование семейного бюджета: распределяем деньги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60% </a:t>
            </a:r>
            <a:r>
              <a:rPr lang="ru-RU" dirty="0" smtClean="0"/>
              <a:t>— основные расходы, продукты питания и ежемесячные хозяйственные расходы;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10%</a:t>
            </a:r>
            <a:r>
              <a:rPr lang="ru-RU" dirty="0" smtClean="0"/>
              <a:t> — накопления, которые пойдут на крупные покупки или поездки;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10%</a:t>
            </a:r>
            <a:r>
              <a:rPr lang="ru-RU" dirty="0" smtClean="0"/>
              <a:t> — накопления с дальней перспективой (счета на образование, пенсионные и т. п.);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10%</a:t>
            </a:r>
            <a:r>
              <a:rPr lang="ru-RU" dirty="0" smtClean="0"/>
              <a:t> — развлечения и удовольствия;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10%</a:t>
            </a:r>
            <a:r>
              <a:rPr lang="ru-RU" dirty="0" smtClean="0"/>
              <a:t> — разное, непредвиденные расходы.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422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СЕМЕЙНЫЙ БЮДЖЕТ</vt:lpstr>
      <vt:lpstr>Презентация PowerPoint</vt:lpstr>
      <vt:lpstr>Функции семейного бюджета</vt:lpstr>
      <vt:lpstr>К другим функциям семейного бюджета относятся его планирование и анализ.  Вы анализируете то, сколько вы потратили, делаете выводы</vt:lpstr>
      <vt:lpstr>Бюджет выполняет также ограничительную, или контрольную, функцию, так как заставляет задуматься над тем, какую сумму денег можно потратить, а какую — нет. </vt:lpstr>
      <vt:lpstr>Факторы формирования семейного бюджета.</vt:lpstr>
      <vt:lpstr>Презентация PowerPoint</vt:lpstr>
      <vt:lpstr>Презентация PowerPoint</vt:lpstr>
      <vt:lpstr>Планирование семейного бюджета</vt:lpstr>
      <vt:lpstr>Соотношение доходов и расходов</vt:lpstr>
      <vt:lpstr>Группы расходов</vt:lpstr>
      <vt:lpstr>Презентация PowerPoint</vt:lpstr>
      <vt:lpstr>Циклические расходы</vt:lpstr>
      <vt:lpstr>Сезонные расходы</vt:lpstr>
      <vt:lpstr>Непредвиденные расходы</vt:lpstr>
      <vt:lpstr>Практическая работа</vt:lpstr>
      <vt:lpstr>Спасибо за внимание!!!!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БЮДЖЕТ</dc:title>
  <dc:creator>Teacher</dc:creator>
  <cp:lastModifiedBy>213</cp:lastModifiedBy>
  <cp:revision>19</cp:revision>
  <dcterms:created xsi:type="dcterms:W3CDTF">2012-03-20T09:05:59Z</dcterms:created>
  <dcterms:modified xsi:type="dcterms:W3CDTF">2024-06-05T01:33:47Z</dcterms:modified>
</cp:coreProperties>
</file>