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9144000" cy="51435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92" d="100"/>
          <a:sy n="92" d="100"/>
        </p:scale>
        <p:origin x="756" y="60"/>
      </p:cViewPr>
      <p:guideLst>
        <p:guide pos="162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 bwMode="auto"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5"/>
            <a:ext cx="27432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3999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1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Овал 24"/>
          <p:cNvSpPr/>
          <p:nvPr/>
        </p:nvSpPr>
        <p:spPr bwMode="auto"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80"/>
            <a:ext cx="1676400" cy="438864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5980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 bwMode="auto">
          <a:xfrm>
            <a:off x="457200" y="1200150"/>
            <a:ext cx="7467600" cy="365531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 bwMode="auto"/>
        <p:txBody>
          <a:bodyPr rtlCol="0"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5" y="830199"/>
            <a:ext cx="1714500" cy="381000"/>
          </a:xfrm>
        </p:spPr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3999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1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 bwMode="auto">
          <a:xfrm>
            <a:off x="457200" y="1200150"/>
            <a:ext cx="3657600" cy="3429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 bwMode="auto">
          <a:xfrm>
            <a:off x="4270248" y="1200150"/>
            <a:ext cx="3657600" cy="3429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 bwMode="auto">
          <a:xfrm>
            <a:off x="457200" y="1771650"/>
            <a:ext cx="3657600" cy="29146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 bwMode="auto">
          <a:xfrm>
            <a:off x="4371975" y="1771650"/>
            <a:ext cx="3657600" cy="29146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 bwMode="auto"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 bwMode="auto"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rot="5400000">
            <a:off x="4160521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 bwMode="auto"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 bwMode="auto">
          <a:xfrm>
            <a:off x="304800" y="205740"/>
            <a:ext cx="5638800" cy="474573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 bwMode="auto"/>
        <p:txBody>
          <a:bodyPr rtlCol="0"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 bwMode="auto"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0" y="0"/>
            <a:ext cx="6172200" cy="5143500"/>
          </a:xfrm>
          <a:prstGeom prst="rect">
            <a:avLst/>
          </a:prstGeo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>
              <a:buFontTx/>
              <a:buNone/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765799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 bwMode="auto">
          <a:xfrm rot="5400000">
            <a:off x="7840980" y="763382"/>
            <a:ext cx="1508759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390237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 bwMode="auto"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 bwMode="auto"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3000" b="0" cap="sm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600"/>
        </a:spcBef>
        <a:buClr>
          <a:schemeClr val="accent1"/>
        </a:buClr>
        <a:buSzPct val="70000"/>
        <a:buFont typeface="Wingdings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>
        <a:spcBef>
          <a:spcPts val="0"/>
        </a:spcBef>
        <a:buClr>
          <a:schemeClr val="accent1"/>
        </a:buClr>
        <a:buSzPct val="80000"/>
        <a:buFont typeface="Wingdings 2"/>
        <a:buChar char="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>
        <a:spcBef>
          <a:spcPts val="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>
        <a:spcBef>
          <a:spcPts val="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>
        <a:spcBef>
          <a:spcPts val="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>
        <a:spcBef>
          <a:spcPts val="0"/>
        </a:spcBef>
        <a:buClr>
          <a:schemeClr val="accent1"/>
        </a:buClr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>
        <a:spcBef>
          <a:spcPts val="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>
        <a:spcBef>
          <a:spcPts val="0"/>
        </a:spcBef>
        <a:buClr>
          <a:schemeClr val="accent2"/>
        </a:buClr>
        <a:buChar char="•"/>
        <a:defRPr sz="1400" cap="small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>
        <a:spcBef>
          <a:spcPts val="0"/>
        </a:spcBef>
        <a:buClr>
          <a:schemeClr val="accent1">
            <a:shade val="75000"/>
          </a:schemeClr>
        </a:buClr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71599" y="2427734"/>
            <a:ext cx="7828384" cy="129475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200" i="1">
                <a:solidFill>
                  <a:schemeClr val="accent1">
                    <a:lumMod val="50000"/>
                  </a:schemeClr>
                </a:solidFill>
              </a:rPr>
              <a:t>КРАТКАЯ ПРЕЗЕНТАЦИЯ ОБРАЗОВАТЕЛЬНОЙ ПРОГРАММЫ</a:t>
            </a:r>
            <a:br>
              <a:rPr lang="ru-RU" sz="3200" i="1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i="1">
                <a:solidFill>
                  <a:schemeClr val="accent1">
                    <a:lumMod val="50000"/>
                  </a:schemeClr>
                </a:solidFill>
              </a:rPr>
              <a:t>ДОШКОЛЬНОГО ОБРАЗОВАНИЯ</a:t>
            </a:r>
            <a:br>
              <a:rPr lang="ru-RU" sz="3200" i="1">
                <a:solidFill>
                  <a:schemeClr val="accent1">
                    <a:lumMod val="50000"/>
                  </a:schemeClr>
                </a:solidFill>
              </a:rPr>
            </a:br>
            <a:endParaRPr lang="ru-RU" sz="3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403648" y="3219822"/>
            <a:ext cx="7344816" cy="10287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>
                <a:solidFill>
                  <a:schemeClr val="accent1">
                    <a:lumMod val="50000"/>
                  </a:schemeClr>
                </a:solidFill>
              </a:rPr>
              <a:t>Муниципального дошкольного образовательного учреждения «Детский сад «Малышок» </a:t>
            </a:r>
            <a:r>
              <a:rPr lang="ru-RU" sz="2000">
                <a:solidFill>
                  <a:schemeClr val="accent1">
                    <a:lumMod val="50000"/>
                  </a:schemeClr>
                </a:solidFill>
              </a:rPr>
              <a:t>                          г</a:t>
            </a:r>
            <a:r>
              <a:rPr lang="ru-RU" sz="2000">
                <a:solidFill>
                  <a:schemeClr val="accent1">
                    <a:lumMod val="50000"/>
                  </a:schemeClr>
                </a:solidFill>
              </a:rPr>
              <a:t>. Катав-Ивановска» Катав-Ивановского муниципального района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0"/>
            <a:ext cx="7931224" cy="857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Содержание образовательной области</a:t>
            </a:r>
            <a:br>
              <a:rPr lang="ru-RU" i="1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«Социально-коммуникативное развитие»</a:t>
            </a:r>
            <a:endParaRPr lang="ru-RU" i="1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xmlns:a="http://schemas.openxmlformats.org/drawingml/2006/main" noGrp="1"/>
          </p:cNvGraphicFramePr>
          <p:nvPr>
            <p:ph sz="quarter" idx="1"/>
          </p:nvPr>
        </p:nvGraphicFramePr>
        <p:xfrm>
          <a:off x="1763687" y="843558"/>
          <a:ext cx="5616624" cy="417952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808312"/>
                <a:gridCol w="2808312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Возраст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QR</a:t>
                      </a:r>
                      <a:r>
                        <a:rPr lang="ru-RU"/>
                        <a:t> -код</a:t>
                      </a:r>
                      <a:endParaRPr lang="ru-RU"/>
                    </a:p>
                  </a:txBody>
                  <a:tcPr/>
                </a:tc>
              </a:tr>
              <a:tr h="6372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1-2 года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2-3 года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3-4 года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4-5 лет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5-6 лет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6-7 лет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88024" y="1203598"/>
            <a:ext cx="618555" cy="618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28184" y="1906834"/>
            <a:ext cx="592908" cy="592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09978" y="2530724"/>
            <a:ext cx="596601" cy="596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224491" y="3164808"/>
            <a:ext cx="596601" cy="596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837509" y="3826330"/>
            <a:ext cx="596601" cy="5966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220944" y="4422930"/>
            <a:ext cx="600147" cy="600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0"/>
            <a:ext cx="7931224" cy="857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Содержание образовательной области</a:t>
            </a:r>
            <a:br>
              <a:rPr lang="ru-RU" i="1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«Речевое развитие»</a:t>
            </a:r>
            <a:endParaRPr lang="ru-RU" i="1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xmlns:a="http://schemas.openxmlformats.org/drawingml/2006/main" noGrp="1"/>
          </p:cNvGraphicFramePr>
          <p:nvPr>
            <p:ph sz="quarter" idx="1"/>
          </p:nvPr>
        </p:nvGraphicFramePr>
        <p:xfrm>
          <a:off x="1763687" y="843558"/>
          <a:ext cx="5616624" cy="417952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808312"/>
                <a:gridCol w="2808312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Возраст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QR</a:t>
                      </a:r>
                      <a:r>
                        <a:rPr lang="ru-RU"/>
                        <a:t> -код</a:t>
                      </a:r>
                      <a:endParaRPr lang="ru-RU"/>
                    </a:p>
                  </a:txBody>
                  <a:tcPr/>
                </a:tc>
              </a:tr>
              <a:tr h="6372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1-2 года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2-3 года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3-4 года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4-5 лет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5-6 лет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6-7 лет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88024" y="1203598"/>
            <a:ext cx="618555" cy="618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28184" y="1851772"/>
            <a:ext cx="618554" cy="61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09978" y="2519605"/>
            <a:ext cx="596601" cy="596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228184" y="3155571"/>
            <a:ext cx="618554" cy="61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809978" y="3813658"/>
            <a:ext cx="618554" cy="6185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269462" y="4432212"/>
            <a:ext cx="596601" cy="596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0"/>
            <a:ext cx="7931224" cy="857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Содержание образовательной области</a:t>
            </a:r>
            <a:br>
              <a:rPr lang="ru-RU" i="1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«Познавательное развитие»</a:t>
            </a:r>
            <a:endParaRPr lang="ru-RU" i="1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xmlns:a="http://schemas.openxmlformats.org/drawingml/2006/main" noGrp="1"/>
          </p:cNvGraphicFramePr>
          <p:nvPr>
            <p:ph sz="quarter" idx="1"/>
          </p:nvPr>
        </p:nvGraphicFramePr>
        <p:xfrm>
          <a:off x="1763687" y="843558"/>
          <a:ext cx="5616624" cy="417952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808312"/>
                <a:gridCol w="2808312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Возраст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QR</a:t>
                      </a:r>
                      <a:r>
                        <a:rPr lang="ru-RU"/>
                        <a:t> -код</a:t>
                      </a:r>
                      <a:endParaRPr lang="ru-RU"/>
                    </a:p>
                  </a:txBody>
                  <a:tcPr/>
                </a:tc>
              </a:tr>
              <a:tr h="6372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1-2 года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2-3 года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3-4 года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4-5 лет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5-6 лет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6-7 лет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88024" y="1203598"/>
            <a:ext cx="618555" cy="618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84168" y="1833369"/>
            <a:ext cx="618554" cy="61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88024" y="2499742"/>
            <a:ext cx="618554" cy="648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109692" y="3147814"/>
            <a:ext cx="672062" cy="6720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788024" y="3819875"/>
            <a:ext cx="618554" cy="6185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109692" y="4471156"/>
            <a:ext cx="593030" cy="593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0"/>
            <a:ext cx="7931224" cy="857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Содержание образовательной области</a:t>
            </a:r>
            <a:br>
              <a:rPr lang="ru-RU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«Художественно-эстетическое развитие»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xmlns:a="http://schemas.openxmlformats.org/drawingml/2006/main" noGrp="1"/>
          </p:cNvGraphicFramePr>
          <p:nvPr>
            <p:ph sz="quarter" idx="1"/>
          </p:nvPr>
        </p:nvGraphicFramePr>
        <p:xfrm>
          <a:off x="1763687" y="843558"/>
          <a:ext cx="5616624" cy="417952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808312"/>
                <a:gridCol w="2808312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Возраст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QR</a:t>
                      </a:r>
                      <a:r>
                        <a:rPr lang="ru-RU"/>
                        <a:t> -код</a:t>
                      </a:r>
                      <a:endParaRPr lang="ru-RU"/>
                    </a:p>
                  </a:txBody>
                  <a:tcPr/>
                </a:tc>
              </a:tr>
              <a:tr h="6372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1-2 года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2-3 года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3-4 года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4-5 лет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5-6 лет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6-7 лет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88024" y="1211731"/>
            <a:ext cx="639939" cy="639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00192" y="1873277"/>
            <a:ext cx="618554" cy="61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88024" y="2493818"/>
            <a:ext cx="639939" cy="653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301308" y="3147813"/>
            <a:ext cx="617438" cy="669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809409" y="3798503"/>
            <a:ext cx="618554" cy="6185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300192" y="4401824"/>
            <a:ext cx="618554" cy="618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55576" y="0"/>
            <a:ext cx="7467600" cy="833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РАБОЧАЯ ПРОГРАММА ВОСПИТАНИЯ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395536" y="771550"/>
            <a:ext cx="8291264" cy="437195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400" b="1"/>
              <a:t>Цель:</a:t>
            </a:r>
            <a:endParaRPr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400" b="1"/>
              <a:t>1.Инвариантная (базовая):</a:t>
            </a:r>
            <a:endParaRPr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400"/>
              <a:t>Личностное развитие каждого ребёнка с учётом его индивидуальности и создание условий для позитивной социализации детей на основе традиционных ценностей российского общества.</a:t>
            </a:r>
            <a:endParaRPr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340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400" b="1"/>
              <a:t>2. Вариативная (определённая ДОО</a:t>
            </a:r>
            <a:r>
              <a:rPr lang="ru-RU" sz="3400" b="1"/>
              <a:t>)</a:t>
            </a:r>
            <a:endParaRPr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3400" b="1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400"/>
              <a:t>- Обогащение </a:t>
            </a:r>
            <a:r>
              <a:rPr lang="ru-RU" sz="3400"/>
              <a:t>работы по формированию у детей духовно-нравственной культуры, ценностных ориентаций средствами традиционной народной культуры Уральского края, создания условий для развития и обогащение первичных представлений о природе, истории народов Южного Урала.</a:t>
            </a:r>
            <a:endParaRPr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400"/>
              <a:t>- Формирование ценностей здорового образа жизни.</a:t>
            </a:r>
            <a:endParaRPr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400"/>
              <a:t>- Повышение защитных </a:t>
            </a:r>
            <a:r>
              <a:rPr lang="ru-RU" sz="3400"/>
              <a:t>функций организма и общей работоспособности детей в рамках дошкольного образовательного учреждения посредством занятий </a:t>
            </a:r>
            <a:r>
              <a:rPr lang="ru-RU" sz="3400"/>
              <a:t>хатха</a:t>
            </a:r>
            <a:r>
              <a:rPr lang="ru-RU" sz="3400"/>
              <a:t>-йоги</a:t>
            </a:r>
            <a:r>
              <a:rPr lang="ru-RU" sz="3400"/>
              <a:t>.</a:t>
            </a:r>
            <a:endParaRPr lang="ru-RU" sz="3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29208" y="195486"/>
            <a:ext cx="8219256" cy="8572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ВЗАИМОДЕЙСТВИЕ С СЕМЬЯМИ ОБУЧАЮЩИХСЯ: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168.png"/>
          <p:cNvPicPr>
            <a:picLocks noGrp="1"/>
          </p:cNvPicPr>
          <p:nvPr>
            <p:ph sz="quarter" idx="1"/>
          </p:nvPr>
        </p:nvPicPr>
        <p:blipFill>
          <a:blip r:embed="rId2"/>
          <a:stretch/>
        </p:blipFill>
        <p:spPr bwMode="auto">
          <a:xfrm>
            <a:off x="457200" y="1203598"/>
            <a:ext cx="8075240" cy="36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147248" cy="6375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i="1">
                <a:solidFill>
                  <a:schemeClr val="accent1">
                    <a:lumMod val="50000"/>
                  </a:schemeClr>
                </a:solidFill>
              </a:rPr>
              <a:t>ЗАДАЧИ ВЗАИМОДЕЙСТВИЯ С РОДИТЕЛЯМИ:</a:t>
            </a:r>
            <a:endParaRPr lang="ru-RU" sz="2400" b="1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/>
        <p:txBody>
          <a:bodyPr/>
          <a:lstStyle/>
          <a:p>
            <a:pPr>
              <a:defRPr/>
            </a:pPr>
            <a:br>
              <a:rPr lang="ru-RU"/>
            </a:br>
            <a:endParaRPr lang="ru-RU"/>
          </a:p>
        </p:txBody>
      </p:sp>
      <p:grpSp>
        <p:nvGrpSpPr>
          <p:cNvPr id="4098" name="Group 2"/>
          <p:cNvGrpSpPr/>
          <p:nvPr/>
        </p:nvGrpSpPr>
        <p:grpSpPr bwMode="auto">
          <a:xfrm>
            <a:off x="1691680" y="1131590"/>
            <a:ext cx="5760640" cy="3816424"/>
            <a:chOff x="1644" y="293"/>
            <a:chExt cx="11000" cy="6728"/>
          </a:xfrm>
        </p:grpSpPr>
        <p:sp>
          <p:nvSpPr>
            <p:cNvPr id="4099" name="Line 3"/>
            <p:cNvSpPr>
              <a:spLocks noChangeShapeType="1"/>
            </p:cNvSpPr>
            <p:nvPr/>
          </p:nvSpPr>
          <p:spPr bwMode="auto">
            <a:xfrm>
              <a:off x="2274" y="334"/>
              <a:ext cx="10349" cy="0"/>
            </a:xfrm>
            <a:prstGeom prst="line">
              <a:avLst/>
            </a:prstGeom>
            <a:noFill/>
            <a:ln w="31750">
              <a:solidFill>
                <a:srgbClr val="B71E4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1644" y="292"/>
              <a:ext cx="11000" cy="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7787208" cy="4231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i="1">
                <a:solidFill>
                  <a:schemeClr val="accent1">
                    <a:lumMod val="50000"/>
                  </a:schemeClr>
                </a:solidFill>
              </a:rPr>
              <a:t>НАПРАВЛЕНИЯ</a:t>
            </a: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>
                <a:solidFill>
                  <a:schemeClr val="accent1">
                    <a:lumMod val="50000"/>
                  </a:schemeClr>
                </a:solidFill>
              </a:rPr>
              <a:t>ВЗАИМОДЕЙСТВИЯ:</a:t>
            </a:r>
            <a:endParaRPr lang="ru-RU" sz="2400" b="1" i="1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122" name="Group 2"/>
          <p:cNvGrpSpPr/>
          <p:nvPr/>
        </p:nvGrpSpPr>
        <p:grpSpPr bwMode="auto">
          <a:xfrm>
            <a:off x="2195736" y="629122"/>
            <a:ext cx="4414490" cy="4514378"/>
            <a:chOff x="3761" y="222"/>
            <a:chExt cx="6988" cy="731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7365" y="603"/>
              <a:ext cx="3232" cy="4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4488" y="4021"/>
              <a:ext cx="5536" cy="3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3912" y="603"/>
              <a:ext cx="3232" cy="4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4934" y="2763"/>
              <a:ext cx="177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27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defRPr/>
              </a:pPr>
              <a:r>
                <a:rPr lang="ru-RU" sz="1600" b="1" i="0" u="none" strike="noStrike" cap="none">
                  <a:ln>
                    <a:noFill/>
                  </a:ln>
                  <a:solidFill>
                    <a:srgbClr val="FFFFFF"/>
                  </a:solidFill>
                  <a:latin typeface="Calibri"/>
                  <a:cs typeface="Arial"/>
                </a:rPr>
                <a:t>Диагностика</a:t>
              </a:r>
              <a:endParaRPr lang="ru-RU" sz="18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7617" y="2744"/>
              <a:ext cx="218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4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defRPr/>
              </a:pPr>
              <a:r>
                <a:rPr lang="ru-RU" sz="1800" b="1" i="0" u="none" strike="noStrike" cap="none">
                  <a:ln>
                    <a:noFill/>
                  </a:ln>
                  <a:solidFill>
                    <a:srgbClr val="FFFFFF"/>
                  </a:solidFill>
                  <a:latin typeface="Calibri"/>
                  <a:cs typeface="Arial"/>
                </a:rPr>
                <a:t>Просвещение</a:t>
              </a:r>
              <a:endParaRPr lang="ru-RU" sz="18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5835" y="5647"/>
              <a:ext cx="2937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/>
            </a:bodyPr>
            <a:lstStyle/>
            <a:p>
              <a:pPr marL="0" marR="0" lvl="0" indent="0" algn="l" defTabSz="914400">
                <a:lnSpc>
                  <a:spcPct val="14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defRPr/>
              </a:pPr>
              <a:r>
                <a:rPr lang="ru-RU" sz="1800" b="1" i="0" u="none" strike="noStrike" cap="none">
                  <a:ln>
                    <a:noFill/>
                  </a:ln>
                  <a:solidFill>
                    <a:srgbClr val="FFFFFF"/>
                  </a:solidFill>
                  <a:latin typeface="Calibri"/>
                  <a:cs typeface="Arial"/>
                </a:rPr>
                <a:t>Консультирование</a:t>
              </a:r>
              <a:endParaRPr lang="ru-RU" sz="1800" b="0" i="0" u="none" strike="noStrike" cap="none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7368" y="450"/>
              <a:ext cx="3381" cy="5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6"/>
            <a:stretch/>
          </p:blipFill>
          <p:spPr bwMode="auto">
            <a:xfrm>
              <a:off x="4308" y="5511"/>
              <a:ext cx="5846" cy="2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7"/>
            <a:stretch/>
          </p:blipFill>
          <p:spPr bwMode="auto">
            <a:xfrm>
              <a:off x="3760" y="222"/>
              <a:ext cx="3381" cy="5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147248" cy="135765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i="1">
                <a:solidFill>
                  <a:schemeClr val="accent1">
                    <a:lumMod val="50000"/>
                  </a:schemeClr>
                </a:solidFill>
              </a:rPr>
              <a:t>ВОПРОСЫ, ПРЕДЛОЖЕНИЯ И ЗАМЕЧАНИЯ К ОБРАЗОВАТЕЛЬНОЙ ПРОГРАММЕ ВАШИХ ДЕТЕЙ МОЖНО ОСТАВИТЬ ЗДЕСЬ:</a:t>
            </a:r>
            <a:endParaRPr lang="ru-RU" sz="2400" b="1" i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458319" y="1995686"/>
            <a:ext cx="2145010" cy="2145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195486"/>
            <a:ext cx="8568952" cy="7920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i="1">
                <a:solidFill>
                  <a:schemeClr val="accent1">
                    <a:lumMod val="50000"/>
                  </a:schemeClr>
                </a:solidFill>
              </a:rPr>
              <a:t>ОБРАЗОВАТЕЛЬНАЯ ПРОГРАММА ДОШКОЛЬНОГО ОБРАЗОВАНИЯ РАЗРАБОТАНА В СООТВЕТСТВИИ С:</a:t>
            </a:r>
            <a:endParaRPr lang="ru-RU" sz="2000" b="1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/>
        <p:txBody>
          <a:bodyPr/>
          <a:lstStyle/>
          <a:p>
            <a:pPr marL="0" indent="0" algn="ctr">
              <a:spcBef>
                <a:spcPts val="0"/>
              </a:spcBef>
              <a:defRPr/>
            </a:pPr>
            <a:r>
              <a:rPr lang="ru-RU" sz="1800" b="1" i="1">
                <a:solidFill>
                  <a:schemeClr val="accent1">
                    <a:lumMod val="50000"/>
                  </a:schemeClr>
                </a:solidFill>
              </a:rPr>
              <a:t>Федеральным государственным образовательным</a:t>
            </a:r>
            <a:endParaRPr lang="ru-RU" sz="180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800" b="1" i="1">
                <a:solidFill>
                  <a:schemeClr val="accent1">
                    <a:lumMod val="50000"/>
                  </a:schemeClr>
                </a:solidFill>
              </a:rPr>
              <a:t>стандартом дошкольного образования</a:t>
            </a:r>
            <a:endParaRPr lang="ru-RU" sz="180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800" b="1" i="1">
                <a:solidFill>
                  <a:schemeClr val="accent1">
                    <a:lumMod val="50000"/>
                  </a:schemeClr>
                </a:solidFill>
              </a:rPr>
              <a:t>(далее – Стандарт)</a:t>
            </a:r>
            <a:endParaRPr lang="ru-RU" sz="180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 bwMode="auto"/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ru-RU" sz="1800" b="1" i="1">
                <a:solidFill>
                  <a:schemeClr val="accent1">
                    <a:lumMod val="50000"/>
                  </a:schemeClr>
                </a:solidFill>
              </a:rPr>
              <a:t>Федеральной</a:t>
            </a:r>
            <a:endParaRPr lang="ru-RU" sz="180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1800" b="1" i="1">
                <a:solidFill>
                  <a:schemeClr val="accent1">
                    <a:lumMod val="50000"/>
                  </a:schemeClr>
                </a:solidFill>
              </a:rPr>
              <a:t>образовательной </a:t>
            </a:r>
            <a:endParaRPr/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1800" b="1" i="1">
                <a:solidFill>
                  <a:schemeClr val="accent1">
                    <a:lumMod val="50000"/>
                  </a:schemeClr>
                </a:solidFill>
              </a:rPr>
              <a:t>программой дошкольного образования</a:t>
            </a:r>
            <a:endParaRPr lang="ru-RU" sz="180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1800" b="1" i="1">
                <a:solidFill>
                  <a:schemeClr val="accent1">
                    <a:lumMod val="50000"/>
                  </a:schemeClr>
                </a:solidFill>
              </a:rPr>
              <a:t>(далее – ФОП ДО).</a:t>
            </a:r>
            <a:endParaRPr lang="ru-RU" sz="180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/>
          </a:p>
        </p:txBody>
      </p:sp>
      <p:pic>
        <p:nvPicPr>
          <p:cNvPr id="5" name="image25.png"/>
          <p:cNvPicPr/>
          <p:nvPr/>
        </p:nvPicPr>
        <p:blipFill>
          <a:blip r:embed="rId2"/>
          <a:stretch/>
        </p:blipFill>
        <p:spPr bwMode="auto">
          <a:xfrm>
            <a:off x="1547664" y="3003798"/>
            <a:ext cx="1550505" cy="1550505"/>
          </a:xfrm>
          <a:prstGeom prst="rect">
            <a:avLst/>
          </a:prstGeom>
        </p:spPr>
      </p:pic>
      <p:pic>
        <p:nvPicPr>
          <p:cNvPr id="6" name="image26.png"/>
          <p:cNvPicPr/>
          <p:nvPr/>
        </p:nvPicPr>
        <p:blipFill>
          <a:blip r:embed="rId3"/>
          <a:stretch/>
        </p:blipFill>
        <p:spPr bwMode="auto">
          <a:xfrm>
            <a:off x="5436096" y="3003798"/>
            <a:ext cx="1558456" cy="1558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075240" cy="46700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br>
              <a:rPr lang="ru-RU" sz="1800" b="1" u="sng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1800" b="1" u="sng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u="sng">
                <a:solidFill>
                  <a:schemeClr val="accent1">
                    <a:lumMod val="50000"/>
                  </a:schemeClr>
                </a:solidFill>
              </a:rPr>
              <a:t>Цель </a:t>
            </a:r>
            <a:r>
              <a:rPr lang="ru-RU" sz="1800" b="1" u="sng">
                <a:solidFill>
                  <a:schemeClr val="accent1">
                    <a:lumMod val="50000"/>
                  </a:schemeClr>
                </a:solidFill>
              </a:rPr>
              <a:t>Программы:</a:t>
            </a:r>
            <a:r>
              <a:rPr lang="ru-RU" sz="18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>
                <a:solidFill>
                  <a:schemeClr val="accent1">
                    <a:lumMod val="50000"/>
                  </a:schemeClr>
                </a:solidFill>
              </a:rPr>
              <a:t>разностороннее развитие </a:t>
            </a:r>
            <a:r>
              <a:rPr lang="ru-RU" sz="1800">
                <a:solidFill>
                  <a:schemeClr val="accent1">
                    <a:lumMod val="50000"/>
                  </a:schemeClr>
                </a:solidFill>
              </a:rPr>
              <a:t>ребенка в период дошкольного детства с учетом возрастных и индивидуальных возможностей </a:t>
            </a:r>
            <a:r>
              <a:rPr lang="ru-RU" sz="1800">
                <a:solidFill>
                  <a:schemeClr val="accent1">
                    <a:lumMod val="50000"/>
                  </a:schemeClr>
                </a:solidFill>
              </a:rPr>
              <a:t>на основе духовно-нравственных ценностей российского народа, исторических и национально-культурных традиций</a:t>
            </a:r>
            <a:br>
              <a:rPr lang="ru-RU" sz="200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200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i="1">
                <a:solidFill>
                  <a:schemeClr val="accent1">
                    <a:lumMod val="50000"/>
                  </a:schemeClr>
                </a:solidFill>
              </a:rPr>
              <a:t>Программа реализуется в группах </a:t>
            </a:r>
            <a:r>
              <a:rPr lang="ru-RU" sz="1800" i="1">
                <a:solidFill>
                  <a:schemeClr val="accent1">
                    <a:lumMod val="50000"/>
                  </a:schemeClr>
                </a:solidFill>
              </a:rPr>
              <a:t>общеразвивающей и комбинированной </a:t>
            </a:r>
            <a:r>
              <a:rPr lang="ru-RU" sz="1800" i="1">
                <a:solidFill>
                  <a:schemeClr val="accent1">
                    <a:lumMod val="50000"/>
                  </a:schemeClr>
                </a:solidFill>
              </a:rPr>
              <a:t>направленности, как программа психолого-педагогической поддержки,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образования.</a:t>
            </a:r>
            <a:br>
              <a:rPr lang="ru-RU" sz="1800" i="1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>
                <a:solidFill>
                  <a:schemeClr val="accent1">
                    <a:lumMod val="50000"/>
                  </a:schemeClr>
                </a:solidFill>
              </a:rPr>
              <a:t> </a:t>
            </a:r>
            <a:br>
              <a:rPr lang="ru-RU" sz="2000" b="1" i="1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i="1">
                <a:solidFill>
                  <a:schemeClr val="accent1">
                    <a:lumMod val="50000"/>
                  </a:schemeClr>
                </a:solidFill>
              </a:rPr>
              <a:t>Реализуется в течение всего периода пребывания детей в детском саду от </a:t>
            </a:r>
            <a:r>
              <a:rPr lang="ru-RU" sz="1800" i="1" u="sng">
                <a:solidFill>
                  <a:schemeClr val="accent1">
                    <a:lumMod val="50000"/>
                  </a:schemeClr>
                </a:solidFill>
              </a:rPr>
              <a:t>1 года </a:t>
            </a:r>
            <a:r>
              <a:rPr lang="ru-RU" sz="1800" i="1" u="sng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ru-RU" sz="1800" i="1" u="sng">
                <a:solidFill>
                  <a:schemeClr val="accent1">
                    <a:lumMod val="50000"/>
                  </a:schemeClr>
                </a:solidFill>
              </a:rPr>
              <a:t>месяцев до прекращения</a:t>
            </a:r>
            <a:r>
              <a:rPr lang="ru-RU" sz="1800" i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i="1" u="sng">
                <a:solidFill>
                  <a:schemeClr val="accent1">
                    <a:lumMod val="50000"/>
                  </a:schemeClr>
                </a:solidFill>
              </a:rPr>
              <a:t>образовательных отношений.</a:t>
            </a:r>
            <a:endParaRPr lang="ru-RU" sz="18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003232" cy="8572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 i="1" u="sng">
                <a:solidFill>
                  <a:schemeClr val="accent1">
                    <a:lumMod val="50000"/>
                  </a:schemeClr>
                </a:solidFill>
              </a:rPr>
              <a:t>Программа </a:t>
            </a: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состоит из двух частей: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3200" b="1" i="1">
                <a:solidFill>
                  <a:schemeClr val="accent1">
                    <a:lumMod val="50000"/>
                  </a:schemeClr>
                </a:solidFill>
              </a:rPr>
              <a:t>Обязательная часть</a:t>
            </a:r>
            <a:endParaRPr/>
          </a:p>
          <a:p>
            <a:pPr algn="ctr">
              <a:buNone/>
              <a:defRPr/>
            </a:pPr>
            <a:endParaRPr lang="ru-RU" sz="140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  <a:defRPr/>
            </a:pP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(занимает </a:t>
            </a: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не менее 60</a:t>
            </a: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% от её общего объёма)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 bwMode="auto">
          <a:xfrm>
            <a:off x="4355976" y="1200150"/>
            <a:ext cx="4392488" cy="3429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3200" b="1" i="1">
                <a:solidFill>
                  <a:schemeClr val="accent1">
                    <a:lumMod val="50000"/>
                  </a:schemeClr>
                </a:solidFill>
              </a:rPr>
              <a:t>Вариативная часть</a:t>
            </a:r>
            <a:endParaRPr/>
          </a:p>
          <a:p>
            <a:pPr algn="ctr">
              <a:buNone/>
              <a:defRPr/>
            </a:pPr>
            <a:endParaRPr lang="ru-RU" sz="140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(часть, формируемая участниками образовательных отношений – занимает </a:t>
            </a: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не более 40</a:t>
            </a: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%)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3568" y="267494"/>
            <a:ext cx="7467600" cy="5897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Обязательная часть представлена: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467544" y="843558"/>
            <a:ext cx="8136904" cy="3655314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2200">
                <a:solidFill>
                  <a:schemeClr val="accent1">
                    <a:lumMod val="50000"/>
                  </a:schemeClr>
                </a:solidFill>
              </a:rPr>
              <a:t>Федеральной    образовательной     программой     дошкольного образования (ФОП ДО) – утверждена Приказом Министерства просвещения Российской федерации №1028 от 25 ноября 2022г.</a:t>
            </a:r>
            <a:endParaRPr/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200" b="1" i="1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/>
          </a:p>
          <a:p>
            <a:pPr marL="0" indent="0" algn="just">
              <a:buNone/>
              <a:defRPr/>
            </a:pPr>
            <a:r>
              <a:rPr lang="ru-RU" sz="2200">
                <a:solidFill>
                  <a:schemeClr val="accent1">
                    <a:lumMod val="50000"/>
                  </a:schemeClr>
                </a:solidFill>
              </a:rPr>
              <a:t>Реализуется педагогическими работниками ДОО во всех помещениях и на территории детского сада, со всеми детьми ДОО.</a:t>
            </a:r>
            <a:endParaRPr lang="ru-RU" sz="22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26.png"/>
          <p:cNvPicPr/>
          <p:nvPr/>
        </p:nvPicPr>
        <p:blipFill>
          <a:blip r:embed="rId2"/>
          <a:stretch/>
        </p:blipFill>
        <p:spPr bwMode="auto">
          <a:xfrm>
            <a:off x="3563888" y="3435846"/>
            <a:ext cx="1558455" cy="1558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123477"/>
            <a:ext cx="7467600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Вариативная часть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 bwMode="auto">
          <a:xfrm>
            <a:off x="4355976" y="658708"/>
            <a:ext cx="4248472" cy="2088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400" b="1" i="1"/>
              <a:t>Парциальная программа</a:t>
            </a:r>
            <a:endParaRPr lang="ru-RU" sz="140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400" b="1" i="1"/>
              <a:t>«Йога для детей»</a:t>
            </a:r>
            <a:endParaRPr lang="ru-RU" sz="140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400" b="1" i="1"/>
              <a:t>дополняет содержание образовательной области</a:t>
            </a:r>
            <a:endParaRPr lang="ru-RU" sz="140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400" b="1" i="1"/>
              <a:t>«Физическое развитие»</a:t>
            </a:r>
            <a:endParaRPr lang="ru-RU" sz="140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400" b="1" i="1"/>
              <a:t>Реализуется инструктором по физической культуре ДОО в форме, со детьми с 4 лет до прекращения образовательных отношений</a:t>
            </a:r>
            <a:endParaRPr lang="ru-RU" sz="1400"/>
          </a:p>
        </p:txBody>
      </p:sp>
      <p:sp>
        <p:nvSpPr>
          <p:cNvPr id="4" name="Содержимое 2"/>
          <p:cNvSpPr txBox="1"/>
          <p:nvPr/>
        </p:nvSpPr>
        <p:spPr bwMode="auto">
          <a:xfrm>
            <a:off x="2339752" y="3158163"/>
            <a:ext cx="4248472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ru-RU" sz="1400" b="1" i="1" u="none" strike="noStrike" cap="none" spc="0">
                <a:ln>
                  <a:noFill/>
                </a:ln>
                <a:solidFill>
                  <a:schemeClr val="lt1"/>
                </a:solidFill>
              </a:rPr>
              <a:t>Региональная программа</a:t>
            </a:r>
            <a:endParaRPr lang="ru-RU" sz="1400" b="0" i="0" u="none" strike="noStrike" cap="none" spc="0">
              <a:ln>
                <a:noFill/>
              </a:ln>
              <a:solidFill>
                <a:schemeClr val="lt1"/>
              </a:solidFill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ru-RU" sz="1400" b="1" i="1" u="none" strike="noStrike" cap="none" spc="0">
                <a:ln>
                  <a:noFill/>
                </a:ln>
                <a:solidFill>
                  <a:schemeClr val="lt1"/>
                </a:solidFill>
              </a:rPr>
              <a:t>«Наш дом - Южный Урал»</a:t>
            </a:r>
            <a:endParaRPr lang="ru-RU" sz="1400" b="0" i="0" u="none" strike="noStrike" cap="none" spc="0">
              <a:ln>
                <a:noFill/>
              </a:ln>
              <a:solidFill>
                <a:schemeClr val="lt1"/>
              </a:solidFill>
            </a:endParaRPr>
          </a:p>
          <a:p>
            <a:pPr lvl="0" algn="ctr">
              <a:buClr>
                <a:schemeClr val="accent1"/>
              </a:buClr>
              <a:buSzPct val="70000"/>
              <a:defRPr/>
            </a:pPr>
            <a:r>
              <a:rPr lang="ru-RU" sz="1400" b="1" i="1"/>
              <a:t>дополняет содержание всех 5 образовательных областей. Реализуется в  ДОО педагогическими кадрами во всех помещениях, на всей территории, со всеми детьми ДОО</a:t>
            </a:r>
            <a:endParaRPr lang="ru-RU" sz="1400" b="1" i="0" u="none" strike="noStrike" cap="none" spc="0">
              <a:ln>
                <a:noFill/>
              </a:ln>
              <a:solidFill>
                <a:schemeClr val="l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14234" y="579440"/>
            <a:ext cx="3960440" cy="23481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214234" y="600830"/>
            <a:ext cx="3855268" cy="22467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i="1">
                <a:solidFill>
                  <a:schemeClr val="lt1"/>
                </a:solidFill>
              </a:rPr>
              <a:t>Парциальная </a:t>
            </a:r>
            <a:r>
              <a:rPr lang="ru-RU" sz="1400" b="1" i="1">
                <a:solidFill>
                  <a:schemeClr val="lt1"/>
                </a:solidFill>
              </a:rPr>
              <a:t>образовательная</a:t>
            </a:r>
            <a:endParaRPr/>
          </a:p>
          <a:p>
            <a:pPr algn="ctr">
              <a:defRPr/>
            </a:pPr>
            <a:r>
              <a:rPr lang="ru-RU" sz="1400" b="1" i="1">
                <a:solidFill>
                  <a:schemeClr val="lt1"/>
                </a:solidFill>
              </a:rPr>
              <a:t> </a:t>
            </a:r>
            <a:r>
              <a:rPr lang="ru-RU" sz="1400" b="1" i="1">
                <a:solidFill>
                  <a:schemeClr val="lt1"/>
                </a:solidFill>
              </a:rPr>
              <a:t>программа </a:t>
            </a:r>
            <a:r>
              <a:rPr lang="ru-RU" sz="1400" b="1" i="1">
                <a:solidFill>
                  <a:schemeClr val="lt1"/>
                </a:solidFill>
              </a:rPr>
              <a:t>«Зубная фея в </a:t>
            </a:r>
            <a:endParaRPr lang="ru-RU" sz="1400" b="1" i="1">
              <a:solidFill>
                <a:schemeClr val="lt1"/>
              </a:solidFill>
            </a:endParaRPr>
          </a:p>
          <a:p>
            <a:pPr algn="ctr">
              <a:defRPr/>
            </a:pPr>
            <a:r>
              <a:rPr lang="ru-RU" sz="1400" b="1" i="1">
                <a:solidFill>
                  <a:schemeClr val="lt1"/>
                </a:solidFill>
              </a:rPr>
              <a:t>детском </a:t>
            </a:r>
            <a:r>
              <a:rPr lang="ru-RU" sz="1400" b="1" i="1">
                <a:solidFill>
                  <a:schemeClr val="lt1"/>
                </a:solidFill>
              </a:rPr>
              <a:t>саду» дополняет </a:t>
            </a:r>
            <a:endParaRPr lang="ru-RU" sz="1400" b="1" i="1">
              <a:solidFill>
                <a:schemeClr val="lt1"/>
              </a:solidFill>
            </a:endParaRPr>
          </a:p>
          <a:p>
            <a:pPr algn="ctr">
              <a:defRPr/>
            </a:pPr>
            <a:r>
              <a:rPr lang="ru-RU" sz="1400" b="1" i="1">
                <a:solidFill>
                  <a:schemeClr val="lt1"/>
                </a:solidFill>
              </a:rPr>
              <a:t>содержание </a:t>
            </a:r>
            <a:r>
              <a:rPr lang="ru-RU" sz="1400" b="1" i="1">
                <a:solidFill>
                  <a:schemeClr val="lt1"/>
                </a:solidFill>
              </a:rPr>
              <a:t>образовательной </a:t>
            </a:r>
            <a:endParaRPr lang="ru-RU" sz="1400" b="1" i="1">
              <a:solidFill>
                <a:schemeClr val="lt1"/>
              </a:solidFill>
            </a:endParaRPr>
          </a:p>
          <a:p>
            <a:pPr algn="ctr">
              <a:defRPr/>
            </a:pPr>
            <a:r>
              <a:rPr lang="ru-RU" sz="1400" b="1" i="1">
                <a:solidFill>
                  <a:schemeClr val="lt1"/>
                </a:solidFill>
              </a:rPr>
              <a:t>Области «Физическое </a:t>
            </a:r>
            <a:r>
              <a:rPr lang="ru-RU" sz="1400" b="1" i="1">
                <a:solidFill>
                  <a:schemeClr val="lt1"/>
                </a:solidFill>
              </a:rPr>
              <a:t>развитие». Реализуется в  ДОО педагогическими кадрами во всех помещениях, на всей территории, </a:t>
            </a:r>
            <a:endParaRPr lang="ru-RU" sz="1400" b="1" i="1">
              <a:solidFill>
                <a:schemeClr val="lt1"/>
              </a:solidFill>
            </a:endParaRPr>
          </a:p>
          <a:p>
            <a:pPr algn="ctr">
              <a:defRPr/>
            </a:pPr>
            <a:r>
              <a:rPr lang="ru-RU" sz="1400" b="1" i="1">
                <a:solidFill>
                  <a:schemeClr val="lt1"/>
                </a:solidFill>
              </a:rPr>
              <a:t>с</a:t>
            </a:r>
            <a:r>
              <a:rPr lang="ru-RU" sz="1400" b="1" i="1">
                <a:solidFill>
                  <a:schemeClr val="lt1"/>
                </a:solidFill>
              </a:rPr>
              <a:t> детьми </a:t>
            </a:r>
            <a:r>
              <a:rPr lang="ru-RU" sz="1400" b="1" i="1">
                <a:solidFill>
                  <a:schemeClr val="lt1"/>
                </a:solidFill>
              </a:rPr>
              <a:t>дошкольного возраста </a:t>
            </a:r>
            <a:r>
              <a:rPr lang="ru-RU" sz="1400" b="1" i="1">
                <a:solidFill>
                  <a:schemeClr val="lt1"/>
                </a:solidFill>
              </a:rPr>
              <a:t>        4-7 </a:t>
            </a:r>
            <a:r>
              <a:rPr lang="ru-RU" sz="1400" b="1" i="1">
                <a:solidFill>
                  <a:schemeClr val="lt1"/>
                </a:solidFill>
              </a:rPr>
              <a:t>лет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195486"/>
            <a:ext cx="8352928" cy="8572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i="1">
                <a:solidFill>
                  <a:schemeClr val="accent1">
                    <a:lumMod val="50000"/>
                  </a:schemeClr>
                </a:solidFill>
              </a:rPr>
              <a:t>ПЛАНИРУЕМЫЕ РЕЗУЛЬТАТЫ ОСВОЕНИЯ </a:t>
            </a:r>
            <a:r>
              <a:rPr lang="ru-RU" sz="2400" b="1" i="1" u="sng">
                <a:solidFill>
                  <a:schemeClr val="accent1">
                    <a:lumMod val="50000"/>
                  </a:schemeClr>
                </a:solidFill>
              </a:rPr>
              <a:t>ПРОГРАММЫ</a:t>
            </a:r>
            <a:endParaRPr lang="ru-RU" sz="24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124.png"/>
          <p:cNvPicPr/>
          <p:nvPr/>
        </p:nvPicPr>
        <p:blipFill>
          <a:blip r:embed="rId2"/>
          <a:stretch/>
        </p:blipFill>
        <p:spPr bwMode="auto">
          <a:xfrm>
            <a:off x="827584" y="1563638"/>
            <a:ext cx="1218019" cy="1290827"/>
          </a:xfrm>
          <a:prstGeom prst="rect">
            <a:avLst/>
          </a:prstGeom>
        </p:spPr>
      </p:pic>
      <p:pic>
        <p:nvPicPr>
          <p:cNvPr id="4" name="image125.png"/>
          <p:cNvPicPr/>
          <p:nvPr/>
        </p:nvPicPr>
        <p:blipFill>
          <a:blip r:embed="rId3"/>
          <a:stretch/>
        </p:blipFill>
        <p:spPr bwMode="auto">
          <a:xfrm>
            <a:off x="3779912" y="1635646"/>
            <a:ext cx="1219536" cy="1290827"/>
          </a:xfrm>
          <a:prstGeom prst="rect">
            <a:avLst/>
          </a:prstGeom>
        </p:spPr>
      </p:pic>
      <p:pic>
        <p:nvPicPr>
          <p:cNvPr id="5" name="image126.png"/>
          <p:cNvPicPr/>
          <p:nvPr/>
        </p:nvPicPr>
        <p:blipFill>
          <a:blip r:embed="rId4"/>
          <a:stretch/>
        </p:blipFill>
        <p:spPr bwMode="auto">
          <a:xfrm>
            <a:off x="6732240" y="1707653"/>
            <a:ext cx="1261259" cy="1180623"/>
          </a:xfrm>
          <a:prstGeom prst="rect">
            <a:avLst/>
          </a:prstGeom>
        </p:spPr>
      </p:pic>
      <p:pic>
        <p:nvPicPr>
          <p:cNvPr id="6" name="image127.png"/>
          <p:cNvPicPr/>
          <p:nvPr/>
        </p:nvPicPr>
        <p:blipFill>
          <a:blip r:embed="rId5"/>
          <a:stretch/>
        </p:blipFill>
        <p:spPr bwMode="auto">
          <a:xfrm>
            <a:off x="899592" y="3507854"/>
            <a:ext cx="1336122" cy="1227582"/>
          </a:xfrm>
          <a:prstGeom prst="rect">
            <a:avLst/>
          </a:prstGeom>
        </p:spPr>
      </p:pic>
      <p:pic>
        <p:nvPicPr>
          <p:cNvPr id="7" name="image128.png"/>
          <p:cNvPicPr/>
          <p:nvPr/>
        </p:nvPicPr>
        <p:blipFill>
          <a:blip r:embed="rId6"/>
          <a:stretch/>
        </p:blipFill>
        <p:spPr bwMode="auto">
          <a:xfrm>
            <a:off x="3851920" y="3507854"/>
            <a:ext cx="1301781" cy="1301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251520" y="1059582"/>
            <a:ext cx="86409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/>
              <a:t>       к 3 годам                      к 4 годам                     к 5 годам</a:t>
            </a:r>
            <a:endParaRPr lang="ru-RU" sz="2400"/>
          </a:p>
        </p:txBody>
      </p:sp>
      <p:sp>
        <p:nvSpPr>
          <p:cNvPr id="9" name="TextBox 8"/>
          <p:cNvSpPr txBox="1"/>
          <p:nvPr/>
        </p:nvSpPr>
        <p:spPr bwMode="auto">
          <a:xfrm>
            <a:off x="323528" y="2931790"/>
            <a:ext cx="86409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/>
              <a:t>      к 6 годам                      к 7 годам           Вариативная часть: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195486"/>
            <a:ext cx="8579296" cy="1080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i="1">
                <a:solidFill>
                  <a:schemeClr val="accent1">
                    <a:lumMod val="50000"/>
                  </a:schemeClr>
                </a:solidFill>
              </a:rPr>
              <a:t>ОБРАЗОВАТЕЛЬНЫЕ ОБЛАСТИ, ОБЕСПЕЧИВАЮЩИЕ РАЗНОСТОРОННЕЕ РАЗВИТИЕ ДЕТЕЙ В СООТВЕТСТВИИ</a:t>
            </a:r>
            <a:br>
              <a:rPr lang="ru-RU" sz="200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i="1">
                <a:solidFill>
                  <a:schemeClr val="accent1">
                    <a:lumMod val="50000"/>
                  </a:schemeClr>
                </a:solidFill>
              </a:rPr>
              <a:t>СО СТАНДАРТОМ ДОШКОЛЬНОГО ОБРАЗОВАНИЯ:</a:t>
            </a:r>
            <a:endParaRPr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9f12924f7910f4b9b58dab07059c450.png"/>
          <p:cNvPicPr>
            <a:picLocks noChangeAspect="1" noGrp="1"/>
          </p:cNvPicPr>
          <p:nvPr>
            <p:ph sz="quarter" idx="1"/>
          </p:nvPr>
        </p:nvPicPr>
        <p:blipFill>
          <a:blip r:embed="rId2"/>
          <a:srcRect l="0" t="23756" r="0" b="14135"/>
          <a:stretch/>
        </p:blipFill>
        <p:spPr bwMode="auto">
          <a:xfrm>
            <a:off x="683568" y="1419622"/>
            <a:ext cx="7511938" cy="3499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0"/>
            <a:ext cx="7931224" cy="857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Содержание образовательной области</a:t>
            </a:r>
            <a:br>
              <a:rPr lang="ru-RU" i="1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>
                <a:solidFill>
                  <a:schemeClr val="accent1">
                    <a:lumMod val="50000"/>
                  </a:schemeClr>
                </a:solidFill>
              </a:rPr>
              <a:t>«Физическое развитие»</a:t>
            </a:r>
            <a:endParaRPr lang="ru-RU" i="1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xmlns:a="http://schemas.openxmlformats.org/drawingml/2006/main" noGrp="1"/>
          </p:cNvGraphicFramePr>
          <p:nvPr>
            <p:ph sz="quarter" idx="1"/>
          </p:nvPr>
        </p:nvGraphicFramePr>
        <p:xfrm>
          <a:off x="1763687" y="843558"/>
          <a:ext cx="5616624" cy="417952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808312"/>
                <a:gridCol w="2808312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Возраст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QR</a:t>
                      </a:r>
                      <a:r>
                        <a:rPr lang="ru-RU"/>
                        <a:t> -код</a:t>
                      </a:r>
                      <a:endParaRPr lang="ru-RU"/>
                    </a:p>
                  </a:txBody>
                  <a:tcPr/>
                </a:tc>
              </a:tr>
              <a:tr h="6372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1-2 года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2-3 года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3-4 года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4-5 лет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64807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5-6 лет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3200"/>
                        <a:t>6-7 лет</a:t>
                      </a:r>
                      <a:endParaRPr lang="ru-RU" sz="32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32040" y="1203598"/>
            <a:ext cx="618555" cy="6185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26660" y="1822154"/>
            <a:ext cx="648072" cy="648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79020" y="2527714"/>
            <a:ext cx="596601" cy="5966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209246" y="3169622"/>
            <a:ext cx="626263" cy="6262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898683" y="3829876"/>
            <a:ext cx="618554" cy="6185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300191" y="4443278"/>
            <a:ext cx="579800" cy="57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Arial"/>
        <a:cs typeface="Arial"/>
      </a:majorFont>
      <a:minorFont>
        <a:latin typeface="Century Schoolbook"/>
        <a:ea typeface="Arial"/>
        <a:cs typeface="Arial"/>
      </a:minorFont>
    </a:fontScheme>
    <a:fmtScheme name="Эркер">
      <a:fillStyleLst>
        <a:solidFill>
          <a:schemeClr val="phClr"/>
        </a:solidFill>
        <a:gradFill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algn="tl" flip="y" sx="40000" sy="50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0</Words>
  <Application>R7-Office/2024.1.1.375</Application>
  <DocSecurity>0</DocSecurity>
  <PresentationFormat>Экран (16:9)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ОБРАЗОВАТЕЛЬНОЙ ПРОГРАММЫ ДОШКОЛЬНОГО ОБРАЗОВАНИЯ </dc:title>
  <dc:subject/>
  <dc:creator>Пользователь</dc:creator>
  <cp:keywords/>
  <dc:description/>
  <dc:identifier/>
  <dc:language/>
  <cp:lastModifiedBy>Людмила Федорова</cp:lastModifiedBy>
  <cp:revision>30</cp:revision>
  <dcterms:created xsi:type="dcterms:W3CDTF">2023-11-22T06:45:52Z</dcterms:created>
  <dcterms:modified xsi:type="dcterms:W3CDTF">2025-01-29T17:14:46Z</dcterms:modified>
  <cp:category/>
  <cp:contentStatus/>
  <cp:version/>
</cp:coreProperties>
</file>