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0" r:id="rId2"/>
    <p:sldMasterId id="2147483651" r:id="rId3"/>
    <p:sldMasterId id="2147483652" r:id="rId4"/>
  </p:sldMasterIdLst>
  <p:notesMasterIdLst>
    <p:notesMasterId r:id="rId13"/>
  </p:notesMasterIdLst>
  <p:sldIdLst>
    <p:sldId id="258" r:id="rId5"/>
    <p:sldId id="263" r:id="rId6"/>
    <p:sldId id="271" r:id="rId7"/>
    <p:sldId id="262" r:id="rId8"/>
    <p:sldId id="281" r:id="rId9"/>
    <p:sldId id="261" r:id="rId10"/>
    <p:sldId id="260" r:id="rId11"/>
    <p:sldId id="274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30" autoAdjust="0"/>
  </p:normalViewPr>
  <p:slideViewPr>
    <p:cSldViewPr>
      <p:cViewPr>
        <p:scale>
          <a:sx n="63" d="100"/>
          <a:sy n="63" d="100"/>
        </p:scale>
        <p:origin x="-720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2EFBA0-C4E5-448A-B5AB-375CE4C97380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A65B59-7535-45EA-9E23-BF1AD22CA3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7953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FD77D0-876F-4635-8335-857860A639BE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035202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FECB76-C7FE-4E0C-9A52-076362E1D8A3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885579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289948-1078-4332-8CB8-2B00A0947CBB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6041873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BC2B7D-F495-4023-9F1B-812E539B4574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1358616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1F25FA-313E-4F74-B239-8B07459EE6CC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2685476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E09DEB-05D1-488E-9CBA-F2479F584EFF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6396138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C3045C-771E-49F0-824E-7241B77199F3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7769641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12C502-2B5C-4850-86D2-24918F74E1B9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9010567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8DB33D-0E18-4CC7-812B-0695A8EF2D85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2318148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ED7A31-DCF5-4D54-96F1-A1258DC1D0A5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645069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2B48BC-75E1-4B73-80D3-F601D67A73D5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278730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E21A08-F37D-4A56-AA93-8107617882D6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987554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D50DC0-C07B-493B-A5CE-53152C5E6DBB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5383382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A1AC07-A85B-4C3E-B6AD-E0882C33EC30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2519239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8FEB7A-2AAE-4E90-BF5D-B31ADC1D616E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8983917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F874F3-9203-4DC9-A77A-B1139695666F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3055185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BE842-AB4E-4700-8456-4C3198E4DB57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072046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2F43CC-5014-4A59-AEB0-36646930DD1C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0867042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8681A4-2B9F-49C3-B80D-9008EC077A4A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8180561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688E91-FB0A-4516-987C-90EE90C670EF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271318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AA0ED2-DDC3-443F-88B2-7FE6ABF0587C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5205196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6A21F9-3C01-4B5B-91F8-7A91380DBDF1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353959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895841-67E0-461A-9988-0FF9298098AD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1814794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1E2B5A-8CC4-4080-926C-BC0D161EC7A7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2036505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593AF0-3572-4C23-B0AA-857F5F83B59C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6971097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D2BB16-6DE5-48A2-81F5-C67DFC7EAC20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3424010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6385F7-FCDC-40B1-A401-62F2413937D5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2531589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ABB3E2-3445-46FE-A145-0B9711D182DD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32969184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022B76-FFB8-4E3F-8890-CA03A1852574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83286858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2B7640-55AC-4A7E-A02F-E35E4B8F4D06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1135991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600200"/>
            <a:ext cx="3695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86300" y="1600200"/>
            <a:ext cx="3695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E6C3A3-B628-4C72-A038-5945341FDE06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78076337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FE8618-4C29-48EA-AD0B-9AFD6F7F1F5C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49377478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06CC8C-2B34-4664-903F-6CE07D687182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937136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AE1141-B32F-4044-BC34-8E11B9C0B784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1948023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754901-2214-43B2-BCF9-9E88A7D09F1C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10367489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9E6C23-AE9B-434F-B0D6-162B995A45E1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86347303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217B70-2917-43BE-981F-4CBC19C2FC04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83295853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351B36-479B-4221-8C97-446FF1901266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60769068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3D6B26-2555-4506-B79B-4E0C8C61EBE9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519087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09662E-75D5-4629-8CEA-8E7128BEF18D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5602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11300B-E23B-4BAA-98FA-6C74042D5182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781101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EE9D97-32F9-4783-8837-7754EDDBCBA8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545475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066801-F55B-48B0-8CD2-15CEA6836BE6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581283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ACCE51-E647-4C7B-8D14-4E604D0D30F2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299272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ru-RU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ru-RU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E5107DC-5AC6-46FF-AB52-9F21BC4C7A16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ru-RU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ru-RU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8C179D2-DD2D-4C1F-BF67-7084286FF95E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title style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ru-RU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ru-RU"/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FBECB3E-2D2B-4531-A390-A13AE1D49116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600200"/>
            <a:ext cx="7543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ru-RU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ru-RU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172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CB14D75-5E36-4FC0-97F7-66D609B2D5F1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510558"/>
            <a:ext cx="8388424" cy="1584177"/>
          </a:xfrm>
        </p:spPr>
        <p:txBody>
          <a:bodyPr/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54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54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54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Использование </a:t>
            </a:r>
            <a: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КУБИКА  БЛУМА в работе с детьми дошкольного возраста</a:t>
            </a:r>
            <a:b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54230" y="2636912"/>
            <a:ext cx="5278210" cy="2077416"/>
          </a:xfrm>
        </p:spPr>
        <p:txBody>
          <a:bodyPr/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Спицына Е.А.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- дефектолог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893" y="4924473"/>
            <a:ext cx="5805107" cy="1933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9703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48680"/>
            <a:ext cx="8398787" cy="5616624"/>
          </a:xfrm>
        </p:spPr>
      </p:pic>
    </p:spTree>
    <p:extLst>
      <p:ext uri="{BB962C8B-B14F-4D97-AF65-F5344CB8AC3E}">
        <p14:creationId xmlns:p14="http://schemas.microsoft.com/office/powerpoint/2010/main" val="2650796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88640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Одной из эффективных педагогических техник является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Кубик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Блума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946" y="2204865"/>
            <a:ext cx="6330770" cy="347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328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6632"/>
            <a:ext cx="8784976" cy="6408712"/>
          </a:xfrm>
        </p:spPr>
        <p:txBody>
          <a:bodyPr/>
          <a:lstStyle/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400" b="1" dirty="0" smtClean="0">
                <a:effectLst/>
                <a:latin typeface="Times New Roman"/>
                <a:ea typeface="Calibri"/>
                <a:cs typeface="Times New Roman"/>
              </a:rPr>
              <a:t>Методика использования «Кубика </a:t>
            </a:r>
            <a:r>
              <a:rPr lang="ru-RU" sz="2400" b="1" dirty="0" err="1" smtClean="0">
                <a:effectLst/>
                <a:latin typeface="Times New Roman"/>
                <a:ea typeface="Calibri"/>
                <a:cs typeface="Times New Roman"/>
              </a:rPr>
              <a:t>Блума</a:t>
            </a:r>
            <a:r>
              <a:rPr lang="ru-RU" sz="2400" b="1" dirty="0" smtClean="0">
                <a:effectLst/>
                <a:latin typeface="Times New Roman"/>
                <a:ea typeface="Calibri"/>
                <a:cs typeface="Times New Roman"/>
              </a:rPr>
              <a:t>».</a:t>
            </a:r>
            <a:endParaRPr lang="ru-RU" sz="2000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https://pedsovet.su/_pu/60/8068230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980728"/>
            <a:ext cx="7632848" cy="4824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53488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1143000"/>
          </a:xfrm>
        </p:spPr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404664"/>
            <a:ext cx="6859580" cy="5976664"/>
          </a:xfrm>
        </p:spPr>
      </p:pic>
    </p:spTree>
    <p:extLst>
      <p:ext uri="{BB962C8B-B14F-4D97-AF65-F5344CB8AC3E}">
        <p14:creationId xmlns:p14="http://schemas.microsoft.com/office/powerpoint/2010/main" val="22302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8784976" cy="6480720"/>
          </a:xfrm>
        </p:spPr>
        <p:txBody>
          <a:bodyPr/>
          <a:lstStyle/>
          <a:p>
            <a:pPr marL="0" lvl="0" indent="0" algn="just">
              <a:spcAft>
                <a:spcPts val="0"/>
              </a:spcAft>
              <a:buNone/>
            </a:pPr>
            <a:r>
              <a:rPr lang="ru-RU" sz="2000" b="1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	 «Назови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» -  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Предполагает воспроизведение знаний. Это самые простые вопросы. Ребёнку  предлагается просто назвать предмет, явление, термин и т.д. </a:t>
            </a:r>
            <a:endParaRPr lang="ru-RU" sz="2000" dirty="0" smtClean="0">
              <a:solidFill>
                <a:srgbClr val="000000"/>
              </a:solidFill>
              <a:latin typeface="Times New Roman"/>
              <a:ea typeface="Calibri"/>
              <a:cs typeface="Times New Roman"/>
            </a:endParaRPr>
          </a:p>
          <a:p>
            <a:pPr marL="0" lvl="0" indent="0" algn="just">
              <a:spcAft>
                <a:spcPts val="0"/>
              </a:spcAft>
              <a:buNone/>
            </a:pPr>
            <a:r>
              <a:rPr lang="ru-RU" sz="2000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	</a:t>
            </a:r>
            <a:r>
              <a:rPr lang="ru-RU" sz="2000" b="1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2000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«</a:t>
            </a:r>
            <a:r>
              <a:rPr lang="ru-RU" sz="2000" b="1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Почему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» -  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Это блок вопросов позволяет сформулировать причинно-следственные связи, то есть описать процессы, которые происходят с указанным предметом, явлением.  </a:t>
            </a:r>
            <a:endParaRPr lang="ru-RU" sz="1800" dirty="0">
              <a:solidFill>
                <a:srgbClr val="000000"/>
              </a:solidFill>
              <a:latin typeface="Calibri"/>
              <a:ea typeface="Calibri"/>
              <a:cs typeface="Times New Roman"/>
            </a:endParaRPr>
          </a:p>
          <a:p>
            <a:pPr marL="0" lvl="0" indent="0" algn="just">
              <a:spcAft>
                <a:spcPts val="0"/>
              </a:spcAft>
              <a:buNone/>
            </a:pPr>
            <a:r>
              <a:rPr lang="ru-RU" sz="1800" b="1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	</a:t>
            </a:r>
            <a:r>
              <a:rPr lang="ru-RU" sz="2000" b="1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«Объясни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» -  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Это вопросы уточняющие. 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Они помогают 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увидеть проблему в разных 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сторон.</a:t>
            </a:r>
            <a:endParaRPr lang="ru-RU" sz="1800" dirty="0">
              <a:solidFill>
                <a:srgbClr val="000000"/>
              </a:solidFill>
              <a:latin typeface="Calibri"/>
              <a:ea typeface="Calibri"/>
              <a:cs typeface="Times New Roman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ru-RU" sz="2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	</a:t>
            </a:r>
            <a:r>
              <a:rPr lang="ru-RU" sz="2000" b="1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2000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«Предложи»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-  Ребёнок должен предложить свою задачу, которая позволяет применить то или иное правило. Либо предложить свое видение проблемы, свои 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идеи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ru-RU" sz="2000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	</a:t>
            </a:r>
            <a:r>
              <a:rPr lang="ru-RU" sz="2000" b="1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2000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«</a:t>
            </a:r>
            <a:r>
              <a:rPr lang="ru-RU" sz="2000" b="1" dirty="0">
                <a:latin typeface="Times New Roman"/>
                <a:ea typeface="Calibri"/>
                <a:cs typeface="Times New Roman"/>
              </a:rPr>
              <a:t>Придумай»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 — это вопросы творческие, которые содержат в себе элемент предположения, вымысла.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ru-RU" sz="2000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2000" b="1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2000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«</a:t>
            </a:r>
            <a:r>
              <a:rPr lang="ru-RU" sz="2000" b="1" dirty="0">
                <a:latin typeface="Times New Roman"/>
                <a:ea typeface="Calibri"/>
                <a:cs typeface="Times New Roman"/>
              </a:rPr>
              <a:t>Поделись»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 — вопросы этого блока предназначены для активации мыслительной деятельности детей, учат их анализировать, выделять факты и следствия.</a:t>
            </a:r>
            <a:r>
              <a:rPr lang="ru-RU" sz="1800" dirty="0">
                <a:latin typeface="Calibri"/>
                <a:ea typeface="Calibri"/>
                <a:cs typeface="Times New Roman"/>
              </a:rPr>
              <a:t> 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Вопросам этого блока желательно добавлять эмоциональную окраску. То есть, сконцентрировать внимание на ощущениях и чувствах ребёнка, его эмоциях, которые вызваны названной темой.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endParaRPr lang="ru-RU" sz="2000" dirty="0">
              <a:solidFill>
                <a:srgbClr val="000000"/>
              </a:solidFill>
              <a:latin typeface="Times New Roman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97548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476671"/>
            <a:ext cx="8147248" cy="2736305"/>
          </a:xfrm>
        </p:spPr>
        <p:txBody>
          <a:bodyPr/>
          <a:lstStyle/>
          <a:p>
            <a:pPr marL="0" lvl="0" indent="0" fontAlgn="auto">
              <a:spcBef>
                <a:spcPts val="0"/>
              </a:spcBef>
              <a:spcAft>
                <a:spcPts val="0"/>
              </a:spcAft>
              <a:buNone/>
            </a:pPr>
            <a:r>
              <a:rPr kumimoji="0" lang="ru-RU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                                             </a:t>
            </a:r>
            <a:endParaRPr lang="ru-RU" sz="36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39553" y="116632"/>
            <a:ext cx="7976410" cy="39149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Использование приёма «Кубик </a:t>
            </a:r>
            <a:r>
              <a:rPr lang="ru-RU" sz="2400" dirty="0" err="1">
                <a:latin typeface="Times New Roman"/>
                <a:ea typeface="Calibri"/>
                <a:cs typeface="Times New Roman"/>
              </a:rPr>
              <a:t>Блума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» оказывает положительное влияние на различные стороны развития дошкольников, в том числе и на развитие речемыслительной деятельности. </a:t>
            </a:r>
            <a:r>
              <a:rPr lang="ru-RU" sz="2400" dirty="0" smtClean="0">
                <a:latin typeface="Times New Roman"/>
                <a:ea typeface="Calibri"/>
                <a:cs typeface="Times New Roman"/>
              </a:rPr>
              <a:t>Практика 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показывает, что приём очень нравится детям, они быстро осваивают технику его использования. А воспитателю этот приём помогает в активной и занимательной форме проверять знания и умения детей.</a:t>
            </a:r>
            <a:r>
              <a:rPr lang="ru-RU" sz="2000" dirty="0">
                <a:latin typeface="Calibri"/>
                <a:ea typeface="Calibri"/>
                <a:cs typeface="Times New Roman"/>
              </a:rPr>
              <a:t>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 </a:t>
            </a: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36231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204864"/>
            <a:ext cx="8229600" cy="1143000"/>
          </a:xfrm>
        </p:spPr>
        <p:txBody>
          <a:bodyPr/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626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olormaster">
  <a:themeElements>
    <a:clrScheme name="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0099FF"/>
      </a:accent1>
      <a:accent2>
        <a:srgbClr val="FF99CC"/>
      </a:accent2>
      <a:accent3>
        <a:srgbClr val="FFCAE2"/>
      </a:accent3>
      <a:accent4>
        <a:srgbClr val="000000"/>
      </a:accent4>
      <a:accent5>
        <a:srgbClr val="AACAFF"/>
      </a:accent5>
      <a:accent6>
        <a:srgbClr val="E78AB9"/>
      </a:accent6>
      <a:hlink>
        <a:srgbClr val="9933FF"/>
      </a:hlink>
      <a:folHlink>
        <a:srgbClr val="44C63A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colormaster">
  <a:themeElements>
    <a:clrScheme name="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0099FF"/>
      </a:accent1>
      <a:accent2>
        <a:srgbClr val="FF99CC"/>
      </a:accent2>
      <a:accent3>
        <a:srgbClr val="FFCAE2"/>
      </a:accent3>
      <a:accent4>
        <a:srgbClr val="000000"/>
      </a:accent4>
      <a:accent5>
        <a:srgbClr val="AACAFF"/>
      </a:accent5>
      <a:accent6>
        <a:srgbClr val="E78AB9"/>
      </a:accent6>
      <a:hlink>
        <a:srgbClr val="9933FF"/>
      </a:hlink>
      <a:folHlink>
        <a:srgbClr val="44C63A"/>
      </a:folHlink>
    </a:clrScheme>
    <a:fontScheme name="2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colormaster">
  <a:themeElements>
    <a:clrScheme name="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0099FF"/>
      </a:accent1>
      <a:accent2>
        <a:srgbClr val="FF99CC"/>
      </a:accent2>
      <a:accent3>
        <a:srgbClr val="FFCAE2"/>
      </a:accent3>
      <a:accent4>
        <a:srgbClr val="000000"/>
      </a:accent4>
      <a:accent5>
        <a:srgbClr val="AACAFF"/>
      </a:accent5>
      <a:accent6>
        <a:srgbClr val="E78AB9"/>
      </a:accent6>
      <a:hlink>
        <a:srgbClr val="9933FF"/>
      </a:hlink>
      <a:folHlink>
        <a:srgbClr val="44C63A"/>
      </a:folHlink>
    </a:clrScheme>
    <a:fontScheme name="3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colormaster">
  <a:themeElements>
    <a:clrScheme name="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0099FF"/>
      </a:accent1>
      <a:accent2>
        <a:srgbClr val="FF99CC"/>
      </a:accent2>
      <a:accent3>
        <a:srgbClr val="FFCAE2"/>
      </a:accent3>
      <a:accent4>
        <a:srgbClr val="000000"/>
      </a:accent4>
      <a:accent5>
        <a:srgbClr val="AACAFF"/>
      </a:accent5>
      <a:accent6>
        <a:srgbClr val="E78AB9"/>
      </a:accent6>
      <a:hlink>
        <a:srgbClr val="9933FF"/>
      </a:hlink>
      <a:folHlink>
        <a:srgbClr val="44C63A"/>
      </a:folHlink>
    </a:clrScheme>
    <a:fontScheme name="4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метод.среда</Template>
  <TotalTime>510</TotalTime>
  <Words>84</Words>
  <Application>Microsoft Office PowerPoint</Application>
  <PresentationFormat>Экран (4:3)</PresentationFormat>
  <Paragraphs>15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1_colormaster</vt:lpstr>
      <vt:lpstr>2_colormaster</vt:lpstr>
      <vt:lpstr>3_colormaster</vt:lpstr>
      <vt:lpstr>4_colormaster</vt:lpstr>
      <vt:lpstr>  Использование КУБИКА  БЛУМА в работе с детьми дошкольного возраста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КУБИК  БЛУМА как приём педагогической инновационной технологии</dc:title>
  <dc:creator>RePack by Diakov</dc:creator>
  <cp:lastModifiedBy>user</cp:lastModifiedBy>
  <cp:revision>40</cp:revision>
  <dcterms:created xsi:type="dcterms:W3CDTF">2022-03-28T12:47:06Z</dcterms:created>
  <dcterms:modified xsi:type="dcterms:W3CDTF">2024-11-28T04:18:57Z</dcterms:modified>
</cp:coreProperties>
</file>