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6" r:id="rId4"/>
    <p:sldId id="268" r:id="rId5"/>
    <p:sldId id="269" r:id="rId6"/>
    <p:sldId id="270" r:id="rId7"/>
    <p:sldId id="271" r:id="rId8"/>
    <p:sldId id="262" r:id="rId9"/>
    <p:sldId id="263" r:id="rId10"/>
    <p:sldId id="272" r:id="rId11"/>
    <p:sldId id="265" r:id="rId12"/>
  </p:sldIdLst>
  <p:sldSz cx="14630400" cy="8229600"/>
  <p:notesSz cx="8229600" cy="14630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rygada 1918" panose="020B0604020202020204" charset="0"/>
      <p:bold r:id="rId18"/>
      <p:boldItalic r:id="rId19"/>
    </p:embeddedFont>
    <p:embeddedFont>
      <p:font typeface="Montserrat Medium" panose="020B0604020202020204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8" y="-1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50962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8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9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 master">
  <p:cSld name="Slide 10 mast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11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693527" y="2314600"/>
            <a:ext cx="7645479" cy="12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900"/>
              <a:buFont typeface="Brygada 1918"/>
              <a:buNone/>
            </a:pPr>
            <a:r>
              <a:rPr lang="en-US" sz="39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Миофункциональная </a:t>
            </a:r>
            <a:r>
              <a:rPr lang="en-US" sz="39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коррекция</a:t>
            </a:r>
            <a:r>
              <a:rPr lang="en-US" sz="39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в </a:t>
            </a:r>
            <a:r>
              <a:rPr lang="en-US" sz="39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работе</a:t>
            </a:r>
            <a:r>
              <a:rPr lang="en-US" sz="39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9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логопеда</a:t>
            </a:r>
            <a:endParaRPr sz="3900" b="0" i="0" u="none" strike="noStrike" cap="none" dirty="0"/>
          </a:p>
        </p:txBody>
      </p:sp>
      <p:sp>
        <p:nvSpPr>
          <p:cNvPr id="58" name="Google Shape;58;p13"/>
          <p:cNvSpPr/>
          <p:nvPr/>
        </p:nvSpPr>
        <p:spPr>
          <a:xfrm>
            <a:off x="618456" y="6707088"/>
            <a:ext cx="7645479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r>
              <a:rPr lang="ru-RU" sz="1800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Учитель-логопед: Юрова Анна Александровна</a:t>
            </a:r>
            <a:endParaRPr sz="1800" b="0" i="0" u="none" strike="noStrike" cap="none" dirty="0"/>
          </a:p>
        </p:txBody>
      </p:sp>
      <p:sp>
        <p:nvSpPr>
          <p:cNvPr id="5" name="Google Shape;58;p13"/>
          <p:cNvSpPr/>
          <p:nvPr/>
        </p:nvSpPr>
        <p:spPr>
          <a:xfrm>
            <a:off x="768479" y="442392"/>
            <a:ext cx="7645479" cy="104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r>
              <a:rPr lang="ru-RU" sz="2000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МДОУ «ДС «Малышок» г. Катав-Ивановск</a:t>
            </a:r>
            <a:endParaRPr sz="2000" b="0" i="0" u="none" strike="noStrike" cap="none" dirty="0"/>
          </a:p>
        </p:txBody>
      </p:sp>
      <p:sp>
        <p:nvSpPr>
          <p:cNvPr id="6" name="Google Shape;58;p13"/>
          <p:cNvSpPr/>
          <p:nvPr/>
        </p:nvSpPr>
        <p:spPr>
          <a:xfrm>
            <a:off x="592702" y="4402832"/>
            <a:ext cx="7645479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r>
              <a:rPr lang="ru-RU" sz="1800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Практические наработки и экспресс-диагностика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/>
          <p:nvPr/>
        </p:nvSpPr>
        <p:spPr>
          <a:xfrm>
            <a:off x="749260" y="812602"/>
            <a:ext cx="12946261" cy="62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900"/>
              <a:buFont typeface="Brygada 1918"/>
              <a:buNone/>
            </a:pPr>
            <a:r>
              <a:rPr lang="en-US" sz="3900" b="1" i="0" u="none" strike="noStrike" cap="none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Позиционирование языка: 6 эффективных методов</a:t>
            </a:r>
            <a:endParaRPr sz="3900" b="0" i="0" u="none" strike="noStrike" cap="none"/>
          </a:p>
        </p:txBody>
      </p:sp>
      <p:sp>
        <p:nvSpPr>
          <p:cNvPr id="225" name="Google Shape;225;p20"/>
          <p:cNvSpPr/>
          <p:nvPr/>
        </p:nvSpPr>
        <p:spPr>
          <a:xfrm>
            <a:off x="749260" y="1811655"/>
            <a:ext cx="13131879" cy="29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r>
              <a:rPr lang="ru-RU" sz="1600" b="0" i="0" u="none" strike="noStrike" cap="none" dirty="0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</a:t>
            </a:r>
            <a:r>
              <a:rPr lang="en-US" sz="1600" b="0" i="0" u="none" strike="noStrike" cap="none" dirty="0" err="1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зык</a:t>
            </a:r>
            <a:r>
              <a:rPr lang="ru-RU" sz="1600" b="0" i="0" u="none" strike="noStrike" cap="none" dirty="0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должен</a:t>
            </a:r>
            <a:r>
              <a:rPr lang="en-US" sz="16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</a:t>
            </a:r>
            <a:r>
              <a:rPr lang="en-US" sz="16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жить</a:t>
            </a:r>
            <a:r>
              <a:rPr lang="en-US" sz="16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 </a:t>
            </a:r>
            <a:r>
              <a:rPr lang="en-US" sz="16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наверху</a:t>
            </a:r>
            <a:r>
              <a:rPr lang="en-US" sz="16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 </a:t>
            </a:r>
            <a:endParaRPr sz="1600" b="0" i="0" u="none" strike="noStrike" cap="none" dirty="0"/>
          </a:p>
        </p:txBody>
      </p:sp>
      <p:sp>
        <p:nvSpPr>
          <p:cNvPr id="226" name="Google Shape;226;p20"/>
          <p:cNvSpPr/>
          <p:nvPr/>
        </p:nvSpPr>
        <p:spPr>
          <a:xfrm>
            <a:off x="749260" y="2556034"/>
            <a:ext cx="4221242" cy="62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950"/>
              <a:buFont typeface="Brygada 1918"/>
              <a:buNone/>
            </a:pPr>
            <a:r>
              <a:rPr lang="en-US" sz="19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Вестибулярные пластинки с бусиной</a:t>
            </a:r>
            <a:endParaRPr sz="1950" b="0" i="0" u="none" strike="noStrike" cap="none"/>
          </a:p>
        </p:txBody>
      </p:sp>
      <p:sp>
        <p:nvSpPr>
          <p:cNvPr id="228" name="Google Shape;228;p20"/>
          <p:cNvSpPr/>
          <p:nvPr/>
        </p:nvSpPr>
        <p:spPr>
          <a:xfrm>
            <a:off x="4484833" y="4090260"/>
            <a:ext cx="5242634" cy="71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950"/>
              <a:buFont typeface="Brygada 1918"/>
              <a:buNone/>
            </a:pPr>
            <a:r>
              <a:rPr lang="en-US" sz="240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Преортодонтические трейнеры</a:t>
            </a:r>
            <a:endParaRPr sz="2400" b="0" i="0" u="none" strike="noStrike" cap="none" dirty="0"/>
          </a:p>
        </p:txBody>
      </p:sp>
      <p:sp>
        <p:nvSpPr>
          <p:cNvPr id="230" name="Google Shape;230;p20"/>
          <p:cNvSpPr/>
          <p:nvPr/>
        </p:nvSpPr>
        <p:spPr>
          <a:xfrm>
            <a:off x="751082" y="6059016"/>
            <a:ext cx="2497812" cy="31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950"/>
              <a:buFont typeface="Brygada 1918"/>
              <a:buNone/>
            </a:pPr>
            <a:r>
              <a:rPr lang="en-US" sz="280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Логомассаж</a:t>
            </a:r>
            <a:endParaRPr sz="2800" b="0" i="0" u="none" strike="noStrike" cap="none" dirty="0"/>
          </a:p>
        </p:txBody>
      </p:sp>
      <p:sp>
        <p:nvSpPr>
          <p:cNvPr id="232" name="Google Shape;232;p20"/>
          <p:cNvSpPr/>
          <p:nvPr/>
        </p:nvSpPr>
        <p:spPr>
          <a:xfrm>
            <a:off x="5183661" y="2345414"/>
            <a:ext cx="3875842" cy="37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350"/>
              <a:buFont typeface="Brygada 1918"/>
              <a:buNone/>
            </a:pPr>
            <a:r>
              <a:rPr lang="en-US" sz="235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Расширяющая</a:t>
            </a:r>
            <a:r>
              <a:rPr lang="en-US" sz="235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235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пластинка</a:t>
            </a:r>
            <a:endParaRPr sz="2350" b="0" i="0" u="none" strike="noStrike" cap="none" dirty="0"/>
          </a:p>
        </p:txBody>
      </p:sp>
      <p:sp>
        <p:nvSpPr>
          <p:cNvPr id="234" name="Google Shape;234;p20"/>
          <p:cNvSpPr/>
          <p:nvPr/>
        </p:nvSpPr>
        <p:spPr>
          <a:xfrm>
            <a:off x="9727468" y="2111216"/>
            <a:ext cx="3240360" cy="37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350"/>
              <a:buFont typeface="Brygada 1918"/>
              <a:buNone/>
            </a:pPr>
            <a:r>
              <a:rPr lang="en-US" sz="235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Пектиновый</a:t>
            </a:r>
            <a:r>
              <a:rPr lang="en-US" sz="235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2350" b="1" i="0" u="none" strike="noStrike" cap="none" dirty="0" err="1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метод</a:t>
            </a:r>
            <a:endParaRPr sz="2350" b="0" i="0" u="none" strike="noStrike" cap="non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77" r="80746"/>
          <a:stretch/>
        </p:blipFill>
        <p:spPr>
          <a:xfrm>
            <a:off x="1747703" y="3297817"/>
            <a:ext cx="2605251" cy="221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9" t="19695" r="1781" b="59420"/>
          <a:stretch/>
        </p:blipFill>
        <p:spPr>
          <a:xfrm>
            <a:off x="4926302" y="5146874"/>
            <a:ext cx="2376264" cy="194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1" t="19694" b="62604"/>
          <a:stretch/>
        </p:blipFill>
        <p:spPr>
          <a:xfrm>
            <a:off x="9179920" y="3870521"/>
            <a:ext cx="1547663" cy="187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0" t="77056" r="28657" b="6130"/>
          <a:stretch/>
        </p:blipFill>
        <p:spPr>
          <a:xfrm>
            <a:off x="8165253" y="6014662"/>
            <a:ext cx="1788499" cy="179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7" t="2371" r="2687" b="86750"/>
          <a:stretch/>
        </p:blipFill>
        <p:spPr>
          <a:xfrm>
            <a:off x="11412085" y="6371198"/>
            <a:ext cx="1536235" cy="108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29086" r="32532" b="41828"/>
          <a:stretch/>
        </p:blipFill>
        <p:spPr>
          <a:xfrm>
            <a:off x="10666630" y="2799884"/>
            <a:ext cx="3422871" cy="239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/>
          <p:nvPr/>
        </p:nvSpPr>
        <p:spPr>
          <a:xfrm>
            <a:off x="492085" y="435769"/>
            <a:ext cx="8591193" cy="40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49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550"/>
              <a:buFont typeface="Brygada 1918"/>
              <a:buNone/>
            </a:pPr>
            <a:r>
              <a:rPr lang="en-US" sz="2550" b="1" i="0" u="none" strike="noStrike" cap="none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Главное: системный подход и разумное применение</a:t>
            </a:r>
            <a:endParaRPr sz="2550" b="0" i="0" u="none" strike="noStrike" cap="none"/>
          </a:p>
        </p:txBody>
      </p:sp>
      <p:sp>
        <p:nvSpPr>
          <p:cNvPr id="292" name="Google Shape;292;p22"/>
          <p:cNvSpPr/>
          <p:nvPr/>
        </p:nvSpPr>
        <p:spPr>
          <a:xfrm>
            <a:off x="492085" y="1091684"/>
            <a:ext cx="13646229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950"/>
              <a:buFont typeface="Montserrat Medium"/>
              <a:buNone/>
            </a:pPr>
            <a:r>
              <a:rPr lang="en-US" sz="950" b="0" i="0" u="none" strike="noStrike" cap="none" dirty="0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950" b="0" i="0" u="none" strike="noStrike" cap="none" dirty="0"/>
          </a:p>
        </p:txBody>
      </p:sp>
      <p:sp>
        <p:nvSpPr>
          <p:cNvPr id="293" name="Google Shape;293;p22"/>
          <p:cNvSpPr/>
          <p:nvPr/>
        </p:nvSpPr>
        <p:spPr>
          <a:xfrm>
            <a:off x="492085" y="1426726"/>
            <a:ext cx="6761559" cy="368975"/>
          </a:xfrm>
          <a:prstGeom prst="roundRect">
            <a:avLst>
              <a:gd name="adj" fmla="val 480142"/>
            </a:avLst>
          </a:prstGeom>
          <a:solidFill>
            <a:srgbClr val="4D15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"/>
          <p:cNvSpPr/>
          <p:nvPr/>
        </p:nvSpPr>
        <p:spPr>
          <a:xfrm>
            <a:off x="3780592" y="1495901"/>
            <a:ext cx="184428" cy="23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Brygada 1918"/>
              <a:buNone/>
            </a:pPr>
            <a:r>
              <a:rPr lang="en-US" sz="14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1</a:t>
            </a:r>
            <a:endParaRPr sz="1450" b="0" i="0" u="none" strike="noStrike" cap="none"/>
          </a:p>
        </p:txBody>
      </p:sp>
      <p:sp>
        <p:nvSpPr>
          <p:cNvPr id="295" name="Google Shape;295;p22"/>
          <p:cNvSpPr/>
          <p:nvPr/>
        </p:nvSpPr>
        <p:spPr>
          <a:xfrm>
            <a:off x="615077" y="1918692"/>
            <a:ext cx="1640324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250"/>
              <a:buFont typeface="Brygada 1918"/>
              <a:buNone/>
            </a:pPr>
            <a:r>
              <a:rPr lang="en-US" sz="160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Носовое</a:t>
            </a:r>
            <a:r>
              <a:rPr lang="en-US" sz="125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125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дыхание</a:t>
            </a:r>
            <a:endParaRPr sz="1250" b="0" i="0" u="none" strike="noStrike" cap="none" dirty="0"/>
          </a:p>
        </p:txBody>
      </p:sp>
      <p:sp>
        <p:nvSpPr>
          <p:cNvPr id="296" name="Google Shape;296;p22"/>
          <p:cNvSpPr/>
          <p:nvPr/>
        </p:nvSpPr>
        <p:spPr>
          <a:xfrm>
            <a:off x="615077" y="2339645"/>
            <a:ext cx="6515576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950"/>
              <a:buFont typeface="Montserrat Medium"/>
              <a:buNone/>
            </a:pP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Основа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всей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системы</a:t>
            </a:r>
            <a:endParaRPr sz="950" b="0" i="0" u="none" strike="noStrike" cap="none" dirty="0"/>
          </a:p>
        </p:txBody>
      </p:sp>
      <p:sp>
        <p:nvSpPr>
          <p:cNvPr id="297" name="Google Shape;297;p22"/>
          <p:cNvSpPr/>
          <p:nvPr/>
        </p:nvSpPr>
        <p:spPr>
          <a:xfrm>
            <a:off x="7376636" y="1426726"/>
            <a:ext cx="6761678" cy="368975"/>
          </a:xfrm>
          <a:prstGeom prst="roundRect">
            <a:avLst>
              <a:gd name="adj" fmla="val 480142"/>
            </a:avLst>
          </a:prstGeom>
          <a:solidFill>
            <a:srgbClr val="4D15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"/>
          <p:cNvSpPr/>
          <p:nvPr/>
        </p:nvSpPr>
        <p:spPr>
          <a:xfrm>
            <a:off x="10665262" y="1495901"/>
            <a:ext cx="184428" cy="23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Brygada 1918"/>
              <a:buNone/>
            </a:pPr>
            <a:r>
              <a:rPr lang="en-US" sz="14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2</a:t>
            </a:r>
            <a:endParaRPr sz="1450" b="0" i="0" u="none" strike="noStrike" cap="none"/>
          </a:p>
        </p:txBody>
      </p:sp>
      <p:sp>
        <p:nvSpPr>
          <p:cNvPr id="299" name="Google Shape;299;p22"/>
          <p:cNvSpPr/>
          <p:nvPr/>
        </p:nvSpPr>
        <p:spPr>
          <a:xfrm>
            <a:off x="7499628" y="1918692"/>
            <a:ext cx="1745575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250"/>
              <a:buFont typeface="Brygada 1918"/>
              <a:buNone/>
            </a:pPr>
            <a:r>
              <a:rPr lang="en-US" sz="160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Правильное</a:t>
            </a:r>
            <a:r>
              <a:rPr lang="en-US" sz="125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125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жевание</a:t>
            </a:r>
            <a:endParaRPr sz="1250" b="0" i="0" u="none" strike="noStrike" cap="none" dirty="0"/>
          </a:p>
        </p:txBody>
      </p:sp>
      <p:sp>
        <p:nvSpPr>
          <p:cNvPr id="300" name="Google Shape;300;p22"/>
          <p:cNvSpPr/>
          <p:nvPr/>
        </p:nvSpPr>
        <p:spPr>
          <a:xfrm>
            <a:off x="7477184" y="2437990"/>
            <a:ext cx="6515695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950"/>
              <a:buFont typeface="Montserrat Medium"/>
              <a:buNone/>
            </a:pP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Развитие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мышц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и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тонуса</a:t>
            </a:r>
            <a:endParaRPr sz="950" b="0" i="0" u="none" strike="noStrike" cap="none" dirty="0"/>
          </a:p>
        </p:txBody>
      </p:sp>
      <p:sp>
        <p:nvSpPr>
          <p:cNvPr id="301" name="Google Shape;301;p22"/>
          <p:cNvSpPr/>
          <p:nvPr/>
        </p:nvSpPr>
        <p:spPr>
          <a:xfrm>
            <a:off x="492085" y="2640092"/>
            <a:ext cx="6761559" cy="368975"/>
          </a:xfrm>
          <a:prstGeom prst="roundRect">
            <a:avLst>
              <a:gd name="adj" fmla="val 480142"/>
            </a:avLst>
          </a:prstGeom>
          <a:solidFill>
            <a:srgbClr val="4D15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3780592" y="2709267"/>
            <a:ext cx="184428" cy="23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Brygada 1918"/>
              <a:buNone/>
            </a:pPr>
            <a:r>
              <a:rPr lang="en-US" sz="14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3</a:t>
            </a:r>
            <a:endParaRPr sz="1450" b="0" i="0" u="none" strike="noStrike" cap="none"/>
          </a:p>
        </p:txBody>
      </p:sp>
      <p:sp>
        <p:nvSpPr>
          <p:cNvPr id="303" name="Google Shape;303;p22"/>
          <p:cNvSpPr/>
          <p:nvPr/>
        </p:nvSpPr>
        <p:spPr>
          <a:xfrm>
            <a:off x="615077" y="3009067"/>
            <a:ext cx="1952744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250"/>
              <a:buFont typeface="Brygada 1918"/>
              <a:buNone/>
            </a:pPr>
            <a:r>
              <a:rPr lang="en-US" sz="160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Соматическое</a:t>
            </a:r>
            <a:r>
              <a:rPr lang="en-US" sz="125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125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глотание</a:t>
            </a:r>
            <a:endParaRPr sz="1250" b="0" i="0" u="none" strike="noStrike" cap="none" dirty="0"/>
          </a:p>
        </p:txBody>
      </p:sp>
      <p:sp>
        <p:nvSpPr>
          <p:cNvPr id="304" name="Google Shape;304;p22"/>
          <p:cNvSpPr/>
          <p:nvPr/>
        </p:nvSpPr>
        <p:spPr>
          <a:xfrm>
            <a:off x="598330" y="3551725"/>
            <a:ext cx="6515576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950"/>
              <a:buFont typeface="Montserrat Medium"/>
              <a:buNone/>
            </a:pP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Закрепление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паттерна</a:t>
            </a:r>
            <a:endParaRPr sz="950" b="0" i="0" u="none" strike="noStrike" cap="none" dirty="0"/>
          </a:p>
        </p:txBody>
      </p:sp>
      <p:sp>
        <p:nvSpPr>
          <p:cNvPr id="305" name="Google Shape;305;p22"/>
          <p:cNvSpPr/>
          <p:nvPr/>
        </p:nvSpPr>
        <p:spPr>
          <a:xfrm>
            <a:off x="7376636" y="2640092"/>
            <a:ext cx="6761678" cy="368975"/>
          </a:xfrm>
          <a:prstGeom prst="roundRect">
            <a:avLst>
              <a:gd name="adj" fmla="val 480142"/>
            </a:avLst>
          </a:prstGeom>
          <a:solidFill>
            <a:srgbClr val="4D15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>
            <a:off x="10665262" y="2709267"/>
            <a:ext cx="184428" cy="23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Brygada 1918"/>
              <a:buNone/>
            </a:pPr>
            <a:r>
              <a:rPr lang="en-US" sz="14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4</a:t>
            </a:r>
            <a:endParaRPr sz="1450" b="0" i="0" u="none" strike="noStrike" cap="none"/>
          </a:p>
        </p:txBody>
      </p:sp>
      <p:sp>
        <p:nvSpPr>
          <p:cNvPr id="307" name="Google Shape;307;p22"/>
          <p:cNvSpPr/>
          <p:nvPr/>
        </p:nvSpPr>
        <p:spPr>
          <a:xfrm>
            <a:off x="7552253" y="3304102"/>
            <a:ext cx="1640324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250"/>
              <a:buFont typeface="Brygada 1918"/>
              <a:buNone/>
            </a:pPr>
            <a:r>
              <a:rPr lang="en-US" sz="160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Артикуляция</a:t>
            </a:r>
            <a:endParaRPr sz="1250" b="0" i="0" u="none" strike="noStrike" cap="none" dirty="0"/>
          </a:p>
        </p:txBody>
      </p:sp>
      <p:sp>
        <p:nvSpPr>
          <p:cNvPr id="308" name="Google Shape;308;p22"/>
          <p:cNvSpPr/>
          <p:nvPr/>
        </p:nvSpPr>
        <p:spPr>
          <a:xfrm>
            <a:off x="7507129" y="3607473"/>
            <a:ext cx="6515695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950"/>
              <a:buFont typeface="Montserrat Medium"/>
              <a:buNone/>
            </a:pP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Звуки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встают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5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сами</a:t>
            </a:r>
            <a:r>
              <a:rPr lang="en-US" sz="95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</a:t>
            </a:r>
            <a:endParaRPr sz="950" b="0" i="0" u="none" strike="noStrike" cap="none" dirty="0"/>
          </a:p>
        </p:txBody>
      </p:sp>
      <p:sp>
        <p:nvSpPr>
          <p:cNvPr id="311" name="Google Shape;311;p22"/>
          <p:cNvSpPr/>
          <p:nvPr/>
        </p:nvSpPr>
        <p:spPr>
          <a:xfrm>
            <a:off x="492085" y="5238631"/>
            <a:ext cx="8067675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950"/>
              <a:buFont typeface="Montserrat Medium"/>
              <a:buNone/>
            </a:pPr>
            <a:endParaRPr sz="950" b="0" i="0" u="none" strike="noStrike" cap="none" dirty="0"/>
          </a:p>
        </p:txBody>
      </p:sp>
      <p:sp>
        <p:nvSpPr>
          <p:cNvPr id="313" name="Google Shape;313;p22"/>
          <p:cNvSpPr/>
          <p:nvPr/>
        </p:nvSpPr>
        <p:spPr>
          <a:xfrm>
            <a:off x="8859916" y="4508361"/>
            <a:ext cx="5278398" cy="770692"/>
          </a:xfrm>
          <a:prstGeom prst="roundRect">
            <a:avLst>
              <a:gd name="adj" fmla="val 2394"/>
            </a:avLst>
          </a:prstGeom>
          <a:solidFill>
            <a:srgbClr val="FF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8990409" y="4688681"/>
            <a:ext cx="1740813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Brygada 1918"/>
              <a:buNone/>
            </a:pPr>
            <a:r>
              <a:rPr lang="en-US" sz="1250" b="1" i="0" u="none" strike="noStrike" cap="none">
                <a:solidFill>
                  <a:srgbClr val="000000"/>
                </a:solidFill>
                <a:latin typeface="Brygada 1918"/>
                <a:ea typeface="Brygada 1918"/>
                <a:cs typeface="Brygada 1918"/>
                <a:sym typeface="Brygada 1918"/>
              </a:rPr>
              <a:t>Смотрите на систему</a:t>
            </a:r>
            <a:endParaRPr sz="1250" b="0" i="0" u="none" strike="noStrike" cap="none"/>
          </a:p>
        </p:txBody>
      </p:sp>
      <p:sp>
        <p:nvSpPr>
          <p:cNvPr id="315" name="Google Shape;315;p22"/>
          <p:cNvSpPr/>
          <p:nvPr/>
        </p:nvSpPr>
        <p:spPr>
          <a:xfrm>
            <a:off x="8990409" y="5016698"/>
            <a:ext cx="5032415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Montserrat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на отдельный звук</a:t>
            </a:r>
            <a:endParaRPr sz="950" b="0" i="0" u="none" strike="noStrike" cap="none"/>
          </a:p>
        </p:txBody>
      </p:sp>
      <p:sp>
        <p:nvSpPr>
          <p:cNvPr id="316" name="Google Shape;316;p22"/>
          <p:cNvSpPr/>
          <p:nvPr/>
        </p:nvSpPr>
        <p:spPr>
          <a:xfrm>
            <a:off x="8867418" y="5459373"/>
            <a:ext cx="5278398" cy="770692"/>
          </a:xfrm>
          <a:prstGeom prst="roundRect">
            <a:avLst>
              <a:gd name="adj" fmla="val 2394"/>
            </a:avLst>
          </a:prstGeom>
          <a:solidFill>
            <a:srgbClr val="FF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8990409" y="5582364"/>
            <a:ext cx="1974652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Brygada 1918"/>
              <a:buNone/>
            </a:pPr>
            <a:r>
              <a:rPr lang="en-US" sz="1250" b="1" i="0" u="none" strike="noStrike" cap="none">
                <a:solidFill>
                  <a:srgbClr val="000000"/>
                </a:solidFill>
                <a:latin typeface="Brygada 1918"/>
                <a:ea typeface="Brygada 1918"/>
                <a:cs typeface="Brygada 1918"/>
                <a:sym typeface="Brygada 1918"/>
              </a:rPr>
              <a:t>Без базы нет результата</a:t>
            </a:r>
            <a:endParaRPr sz="1250" b="0" i="0" u="none" strike="noStrike" cap="none"/>
          </a:p>
        </p:txBody>
      </p:sp>
      <p:sp>
        <p:nvSpPr>
          <p:cNvPr id="318" name="Google Shape;318;p22"/>
          <p:cNvSpPr/>
          <p:nvPr/>
        </p:nvSpPr>
        <p:spPr>
          <a:xfrm>
            <a:off x="8990409" y="5910382"/>
            <a:ext cx="5032415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Montserrat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Или будут откаты</a:t>
            </a:r>
            <a:endParaRPr sz="950" b="0" i="0" u="none" strike="noStrike" cap="none"/>
          </a:p>
        </p:txBody>
      </p:sp>
      <p:sp>
        <p:nvSpPr>
          <p:cNvPr id="319" name="Google Shape;319;p22"/>
          <p:cNvSpPr/>
          <p:nvPr/>
        </p:nvSpPr>
        <p:spPr>
          <a:xfrm>
            <a:off x="8867418" y="6353056"/>
            <a:ext cx="5278398" cy="770692"/>
          </a:xfrm>
          <a:prstGeom prst="roundRect">
            <a:avLst>
              <a:gd name="adj" fmla="val 2394"/>
            </a:avLst>
          </a:prstGeom>
          <a:solidFill>
            <a:srgbClr val="FF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8990409" y="6476048"/>
            <a:ext cx="1744623" cy="2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Brygada 1918"/>
              <a:buNone/>
            </a:pPr>
            <a:r>
              <a:rPr lang="en-US" sz="1250" b="1" i="0" u="none" strike="noStrike" cap="none">
                <a:solidFill>
                  <a:srgbClr val="000000"/>
                </a:solidFill>
                <a:latin typeface="Brygada 1918"/>
                <a:ea typeface="Brygada 1918"/>
                <a:cs typeface="Brygada 1918"/>
                <a:sym typeface="Brygada 1918"/>
              </a:rPr>
              <a:t>Диагностика сначала</a:t>
            </a:r>
            <a:endParaRPr sz="1250" b="0" i="0" u="none" strike="noStrike" cap="none"/>
          </a:p>
        </p:txBody>
      </p:sp>
      <p:sp>
        <p:nvSpPr>
          <p:cNvPr id="321" name="Google Shape;321;p22"/>
          <p:cNvSpPr/>
          <p:nvPr/>
        </p:nvSpPr>
        <p:spPr>
          <a:xfrm>
            <a:off x="8990409" y="6804065"/>
            <a:ext cx="5032415" cy="1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7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Montserrat Medium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Потом коррекция</a:t>
            </a:r>
            <a:endParaRPr sz="950" b="0" i="0" u="none" strike="noStrike" cap="none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715">
            <a:off x="1827855" y="3534542"/>
            <a:ext cx="5318823" cy="376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08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67702" y="2267485"/>
            <a:ext cx="10607938" cy="5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Экспресс-диагностика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за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5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</a:t>
            </a:r>
            <a:endParaRPr sz="3500" b="0" i="0" u="none" strike="noStrike" cap="none" dirty="0"/>
          </a:p>
        </p:txBody>
      </p:sp>
      <p:sp>
        <p:nvSpPr>
          <p:cNvPr id="119" name="Google Shape;119;p16"/>
          <p:cNvSpPr/>
          <p:nvPr/>
        </p:nvSpPr>
        <p:spPr>
          <a:xfrm>
            <a:off x="667702" y="3168729"/>
            <a:ext cx="7511594" cy="4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r>
              <a:rPr lang="en-US" sz="28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Тест</a:t>
            </a:r>
            <a:r>
              <a:rPr lang="en-US" sz="28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1: "3 </a:t>
            </a:r>
            <a:r>
              <a:rPr lang="en-US" sz="28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минуты</a:t>
            </a:r>
            <a:r>
              <a:rPr lang="en-US" sz="28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— </a:t>
            </a:r>
            <a:r>
              <a:rPr lang="en-US" sz="2800" b="1" i="0" u="none" strike="noStrike" cap="none" dirty="0" err="1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это</a:t>
            </a:r>
            <a:r>
              <a:rPr lang="ru-RU" sz="2800" b="1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ru-RU" sz="280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норма</a:t>
            </a:r>
            <a:r>
              <a:rPr lang="en-US" sz="28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?"</a:t>
            </a:r>
            <a:endParaRPr sz="2800" b="0" i="0" u="none" strike="noStrike" cap="none" dirty="0"/>
          </a:p>
        </p:txBody>
      </p:sp>
      <p:sp>
        <p:nvSpPr>
          <p:cNvPr id="121" name="Google Shape;121;p16"/>
          <p:cNvSpPr/>
          <p:nvPr/>
        </p:nvSpPr>
        <p:spPr>
          <a:xfrm>
            <a:off x="834628" y="4161650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r>
              <a:rPr lang="en-US" sz="430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3</a:t>
            </a:r>
            <a:endParaRPr sz="4300" b="0" i="0" u="none" strike="noStrike" cap="none" dirty="0"/>
          </a:p>
        </p:txBody>
      </p:sp>
      <p:sp>
        <p:nvSpPr>
          <p:cNvPr id="122" name="Google Shape;122;p16"/>
          <p:cNvSpPr/>
          <p:nvPr/>
        </p:nvSpPr>
        <p:spPr>
          <a:xfrm>
            <a:off x="1868031" y="4805838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r>
              <a:rPr lang="en-US" sz="175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минуты</a:t>
            </a:r>
            <a:endParaRPr sz="1750" b="0" i="0" u="none" strike="noStrike" cap="none" dirty="0"/>
          </a:p>
        </p:txBody>
      </p:sp>
      <p:sp>
        <p:nvSpPr>
          <p:cNvPr id="123" name="Google Shape;123;p16"/>
          <p:cNvSpPr/>
          <p:nvPr/>
        </p:nvSpPr>
        <p:spPr>
          <a:xfrm>
            <a:off x="684870" y="5273040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Нормальный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показатель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здорового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носового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дыхания</a:t>
            </a:r>
            <a:endParaRPr sz="1300" b="0" i="0" u="none" strike="noStrike" cap="none" dirty="0"/>
          </a:p>
        </p:txBody>
      </p:sp>
      <p:sp>
        <p:nvSpPr>
          <p:cNvPr id="124" name="Google Shape;124;p16"/>
          <p:cNvSpPr/>
          <p:nvPr/>
        </p:nvSpPr>
        <p:spPr>
          <a:xfrm>
            <a:off x="5168920" y="4163628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r>
              <a:rPr lang="en-US" sz="430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1-2</a:t>
            </a:r>
            <a:endParaRPr sz="4300" b="0" i="0" u="none" strike="noStrike" cap="none" dirty="0"/>
          </a:p>
        </p:txBody>
      </p:sp>
      <p:sp>
        <p:nvSpPr>
          <p:cNvPr id="125" name="Google Shape;125;p16"/>
          <p:cNvSpPr/>
          <p:nvPr/>
        </p:nvSpPr>
        <p:spPr>
          <a:xfrm>
            <a:off x="6280783" y="4821745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r>
              <a:rPr lang="en-US" sz="175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минуты</a:t>
            </a:r>
            <a:endParaRPr sz="1750" b="0" i="0" u="none" strike="noStrike" cap="none" dirty="0"/>
          </a:p>
        </p:txBody>
      </p:sp>
      <p:sp>
        <p:nvSpPr>
          <p:cNvPr id="126" name="Google Shape;126;p16"/>
          <p:cNvSpPr/>
          <p:nvPr/>
        </p:nvSpPr>
        <p:spPr>
          <a:xfrm>
            <a:off x="5168920" y="5300901"/>
            <a:ext cx="4292560" cy="26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Умеренное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нарушение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паттерна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дыхания</a:t>
            </a:r>
            <a:endParaRPr sz="1300" b="0" i="0" u="none" strike="noStrike" cap="none" dirty="0"/>
          </a:p>
        </p:txBody>
      </p:sp>
      <p:sp>
        <p:nvSpPr>
          <p:cNvPr id="127" name="Google Shape;127;p16"/>
          <p:cNvSpPr/>
          <p:nvPr/>
        </p:nvSpPr>
        <p:spPr>
          <a:xfrm>
            <a:off x="9670137" y="4165606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r>
              <a:rPr lang="en-US" sz="4300" b="1" i="0" u="none" strike="noStrike" cap="none" dirty="0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&lt;1</a:t>
            </a:r>
            <a:endParaRPr sz="4300" b="0" i="0" u="none" strike="noStrike" cap="none" dirty="0"/>
          </a:p>
        </p:txBody>
      </p:sp>
      <p:sp>
        <p:nvSpPr>
          <p:cNvPr id="128" name="Google Shape;128;p16"/>
          <p:cNvSpPr/>
          <p:nvPr/>
        </p:nvSpPr>
        <p:spPr>
          <a:xfrm>
            <a:off x="10712578" y="4933514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r>
              <a:rPr lang="en-US" sz="1750" b="1" i="0" u="none" strike="noStrike" cap="none" dirty="0" err="1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минуты</a:t>
            </a:r>
            <a:endParaRPr sz="1750" b="0" i="0" u="none" strike="noStrike" cap="none" dirty="0"/>
          </a:p>
        </p:txBody>
      </p:sp>
      <p:sp>
        <p:nvSpPr>
          <p:cNvPr id="129" name="Google Shape;129;p16"/>
          <p:cNvSpPr/>
          <p:nvPr/>
        </p:nvSpPr>
        <p:spPr>
          <a:xfrm>
            <a:off x="9679175" y="5323256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Выраженное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нарушение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—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требуется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коррекция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</a:t>
            </a:r>
            <a:endParaRPr sz="1300" b="0" i="0" u="none" strike="noStrike" cap="none" dirty="0"/>
          </a:p>
        </p:txBody>
      </p:sp>
      <p:sp>
        <p:nvSpPr>
          <p:cNvPr id="130" name="Google Shape;130;p16"/>
          <p:cNvSpPr/>
          <p:nvPr/>
        </p:nvSpPr>
        <p:spPr>
          <a:xfrm>
            <a:off x="667702" y="6529030"/>
            <a:ext cx="13294995" cy="1243370"/>
          </a:xfrm>
          <a:prstGeom prst="roundRect">
            <a:avLst>
              <a:gd name="adj" fmla="val 2014"/>
            </a:avLst>
          </a:prstGeom>
          <a:solidFill>
            <a:srgbClr val="4D1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31" name="Google Shape;131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628" y="6782038"/>
            <a:ext cx="208598" cy="16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1210151" y="6737628"/>
            <a:ext cx="12585621" cy="8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Критически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важно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Если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ребенок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продержался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меньше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 </a:t>
            </a:r>
            <a:r>
              <a:rPr lang="en-US" sz="1600" b="0" i="0" u="none" strike="noStrike" cap="none" dirty="0" err="1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минуты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</a:t>
            </a:r>
            <a:r>
              <a:rPr lang="ru-RU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r>
              <a:rPr lang="en-US" sz="1600" b="0" i="0" u="none" strike="noStrike" cap="none" dirty="0" err="1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Сначала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восстанавливаем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носовое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дыхание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lang="ru-RU" sz="1600" b="0" i="0" u="none" strike="noStrike" cap="none" dirty="0" smtClean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r>
              <a:rPr lang="ru-RU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Потому что, н</a:t>
            </a:r>
            <a:r>
              <a:rPr lang="en-US" sz="1600" b="0" i="0" u="none" strike="noStrike" cap="none" dirty="0" err="1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осовое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дыхание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=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язык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</a:t>
            </a:r>
            <a:r>
              <a:rPr lang="ru-RU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ё</a:t>
            </a:r>
            <a:r>
              <a:rPr lang="en-US" sz="1600" b="0" i="0" u="none" strike="noStrike" cap="none" dirty="0" err="1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</a:t>
            </a:r>
            <a:r>
              <a:rPr lang="en-US" sz="1600" b="0" i="0" u="none" strike="noStrike" cap="none" dirty="0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= 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терморегуляция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600" b="0" i="0" u="none" strike="noStrike" cap="none" dirty="0" err="1" smtClean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мозга</a:t>
            </a:r>
            <a:r>
              <a:rPr lang="ru-RU" sz="13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300" b="0" i="0" u="none" strike="noStrike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08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67702" y="2267485"/>
            <a:ext cx="10607938" cy="5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Экспресс-диагностика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за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5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</a:t>
            </a:r>
            <a:endParaRPr sz="3500" b="0" i="0" u="none" strike="noStrike" cap="none" dirty="0"/>
          </a:p>
        </p:txBody>
      </p:sp>
      <p:sp>
        <p:nvSpPr>
          <p:cNvPr id="119" name="Google Shape;119;p16"/>
          <p:cNvSpPr/>
          <p:nvPr/>
        </p:nvSpPr>
        <p:spPr>
          <a:xfrm>
            <a:off x="667702" y="3168729"/>
            <a:ext cx="11688058" cy="4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FFB393"/>
              </a:buClr>
              <a:buSzPts val="2800"/>
            </a:pPr>
            <a:r>
              <a:rPr lang="ru-RU" sz="360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Тест </a:t>
            </a:r>
            <a:r>
              <a:rPr lang="ru-RU" sz="3600" b="1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2: </a:t>
            </a:r>
            <a:r>
              <a:rPr lang="ru-RU" sz="3600" b="1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Маллампати</a:t>
            </a:r>
            <a:endParaRPr lang="ru-RU" sz="2800"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endParaRPr sz="2800" b="0" i="0" u="none" strike="noStrike" cap="none" dirty="0"/>
          </a:p>
        </p:txBody>
      </p:sp>
      <p:sp>
        <p:nvSpPr>
          <p:cNvPr id="121" name="Google Shape;121;p16"/>
          <p:cNvSpPr/>
          <p:nvPr/>
        </p:nvSpPr>
        <p:spPr>
          <a:xfrm>
            <a:off x="667702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3" name="Google Shape;123;p16"/>
          <p:cNvSpPr/>
          <p:nvPr/>
        </p:nvSpPr>
        <p:spPr>
          <a:xfrm>
            <a:off x="667702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4" name="Google Shape;124;p16"/>
          <p:cNvSpPr/>
          <p:nvPr/>
        </p:nvSpPr>
        <p:spPr>
          <a:xfrm>
            <a:off x="5168860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5" name="Google Shape;125;p16"/>
          <p:cNvSpPr/>
          <p:nvPr/>
        </p:nvSpPr>
        <p:spPr>
          <a:xfrm>
            <a:off x="6202204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6" name="Google Shape;126;p16"/>
          <p:cNvSpPr/>
          <p:nvPr/>
        </p:nvSpPr>
        <p:spPr>
          <a:xfrm>
            <a:off x="5168860" y="5807154"/>
            <a:ext cx="4292560" cy="26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7" name="Google Shape;127;p16"/>
          <p:cNvSpPr/>
          <p:nvPr/>
        </p:nvSpPr>
        <p:spPr>
          <a:xfrm>
            <a:off x="9670018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8" name="Google Shape;128;p16"/>
          <p:cNvSpPr/>
          <p:nvPr/>
        </p:nvSpPr>
        <p:spPr>
          <a:xfrm>
            <a:off x="10703362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9" name="Google Shape;129;p16"/>
          <p:cNvSpPr/>
          <p:nvPr/>
        </p:nvSpPr>
        <p:spPr>
          <a:xfrm>
            <a:off x="9670018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32" name="Google Shape;132;p16"/>
          <p:cNvSpPr/>
          <p:nvPr/>
        </p:nvSpPr>
        <p:spPr>
          <a:xfrm>
            <a:off x="1210151" y="6737628"/>
            <a:ext cx="12585621" cy="8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2" t="36494" r="1829" b="19690"/>
          <a:stretch/>
        </p:blipFill>
        <p:spPr>
          <a:xfrm>
            <a:off x="762472" y="4371911"/>
            <a:ext cx="3674283" cy="302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5409" r="50000" b="10711"/>
          <a:stretch/>
        </p:blipFill>
        <p:spPr>
          <a:xfrm>
            <a:off x="10156908" y="2525541"/>
            <a:ext cx="4397704" cy="411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14084" b="11905"/>
          <a:stretch/>
        </p:blipFill>
        <p:spPr>
          <a:xfrm>
            <a:off x="4679198" y="3688666"/>
            <a:ext cx="5272004" cy="438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1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08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67702" y="2267485"/>
            <a:ext cx="10607938" cy="5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Экспресс-диагностика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за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5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</a:t>
            </a:r>
            <a:endParaRPr sz="3500" b="0" i="0" u="none" strike="noStrike" cap="none" dirty="0"/>
          </a:p>
        </p:txBody>
      </p:sp>
      <p:sp>
        <p:nvSpPr>
          <p:cNvPr id="119" name="Google Shape;119;p16"/>
          <p:cNvSpPr/>
          <p:nvPr/>
        </p:nvSpPr>
        <p:spPr>
          <a:xfrm>
            <a:off x="667702" y="2948649"/>
            <a:ext cx="11688058" cy="4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FFB393"/>
              </a:buClr>
              <a:buSzPts val="2800"/>
            </a:pPr>
            <a:endParaRPr lang="ru-RU" sz="2800" b="1" dirty="0" smtClean="0">
              <a:solidFill>
                <a:srgbClr val="FFB393"/>
              </a:solidFill>
              <a:latin typeface="Brygada 1918"/>
              <a:ea typeface="Brygada 1918"/>
              <a:cs typeface="Brygada 1918"/>
              <a:sym typeface="Brygada 1918"/>
            </a:endParaRPr>
          </a:p>
          <a:p>
            <a:pPr>
              <a:lnSpc>
                <a:spcPct val="125000"/>
              </a:lnSpc>
              <a:buClr>
                <a:srgbClr val="FFB393"/>
              </a:buClr>
              <a:buSzPts val="2800"/>
            </a:pPr>
            <a:r>
              <a:rPr lang="ru-RU" sz="280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Тест 3: Рисуночный тест глотания</a:t>
            </a:r>
            <a:endParaRPr lang="ru-RU" sz="2000"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endParaRPr sz="2800" b="0" i="0" u="none" strike="noStrike" cap="none" dirty="0"/>
          </a:p>
        </p:txBody>
      </p:sp>
      <p:sp>
        <p:nvSpPr>
          <p:cNvPr id="121" name="Google Shape;121;p16"/>
          <p:cNvSpPr/>
          <p:nvPr/>
        </p:nvSpPr>
        <p:spPr>
          <a:xfrm>
            <a:off x="667702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3" name="Google Shape;123;p16"/>
          <p:cNvSpPr/>
          <p:nvPr/>
        </p:nvSpPr>
        <p:spPr>
          <a:xfrm>
            <a:off x="667702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4" name="Google Shape;124;p16"/>
          <p:cNvSpPr/>
          <p:nvPr/>
        </p:nvSpPr>
        <p:spPr>
          <a:xfrm>
            <a:off x="5168860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5" name="Google Shape;125;p16"/>
          <p:cNvSpPr/>
          <p:nvPr/>
        </p:nvSpPr>
        <p:spPr>
          <a:xfrm>
            <a:off x="6202204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6" name="Google Shape;126;p16"/>
          <p:cNvSpPr/>
          <p:nvPr/>
        </p:nvSpPr>
        <p:spPr>
          <a:xfrm>
            <a:off x="5168860" y="5807154"/>
            <a:ext cx="4292560" cy="26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7" name="Google Shape;127;p16"/>
          <p:cNvSpPr/>
          <p:nvPr/>
        </p:nvSpPr>
        <p:spPr>
          <a:xfrm>
            <a:off x="9670018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8" name="Google Shape;128;p16"/>
          <p:cNvSpPr/>
          <p:nvPr/>
        </p:nvSpPr>
        <p:spPr>
          <a:xfrm>
            <a:off x="10703362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9" name="Google Shape;129;p16"/>
          <p:cNvSpPr/>
          <p:nvPr/>
        </p:nvSpPr>
        <p:spPr>
          <a:xfrm>
            <a:off x="9670018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32" name="Google Shape;132;p16"/>
          <p:cNvSpPr/>
          <p:nvPr/>
        </p:nvSpPr>
        <p:spPr>
          <a:xfrm>
            <a:off x="1210151" y="6737628"/>
            <a:ext cx="12585621" cy="8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08" y="4406195"/>
            <a:ext cx="5877249" cy="333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08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67702" y="2267485"/>
            <a:ext cx="10607938" cy="5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Экспресс-диагностика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за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5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</a:t>
            </a:r>
            <a:endParaRPr sz="3500" b="0" i="0" u="none" strike="noStrike" cap="none" dirty="0"/>
          </a:p>
        </p:txBody>
      </p:sp>
      <p:sp>
        <p:nvSpPr>
          <p:cNvPr id="119" name="Google Shape;119;p16"/>
          <p:cNvSpPr/>
          <p:nvPr/>
        </p:nvSpPr>
        <p:spPr>
          <a:xfrm>
            <a:off x="668882" y="2946201"/>
            <a:ext cx="11688058" cy="4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FFB393"/>
              </a:buClr>
              <a:buSzPts val="2800"/>
            </a:pPr>
            <a:r>
              <a:rPr lang="ru-RU" sz="360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Продвинутый уровень: Тест </a:t>
            </a:r>
            <a:r>
              <a:rPr lang="ru-RU" sz="3600" b="1" dirty="0" err="1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Пейн</a:t>
            </a:r>
            <a:endParaRPr lang="ru-RU" sz="2800"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endParaRPr sz="2800" b="0" i="0" u="none" strike="noStrike" cap="none" dirty="0"/>
          </a:p>
        </p:txBody>
      </p:sp>
      <p:sp>
        <p:nvSpPr>
          <p:cNvPr id="121" name="Google Shape;121;p16"/>
          <p:cNvSpPr/>
          <p:nvPr/>
        </p:nvSpPr>
        <p:spPr>
          <a:xfrm>
            <a:off x="667702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3" name="Google Shape;123;p16"/>
          <p:cNvSpPr/>
          <p:nvPr/>
        </p:nvSpPr>
        <p:spPr>
          <a:xfrm>
            <a:off x="667702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4" name="Google Shape;124;p16"/>
          <p:cNvSpPr/>
          <p:nvPr/>
        </p:nvSpPr>
        <p:spPr>
          <a:xfrm>
            <a:off x="5168860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5" name="Google Shape;125;p16"/>
          <p:cNvSpPr/>
          <p:nvPr/>
        </p:nvSpPr>
        <p:spPr>
          <a:xfrm>
            <a:off x="6202204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7" name="Google Shape;127;p16"/>
          <p:cNvSpPr/>
          <p:nvPr/>
        </p:nvSpPr>
        <p:spPr>
          <a:xfrm>
            <a:off x="9670018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8" name="Google Shape;128;p16"/>
          <p:cNvSpPr/>
          <p:nvPr/>
        </p:nvSpPr>
        <p:spPr>
          <a:xfrm>
            <a:off x="10703362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9" name="Google Shape;129;p16"/>
          <p:cNvSpPr/>
          <p:nvPr/>
        </p:nvSpPr>
        <p:spPr>
          <a:xfrm>
            <a:off x="9670018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32" name="Google Shape;132;p16"/>
          <p:cNvSpPr/>
          <p:nvPr/>
        </p:nvSpPr>
        <p:spPr>
          <a:xfrm>
            <a:off x="1210151" y="6737628"/>
            <a:ext cx="12585621" cy="8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28951" r="59674" b="22853"/>
          <a:stretch/>
        </p:blipFill>
        <p:spPr>
          <a:xfrm>
            <a:off x="2847402" y="3978613"/>
            <a:ext cx="3960440" cy="345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6" t="10570" r="5075" b="4229"/>
          <a:stretch/>
        </p:blipFill>
        <p:spPr>
          <a:xfrm>
            <a:off x="9268804" y="2545674"/>
            <a:ext cx="3686428" cy="489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6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08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67702" y="2267485"/>
            <a:ext cx="10607938" cy="5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Экспресс-диагностика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за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5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</a:t>
            </a:r>
            <a:endParaRPr sz="3500" b="0" i="0" u="none" strike="noStrike" cap="none" dirty="0"/>
          </a:p>
        </p:txBody>
      </p:sp>
      <p:sp>
        <p:nvSpPr>
          <p:cNvPr id="119" name="Google Shape;119;p16"/>
          <p:cNvSpPr/>
          <p:nvPr/>
        </p:nvSpPr>
        <p:spPr>
          <a:xfrm>
            <a:off x="668882" y="2946201"/>
            <a:ext cx="11688058" cy="4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FFB393"/>
              </a:buClr>
              <a:buSzPts val="2800"/>
            </a:pPr>
            <a:r>
              <a:rPr lang="ru-RU" sz="3600" b="1" dirty="0" smtClean="0">
                <a:solidFill>
                  <a:srgbClr val="FFB393"/>
                </a:solidFill>
                <a:latin typeface="Brygada 1918"/>
                <a:ea typeface="Brygada 1918"/>
                <a:sym typeface="Brygada 1918"/>
              </a:rPr>
              <a:t>Тест : Яблочный </a:t>
            </a:r>
            <a:endParaRPr lang="ru-RU" sz="2800"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endParaRPr sz="2800" b="0" i="0" u="none" strike="noStrike" cap="none" dirty="0"/>
          </a:p>
        </p:txBody>
      </p:sp>
      <p:sp>
        <p:nvSpPr>
          <p:cNvPr id="121" name="Google Shape;121;p16"/>
          <p:cNvSpPr/>
          <p:nvPr/>
        </p:nvSpPr>
        <p:spPr>
          <a:xfrm>
            <a:off x="667702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3" name="Google Shape;123;p16"/>
          <p:cNvSpPr/>
          <p:nvPr/>
        </p:nvSpPr>
        <p:spPr>
          <a:xfrm>
            <a:off x="667702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4" name="Google Shape;124;p16"/>
          <p:cNvSpPr/>
          <p:nvPr/>
        </p:nvSpPr>
        <p:spPr>
          <a:xfrm>
            <a:off x="5168860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5" name="Google Shape;125;p16"/>
          <p:cNvSpPr/>
          <p:nvPr/>
        </p:nvSpPr>
        <p:spPr>
          <a:xfrm>
            <a:off x="6202204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7" name="Google Shape;127;p16"/>
          <p:cNvSpPr/>
          <p:nvPr/>
        </p:nvSpPr>
        <p:spPr>
          <a:xfrm>
            <a:off x="9670018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8" name="Google Shape;128;p16"/>
          <p:cNvSpPr/>
          <p:nvPr/>
        </p:nvSpPr>
        <p:spPr>
          <a:xfrm>
            <a:off x="10703362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9" name="Google Shape;129;p16"/>
          <p:cNvSpPr/>
          <p:nvPr/>
        </p:nvSpPr>
        <p:spPr>
          <a:xfrm>
            <a:off x="9670018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32" name="Google Shape;132;p16"/>
          <p:cNvSpPr/>
          <p:nvPr/>
        </p:nvSpPr>
        <p:spPr>
          <a:xfrm>
            <a:off x="1210151" y="6737628"/>
            <a:ext cx="12585621" cy="8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22271" r="62171" b="6713"/>
          <a:stretch/>
        </p:blipFill>
        <p:spPr>
          <a:xfrm>
            <a:off x="1528031" y="3886141"/>
            <a:ext cx="2571901" cy="365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3168" r="2984" b="11905"/>
          <a:stretch/>
        </p:blipFill>
        <p:spPr>
          <a:xfrm>
            <a:off x="5476875" y="3391257"/>
            <a:ext cx="8485703" cy="436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08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667702" y="2267485"/>
            <a:ext cx="10607938" cy="556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Экспресс-диагностика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за</a:t>
            </a:r>
            <a:r>
              <a:rPr lang="en-US" sz="3500" b="1" i="0" u="none" strike="noStrike" cap="none" dirty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5 </a:t>
            </a:r>
            <a:r>
              <a:rPr lang="en-US" sz="3500" b="1" i="0" u="none" strike="noStrike" cap="none" dirty="0" err="1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минут</a:t>
            </a:r>
            <a:endParaRPr sz="3500" b="0" i="0" u="none" strike="noStrike" cap="none" dirty="0"/>
          </a:p>
        </p:txBody>
      </p:sp>
      <p:sp>
        <p:nvSpPr>
          <p:cNvPr id="119" name="Google Shape;119;p16"/>
          <p:cNvSpPr/>
          <p:nvPr/>
        </p:nvSpPr>
        <p:spPr>
          <a:xfrm>
            <a:off x="668882" y="2946201"/>
            <a:ext cx="11688058" cy="44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  <a:buClr>
                <a:srgbClr val="FFB393"/>
              </a:buClr>
              <a:buSzPts val="2800"/>
            </a:pPr>
            <a:r>
              <a:rPr lang="ru-RU" sz="3600" b="1" dirty="0" smtClean="0">
                <a:solidFill>
                  <a:srgbClr val="FFB393"/>
                </a:solidFill>
                <a:latin typeface="Brygada 1918"/>
                <a:ea typeface="Brygada 1918"/>
                <a:sym typeface="Brygada 1918"/>
              </a:rPr>
              <a:t>Тест : Поза покоя языка</a:t>
            </a:r>
            <a:endParaRPr lang="ru-RU" sz="2800"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endParaRPr sz="2800" b="0" i="0" u="none" strike="noStrike" cap="none" dirty="0"/>
          </a:p>
        </p:txBody>
      </p:sp>
      <p:sp>
        <p:nvSpPr>
          <p:cNvPr id="121" name="Google Shape;121;p16"/>
          <p:cNvSpPr/>
          <p:nvPr/>
        </p:nvSpPr>
        <p:spPr>
          <a:xfrm>
            <a:off x="667702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3" name="Google Shape;123;p16"/>
          <p:cNvSpPr/>
          <p:nvPr/>
        </p:nvSpPr>
        <p:spPr>
          <a:xfrm>
            <a:off x="667702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24" name="Google Shape;124;p16"/>
          <p:cNvSpPr/>
          <p:nvPr/>
        </p:nvSpPr>
        <p:spPr>
          <a:xfrm>
            <a:off x="5168860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5" name="Google Shape;125;p16"/>
          <p:cNvSpPr/>
          <p:nvPr/>
        </p:nvSpPr>
        <p:spPr>
          <a:xfrm>
            <a:off x="6202204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7" name="Google Shape;127;p16"/>
          <p:cNvSpPr/>
          <p:nvPr/>
        </p:nvSpPr>
        <p:spPr>
          <a:xfrm>
            <a:off x="9670018" y="4669512"/>
            <a:ext cx="4292560" cy="55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4300"/>
              <a:buFont typeface="Brygada 1918"/>
              <a:buNone/>
            </a:pPr>
            <a:endParaRPr sz="4300" b="0" i="0" u="none" strike="noStrike" cap="none" dirty="0"/>
          </a:p>
        </p:txBody>
      </p:sp>
      <p:sp>
        <p:nvSpPr>
          <p:cNvPr id="128" name="Google Shape;128;p16"/>
          <p:cNvSpPr/>
          <p:nvPr/>
        </p:nvSpPr>
        <p:spPr>
          <a:xfrm>
            <a:off x="10703362" y="5428893"/>
            <a:ext cx="2225754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endParaRPr sz="1750" b="0" i="0" u="none" strike="noStrike" cap="none" dirty="0"/>
          </a:p>
        </p:txBody>
      </p:sp>
      <p:sp>
        <p:nvSpPr>
          <p:cNvPr id="129" name="Google Shape;129;p16"/>
          <p:cNvSpPr/>
          <p:nvPr/>
        </p:nvSpPr>
        <p:spPr>
          <a:xfrm>
            <a:off x="9670018" y="5807154"/>
            <a:ext cx="4292560" cy="53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sp>
        <p:nvSpPr>
          <p:cNvPr id="132" name="Google Shape;132;p16"/>
          <p:cNvSpPr/>
          <p:nvPr/>
        </p:nvSpPr>
        <p:spPr>
          <a:xfrm>
            <a:off x="1210151" y="6737628"/>
            <a:ext cx="12585621" cy="8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endParaRPr sz="1300" b="0" i="0" u="none" strike="noStrike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23325" r="54006" b="14047"/>
          <a:stretch/>
        </p:blipFill>
        <p:spPr>
          <a:xfrm>
            <a:off x="11107081" y="2415174"/>
            <a:ext cx="3523319" cy="322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29701" r="54476" b="11905"/>
          <a:stretch/>
        </p:blipFill>
        <p:spPr>
          <a:xfrm>
            <a:off x="258416" y="4305421"/>
            <a:ext cx="3821373" cy="300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4084" r="2089" b="2638"/>
          <a:stretch/>
        </p:blipFill>
        <p:spPr>
          <a:xfrm>
            <a:off x="4116243" y="3743217"/>
            <a:ext cx="6990838" cy="337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0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/>
          <p:nvPr/>
        </p:nvSpPr>
        <p:spPr>
          <a:xfrm>
            <a:off x="671632" y="701754"/>
            <a:ext cx="10408920" cy="55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500"/>
              <a:buFont typeface="Brygada 1918"/>
              <a:buNone/>
            </a:pPr>
            <a:r>
              <a:rPr lang="en-US" sz="3500" b="1" i="0" u="none" strike="noStrike" cap="none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Техники коррекции для ежедневной практики</a:t>
            </a:r>
            <a:endParaRPr sz="3500" b="0" i="0" u="none" strike="noStrike" cap="none"/>
          </a:p>
        </p:txBody>
      </p:sp>
      <p:sp>
        <p:nvSpPr>
          <p:cNvPr id="202" name="Google Shape;202;p19"/>
          <p:cNvSpPr/>
          <p:nvPr/>
        </p:nvSpPr>
        <p:spPr>
          <a:xfrm>
            <a:off x="671632" y="1328618"/>
            <a:ext cx="10330934" cy="4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r>
              <a:rPr lang="en-US" sz="2800" b="1" i="0" u="none" strike="noStrike" cap="none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Техника 1: Упражнение "Волна" — переучивание глотания</a:t>
            </a:r>
            <a:endParaRPr sz="2800" b="0" i="0" u="none" strike="noStrike" cap="none"/>
          </a:p>
        </p:txBody>
      </p:sp>
      <p:sp>
        <p:nvSpPr>
          <p:cNvPr id="203" name="Google Shape;203;p19"/>
          <p:cNvSpPr/>
          <p:nvPr/>
        </p:nvSpPr>
        <p:spPr>
          <a:xfrm>
            <a:off x="671632" y="2028230"/>
            <a:ext cx="13287137" cy="5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 самое эффективное упражнение для домашней работы! Набираю чуть-чуть воды (1 чайная ложка), язык упираю в небо в точку покоя (за верхними зубами), глотаю, </a:t>
            </a:r>
            <a:r>
              <a:rPr lang="en-US" sz="1300" b="1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отрывая язык от неба</a:t>
            </a:r>
            <a:r>
              <a:rPr lang="en-US" sz="1300" b="0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Язык делает "волну" по небу: кончик → середина → корень языка.</a:t>
            </a:r>
            <a:endParaRPr sz="1300" b="0" i="0" u="none" strike="noStrike" cap="none"/>
          </a:p>
        </p:txBody>
      </p:sp>
      <p:pic>
        <p:nvPicPr>
          <p:cNvPr id="204" name="Google Shape;204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632" y="2754273"/>
            <a:ext cx="4429006" cy="671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839510" y="3593783"/>
            <a:ext cx="2238732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r>
              <a:rPr lang="en-US" sz="17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Набрать воду</a:t>
            </a:r>
            <a:endParaRPr sz="1750" b="0" i="0" u="none" strike="noStrike" cap="none"/>
          </a:p>
        </p:txBody>
      </p:sp>
      <p:sp>
        <p:nvSpPr>
          <p:cNvPr id="206" name="Google Shape;206;p19"/>
          <p:cNvSpPr/>
          <p:nvPr/>
        </p:nvSpPr>
        <p:spPr>
          <a:xfrm>
            <a:off x="839510" y="3974306"/>
            <a:ext cx="4093250" cy="26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Небольшой глоток (1 ч.л.)</a:t>
            </a:r>
            <a:endParaRPr sz="1300" b="0" i="0" u="none" strike="noStrike" cap="none"/>
          </a:p>
        </p:txBody>
      </p:sp>
      <p:pic>
        <p:nvPicPr>
          <p:cNvPr id="207" name="Google Shape;207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0638" y="2754273"/>
            <a:ext cx="4429006" cy="671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5268516" y="3593783"/>
            <a:ext cx="2238732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r>
              <a:rPr lang="en-US" sz="17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Язык к небу</a:t>
            </a:r>
            <a:endParaRPr sz="1750" b="0" i="0" u="none" strike="noStrike" cap="none"/>
          </a:p>
        </p:txBody>
      </p:sp>
      <p:sp>
        <p:nvSpPr>
          <p:cNvPr id="209" name="Google Shape;209;p19"/>
          <p:cNvSpPr/>
          <p:nvPr/>
        </p:nvSpPr>
        <p:spPr>
          <a:xfrm>
            <a:off x="5268516" y="3974306"/>
            <a:ext cx="4093250" cy="26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Упереть в точку покоя</a:t>
            </a:r>
            <a:endParaRPr sz="1300" b="0" i="0" u="none" strike="noStrike" cap="none"/>
          </a:p>
        </p:txBody>
      </p:sp>
      <p:pic>
        <p:nvPicPr>
          <p:cNvPr id="210" name="Google Shape;210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9643" y="2754273"/>
            <a:ext cx="4429006" cy="67163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/>
          <p:nvPr/>
        </p:nvSpPr>
        <p:spPr>
          <a:xfrm>
            <a:off x="9697522" y="3593783"/>
            <a:ext cx="2238732" cy="27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714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750"/>
              <a:buFont typeface="Brygada 1918"/>
              <a:buNone/>
            </a:pPr>
            <a:r>
              <a:rPr lang="en-US" sz="1750" b="1" i="0" u="none" strike="noStrike" cap="none">
                <a:solidFill>
                  <a:srgbClr val="F4CAB8"/>
                </a:solidFill>
                <a:latin typeface="Brygada 1918"/>
                <a:ea typeface="Brygada 1918"/>
                <a:cs typeface="Brygada 1918"/>
                <a:sym typeface="Brygada 1918"/>
              </a:rPr>
              <a:t>Глотать волной</a:t>
            </a:r>
            <a:endParaRPr sz="1750" b="0" i="0" u="none" strike="noStrike" cap="none"/>
          </a:p>
        </p:txBody>
      </p:sp>
      <p:sp>
        <p:nvSpPr>
          <p:cNvPr id="212" name="Google Shape;212;p19"/>
          <p:cNvSpPr/>
          <p:nvPr/>
        </p:nvSpPr>
        <p:spPr>
          <a:xfrm>
            <a:off x="9697522" y="3974306"/>
            <a:ext cx="4093250" cy="26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Кончик → середина → корень</a:t>
            </a:r>
            <a:endParaRPr sz="1300" b="0" i="0" u="none" strike="noStrike" cap="none"/>
          </a:p>
        </p:txBody>
      </p:sp>
      <p:sp>
        <p:nvSpPr>
          <p:cNvPr id="213" name="Google Shape;213;p19"/>
          <p:cNvSpPr/>
          <p:nvPr/>
        </p:nvSpPr>
        <p:spPr>
          <a:xfrm>
            <a:off x="671632" y="4599623"/>
            <a:ext cx="13287137" cy="26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1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детей объясняем:</a:t>
            </a:r>
            <a:r>
              <a:rPr lang="en-US" sz="1300" b="0" i="0" u="none" strike="noStrike" cap="none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"Представь, что язычок — это горка. Когда глотаешь, по горке катится мячик — от носика горки к самому низу."</a:t>
            </a:r>
            <a:endParaRPr sz="1300" b="0" i="0" u="none" strike="noStrike" cap="none"/>
          </a:p>
        </p:txBody>
      </p:sp>
      <p:sp>
        <p:nvSpPr>
          <p:cNvPr id="214" name="Google Shape;214;p19"/>
          <p:cNvSpPr/>
          <p:nvPr/>
        </p:nvSpPr>
        <p:spPr>
          <a:xfrm>
            <a:off x="671632" y="5057061"/>
            <a:ext cx="13287137" cy="982028"/>
          </a:xfrm>
          <a:prstGeom prst="roundRect">
            <a:avLst>
              <a:gd name="adj" fmla="val 2565"/>
            </a:avLst>
          </a:prstGeom>
          <a:solidFill>
            <a:srgbClr val="4D1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1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510" y="5310426"/>
            <a:ext cx="209788" cy="16787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/>
          <p:nvPr/>
        </p:nvSpPr>
        <p:spPr>
          <a:xfrm>
            <a:off x="1217176" y="5266849"/>
            <a:ext cx="12573714" cy="5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Medium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Частота: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10 раз утром, 10 раз вечером. </a:t>
            </a:r>
            <a:r>
              <a:rPr lang="en-US" sz="1300" b="1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Результат: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Через 4 недели начинает формироваться правильный паттерн! </a:t>
            </a:r>
            <a:r>
              <a:rPr lang="en-US" sz="1300" b="1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Контроль:</a:t>
            </a:r>
            <a:r>
              <a:rPr lang="en-US" sz="13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Нет напряжения в подбородке и круговой мышце рта.</a:t>
            </a:r>
            <a:endParaRPr sz="1300" b="0" i="0" u="none" strike="noStrike" cap="none"/>
          </a:p>
        </p:txBody>
      </p:sp>
      <p:sp>
        <p:nvSpPr>
          <p:cNvPr id="217" name="Google Shape;217;p19"/>
          <p:cNvSpPr/>
          <p:nvPr/>
        </p:nvSpPr>
        <p:spPr>
          <a:xfrm>
            <a:off x="671632" y="6290905"/>
            <a:ext cx="12154257" cy="44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800"/>
              <a:buFont typeface="Brygada 1918"/>
              <a:buNone/>
            </a:pPr>
            <a:r>
              <a:rPr lang="en-US" sz="2800" b="1" i="0" u="none" strike="noStrike" cap="none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Техника 2: "Палец между бровями" — стимуляция носового дыхания</a:t>
            </a:r>
            <a:endParaRPr sz="2800" b="0" i="0" u="none" strike="noStrike" cap="none"/>
          </a:p>
        </p:txBody>
      </p:sp>
      <p:sp>
        <p:nvSpPr>
          <p:cNvPr id="218" name="Google Shape;218;p19"/>
          <p:cNvSpPr/>
          <p:nvPr/>
        </p:nvSpPr>
        <p:spPr>
          <a:xfrm>
            <a:off x="671632" y="6990517"/>
            <a:ext cx="13287137" cy="5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300"/>
              <a:buFont typeface="Montserrat Medium"/>
              <a:buNone/>
            </a:pP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Техника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без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тренажера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 </a:t>
            </a:r>
            <a:r>
              <a:rPr lang="en-US" sz="1300" b="0" i="0" u="none" strike="noStrike" cap="none" dirty="0" err="1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Нос</a:t>
            </a:r>
            <a:r>
              <a:rPr lang="en-US" sz="1300" b="0" i="0" u="none" strike="noStrike" cap="none" dirty="0" smtClean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начинает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открываться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"!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работает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потому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что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двигается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трапециевидная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кость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образующая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заднюю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часть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перегородки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b="0" i="0" u="none" strike="noStrike" cap="none" dirty="0" err="1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носа</a:t>
            </a:r>
            <a:r>
              <a:rPr lang="en-US" sz="1300" b="0" i="0" u="none" strike="noStrike" cap="none" dirty="0">
                <a:solidFill>
                  <a:srgbClr val="F4CAB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300" b="0" i="0" u="none" strike="noStrike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/>
          <p:nvPr/>
        </p:nvSpPr>
        <p:spPr>
          <a:xfrm>
            <a:off x="749260" y="812602"/>
            <a:ext cx="12946261" cy="62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3900"/>
              <a:buFont typeface="Brygada 1918"/>
              <a:buNone/>
            </a:pPr>
            <a:r>
              <a:rPr lang="en-US" sz="3900" b="1" i="0" u="none" strike="noStrike" cap="none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П</a:t>
            </a:r>
            <a:r>
              <a:rPr lang="ru-RU" sz="3900" b="1" i="0" u="none" strike="noStrike" cap="none" dirty="0" err="1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родвинутые</a:t>
            </a:r>
            <a:r>
              <a:rPr lang="ru-RU" sz="3900" b="1" i="0" u="none" strike="noStrike" cap="none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дыхательные техники </a:t>
            </a:r>
            <a:endParaRPr sz="3900" b="0" i="0" u="none" strike="noStrike" cap="none" dirty="0"/>
          </a:p>
        </p:txBody>
      </p:sp>
      <p:sp>
        <p:nvSpPr>
          <p:cNvPr id="226" name="Google Shape;226;p20"/>
          <p:cNvSpPr/>
          <p:nvPr/>
        </p:nvSpPr>
        <p:spPr>
          <a:xfrm>
            <a:off x="731594" y="1935573"/>
            <a:ext cx="4221242" cy="62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950"/>
              <a:buFont typeface="Brygada 1918"/>
              <a:buNone/>
            </a:pPr>
            <a:r>
              <a:rPr lang="ru-RU" sz="1950" b="1" dirty="0" smtClean="0">
                <a:solidFill>
                  <a:srgbClr val="F4CAB8"/>
                </a:solidFill>
                <a:latin typeface="Brygada 1918"/>
                <a:ea typeface="Brygada 1918"/>
                <a:sym typeface="Brygada 1918"/>
              </a:rPr>
              <a:t>Лечебная гипоксия Фролова</a:t>
            </a:r>
            <a:endParaRPr sz="1950" b="0" i="0" u="none" strike="noStrike" cap="none" dirty="0"/>
          </a:p>
        </p:txBody>
      </p:sp>
      <p:sp>
        <p:nvSpPr>
          <p:cNvPr id="227" name="Google Shape;227;p20"/>
          <p:cNvSpPr/>
          <p:nvPr/>
        </p:nvSpPr>
        <p:spPr>
          <a:xfrm>
            <a:off x="749260" y="3292793"/>
            <a:ext cx="4221242" cy="149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endParaRPr sz="1450" b="0" i="0" u="none" strike="noStrike" cap="none" dirty="0"/>
          </a:p>
        </p:txBody>
      </p:sp>
      <p:sp>
        <p:nvSpPr>
          <p:cNvPr id="228" name="Google Shape;228;p20"/>
          <p:cNvSpPr/>
          <p:nvPr/>
        </p:nvSpPr>
        <p:spPr>
          <a:xfrm>
            <a:off x="4901765" y="1623391"/>
            <a:ext cx="3946446" cy="31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950"/>
              <a:buFont typeface="Brygada 1918"/>
              <a:buNone/>
            </a:pPr>
            <a:r>
              <a:rPr lang="ru-RU" sz="1950" b="1" dirty="0" smtClean="0">
                <a:solidFill>
                  <a:srgbClr val="F4CAB8"/>
                </a:solidFill>
                <a:latin typeface="Brygada 1918"/>
                <a:ea typeface="Brygada 1918"/>
                <a:sym typeface="Brygada 1918"/>
              </a:rPr>
              <a:t>Дыхательный тренажер </a:t>
            </a:r>
            <a:r>
              <a:rPr lang="ru-RU" sz="1950" b="1" dirty="0" err="1" smtClean="0">
                <a:solidFill>
                  <a:srgbClr val="F4CAB8"/>
                </a:solidFill>
                <a:latin typeface="Brygada 1918"/>
                <a:ea typeface="Brygada 1918"/>
                <a:sym typeface="Brygada 1918"/>
              </a:rPr>
              <a:t>Альдомед</a:t>
            </a:r>
            <a:endParaRPr sz="1950" b="0" i="0" u="none" strike="noStrike" cap="none" dirty="0"/>
          </a:p>
        </p:txBody>
      </p:sp>
      <p:sp>
        <p:nvSpPr>
          <p:cNvPr id="230" name="Google Shape;230;p20"/>
          <p:cNvSpPr/>
          <p:nvPr/>
        </p:nvSpPr>
        <p:spPr>
          <a:xfrm>
            <a:off x="731594" y="6419056"/>
            <a:ext cx="2497812" cy="31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950"/>
              <a:buFont typeface="Brygada 1918"/>
              <a:buNone/>
            </a:pPr>
            <a:r>
              <a:rPr lang="ru-RU" sz="1950" b="1" dirty="0" smtClean="0">
                <a:solidFill>
                  <a:srgbClr val="F4CAB8"/>
                </a:solidFill>
                <a:latin typeface="Brygada 1918"/>
                <a:ea typeface="Brygada 1918"/>
                <a:sym typeface="Brygada 1918"/>
              </a:rPr>
              <a:t>Парадоксальная гимнастика Стрельниковой</a:t>
            </a:r>
            <a:endParaRPr sz="1950" b="0" i="0" u="none" strike="noStrike" cap="none" dirty="0"/>
          </a:p>
        </p:txBody>
      </p:sp>
      <p:sp>
        <p:nvSpPr>
          <p:cNvPr id="231" name="Google Shape;231;p20"/>
          <p:cNvSpPr/>
          <p:nvPr/>
        </p:nvSpPr>
        <p:spPr>
          <a:xfrm>
            <a:off x="9659898" y="2980611"/>
            <a:ext cx="4221242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endParaRPr sz="1450" b="0" i="0" u="none" strike="noStrike" cap="none" dirty="0"/>
          </a:p>
        </p:txBody>
      </p:sp>
      <p:sp>
        <p:nvSpPr>
          <p:cNvPr id="232" name="Google Shape;232;p20"/>
          <p:cNvSpPr/>
          <p:nvPr/>
        </p:nvSpPr>
        <p:spPr>
          <a:xfrm>
            <a:off x="749260" y="5188625"/>
            <a:ext cx="3875842" cy="37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350"/>
              <a:buFont typeface="Brygada 1918"/>
              <a:buNone/>
            </a:pPr>
            <a:r>
              <a:rPr lang="ru-RU" sz="2000" b="1" dirty="0" smtClean="0">
                <a:solidFill>
                  <a:srgbClr val="FFB393"/>
                </a:solidFill>
                <a:latin typeface="Brygada 1918"/>
                <a:ea typeface="Brygada 1918"/>
                <a:sym typeface="Brygada 1918"/>
              </a:rPr>
              <a:t>Техника «Палец между бровями»</a:t>
            </a:r>
            <a:endParaRPr sz="2000" b="0" i="0" u="none" strike="noStrike" cap="none" dirty="0"/>
          </a:p>
        </p:txBody>
      </p:sp>
      <p:sp>
        <p:nvSpPr>
          <p:cNvPr id="233" name="Google Shape;233;p20"/>
          <p:cNvSpPr/>
          <p:nvPr/>
        </p:nvSpPr>
        <p:spPr>
          <a:xfrm>
            <a:off x="884931" y="6885499"/>
            <a:ext cx="6337459" cy="119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 typeface="Montserrat Medium"/>
              <a:buNone/>
            </a:pPr>
            <a:endParaRPr sz="1450" b="0" i="0" u="none" strike="noStrike" cap="none" dirty="0"/>
          </a:p>
        </p:txBody>
      </p:sp>
      <p:sp>
        <p:nvSpPr>
          <p:cNvPr id="234" name="Google Shape;234;p20"/>
          <p:cNvSpPr/>
          <p:nvPr/>
        </p:nvSpPr>
        <p:spPr>
          <a:xfrm>
            <a:off x="4417754" y="4642714"/>
            <a:ext cx="4777859" cy="37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350"/>
              <a:buFont typeface="Brygada 1918"/>
              <a:buNone/>
            </a:pPr>
            <a:r>
              <a:rPr lang="ru-RU" sz="235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Функциональные тренажеры нового поколения</a:t>
            </a:r>
          </a:p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350"/>
              <a:buFont typeface="Brygada 1918"/>
              <a:buNone/>
            </a:pPr>
            <a:r>
              <a:rPr lang="ru-RU" sz="235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 система </a:t>
            </a:r>
            <a:r>
              <a:rPr lang="en-US" sz="2350" b="1" dirty="0" smtClean="0">
                <a:solidFill>
                  <a:srgbClr val="FFB393"/>
                </a:solidFill>
                <a:latin typeface="Brygada 1918"/>
                <a:ea typeface="Brygada 1918"/>
                <a:cs typeface="Brygada 1918"/>
                <a:sym typeface="Brygada 1918"/>
              </a:rPr>
              <a:t>MFS</a:t>
            </a:r>
            <a:endParaRPr lang="ru-RU" sz="2350" b="1" dirty="0" smtClean="0">
              <a:solidFill>
                <a:srgbClr val="FFB393"/>
              </a:solidFill>
              <a:latin typeface="Brygada 1918"/>
              <a:ea typeface="Brygada 1918"/>
              <a:cs typeface="Brygada 1918"/>
              <a:sym typeface="Brygada 1918"/>
            </a:endParaRPr>
          </a:p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FFB393"/>
              </a:buClr>
              <a:buSzPts val="2350"/>
              <a:buFont typeface="Brygada 1918"/>
              <a:buNone/>
            </a:pPr>
            <a:endParaRPr lang="ru-RU" sz="2350" b="1" dirty="0" smtClean="0">
              <a:solidFill>
                <a:srgbClr val="FFB393"/>
              </a:solidFill>
              <a:latin typeface="Brygada 1918"/>
              <a:ea typeface="Brygada 1918"/>
              <a:cs typeface="Brygada 1918"/>
              <a:sym typeface="Brygada 1918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9514495" y="2011491"/>
            <a:ext cx="4097713" cy="176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</a:pPr>
            <a:r>
              <a:rPr lang="ru-RU" sz="1600" b="1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Дополнительные методы. </a:t>
            </a:r>
          </a:p>
          <a:p>
            <a:pPr marR="0" lvl="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</a:pPr>
            <a:r>
              <a:rPr lang="ru-RU" sz="1600" b="1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Для домашнего использования:</a:t>
            </a:r>
          </a:p>
          <a:p>
            <a:pPr marL="285750" marR="0" lvl="0" indent="-28575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Tx/>
              <a:buChar char="-"/>
            </a:pPr>
            <a:r>
              <a:rPr lang="ru-RU" sz="1450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Увлажнитель и воздушный фильтр</a:t>
            </a:r>
          </a:p>
          <a:p>
            <a:pPr marL="285750" marR="0" lvl="0" indent="-28575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Tx/>
              <a:buChar char="-"/>
            </a:pPr>
            <a:r>
              <a:rPr lang="ru-RU" sz="1450" b="0" i="0" u="none" strike="noStrike" cap="none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Ежедневное солевое промывание</a:t>
            </a:r>
          </a:p>
          <a:p>
            <a:pPr marL="285750" marR="0" lvl="0" indent="-28575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Tx/>
              <a:buChar char="-"/>
            </a:pPr>
            <a:r>
              <a:rPr lang="ru-RU" sz="1450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Назальные полоски</a:t>
            </a:r>
          </a:p>
          <a:p>
            <a:pPr marL="285750" marR="0" lvl="0" indent="-285750" algn="l" rtl="0">
              <a:lnSpc>
                <a:spcPct val="162068"/>
              </a:lnSpc>
              <a:spcBef>
                <a:spcPts val="0"/>
              </a:spcBef>
              <a:spcAft>
                <a:spcPts val="0"/>
              </a:spcAft>
              <a:buClr>
                <a:srgbClr val="F4CAB8"/>
              </a:buClr>
              <a:buSzPts val="1450"/>
              <a:buFontTx/>
              <a:buChar char="-"/>
            </a:pPr>
            <a:r>
              <a:rPr lang="ru-RU" sz="1450" b="0" i="0" u="none" strike="noStrike" cap="none" dirty="0" smtClean="0">
                <a:solidFill>
                  <a:srgbClr val="F4CAB8"/>
                </a:solidFill>
                <a:latin typeface="Montserrat Medium"/>
                <a:sym typeface="Montserrat Medium"/>
              </a:rPr>
              <a:t>Упражнения Бутейко</a:t>
            </a:r>
            <a:endParaRPr sz="1450" b="0" i="0" u="none" strike="noStrike" cap="non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7" t="25456" r="2631" b="25480"/>
          <a:stretch/>
        </p:blipFill>
        <p:spPr>
          <a:xfrm>
            <a:off x="1266528" y="2493816"/>
            <a:ext cx="1815316" cy="252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9" r="75642" b="21838"/>
          <a:stretch/>
        </p:blipFill>
        <p:spPr>
          <a:xfrm>
            <a:off x="12211744" y="3921161"/>
            <a:ext cx="2227302" cy="328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16435" r="31791" b="60402"/>
          <a:stretch/>
        </p:blipFill>
        <p:spPr>
          <a:xfrm>
            <a:off x="9281908" y="6313016"/>
            <a:ext cx="2281444" cy="176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7" t="14309" r="2657" b="58351"/>
          <a:stretch/>
        </p:blipFill>
        <p:spPr>
          <a:xfrm>
            <a:off x="10117955" y="4515990"/>
            <a:ext cx="1652564" cy="171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24129" r="77015" b="34915"/>
          <a:stretch/>
        </p:blipFill>
        <p:spPr>
          <a:xfrm>
            <a:off x="7222390" y="5359248"/>
            <a:ext cx="1615549" cy="210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3" t="25378" r="28831" b="39427"/>
          <a:stretch/>
        </p:blipFill>
        <p:spPr>
          <a:xfrm>
            <a:off x="4736240" y="5980368"/>
            <a:ext cx="1347487" cy="181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6535" r="27446" b="33177"/>
          <a:stretch/>
        </p:blipFill>
        <p:spPr>
          <a:xfrm>
            <a:off x="6451104" y="2060409"/>
            <a:ext cx="2564429" cy="254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449</Words>
  <Application>Microsoft Office PowerPoint</Application>
  <PresentationFormat>Произвольный</PresentationFormat>
  <Paragraphs>92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Brygada 1918</vt:lpstr>
      <vt:lpstr>Montserrat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User</cp:lastModifiedBy>
  <cp:revision>25</cp:revision>
  <dcterms:modified xsi:type="dcterms:W3CDTF">2025-11-10T08:25:43Z</dcterms:modified>
</cp:coreProperties>
</file>