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ink/ink1.xml" ContentType="application/inkml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1" r:id="rId3"/>
    <p:sldId id="266" r:id="rId4"/>
    <p:sldId id="269" r:id="rId5"/>
    <p:sldId id="268" r:id="rId6"/>
    <p:sldId id="298" r:id="rId7"/>
    <p:sldId id="280" r:id="rId8"/>
    <p:sldId id="292" r:id="rId9"/>
    <p:sldId id="293" r:id="rId10"/>
    <p:sldId id="281" r:id="rId11"/>
    <p:sldId id="313" r:id="rId12"/>
    <p:sldId id="283" r:id="rId13"/>
    <p:sldId id="294" r:id="rId14"/>
    <p:sldId id="287" r:id="rId15"/>
    <p:sldId id="286" r:id="rId16"/>
    <p:sldId id="297" r:id="rId17"/>
    <p:sldId id="288" r:id="rId18"/>
    <p:sldId id="299" r:id="rId19"/>
    <p:sldId id="301" r:id="rId20"/>
    <p:sldId id="300" r:id="rId21"/>
    <p:sldId id="306" r:id="rId22"/>
    <p:sldId id="304" r:id="rId23"/>
    <p:sldId id="303" r:id="rId24"/>
    <p:sldId id="289" r:id="rId25"/>
    <p:sldId id="305" r:id="rId26"/>
    <p:sldId id="307" r:id="rId27"/>
    <p:sldId id="308" r:id="rId28"/>
    <p:sldId id="309" r:id="rId29"/>
    <p:sldId id="310" r:id="rId30"/>
    <p:sldId id="311" r:id="rId31"/>
    <p:sldId id="312" r:id="rId32"/>
    <p:sldId id="315" r:id="rId33"/>
    <p:sldId id="314" r:id="rId34"/>
    <p:sldId id="277" r:id="rId35"/>
    <p:sldId id="29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99"/>
    <a:srgbClr val="FF0066"/>
    <a:srgbClr val="FF3F3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63" autoAdjust="0"/>
    <p:restoredTop sz="94693" autoAdjust="0"/>
  </p:normalViewPr>
  <p:slideViewPr>
    <p:cSldViewPr>
      <p:cViewPr varScale="1">
        <p:scale>
          <a:sx n="69" d="100"/>
          <a:sy n="69" d="100"/>
        </p:scale>
        <p:origin x="-11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all" baseline="0">
                <a:solidFill>
                  <a:srgbClr val="FF0066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rgbClr val="FF0066"/>
                </a:solidFill>
              </a:rPr>
              <a:t>2015</a:t>
            </a:r>
            <a:r>
              <a:rPr lang="ru-RU" baseline="0" dirty="0" smtClean="0">
                <a:solidFill>
                  <a:srgbClr val="FF0066"/>
                </a:solidFill>
              </a:rPr>
              <a:t>  -2016 уч. год</a:t>
            </a:r>
            <a:endParaRPr lang="ru-RU" dirty="0">
              <a:solidFill>
                <a:srgbClr val="FF0066"/>
              </a:solidFill>
            </a:endParaRPr>
          </a:p>
        </c:rich>
      </c:tx>
      <c:spPr>
        <a:noFill/>
        <a:ln>
          <a:noFill/>
        </a:ln>
        <a:effectLst/>
      </c:spPr>
    </c:title>
    <c:view3D>
      <c:depthPercent val="100"/>
      <c:rAngAx val="1"/>
    </c:view3D>
    <c:floor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Старшая</c:v>
                </c:pt>
              </c:strCache>
            </c:strRef>
          </c:tx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48%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66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 formatCode="0%">
                  <c:v>0.48000000000000004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Средняя</c:v>
                </c:pt>
              </c:strCache>
            </c:strRef>
          </c:tx>
          <c:spPr>
            <a:solidFill>
              <a:schemeClr val="accent2">
                <a:alpha val="88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dLbls>
            <c:spPr>
              <a:solidFill>
                <a:schemeClr val="accent2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66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 formatCode="0%">
                  <c:v>0.4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Младшая</c:v>
                </c:pt>
              </c:strCache>
            </c:strRef>
          </c:tx>
          <c:spPr>
            <a:solidFill>
              <a:schemeClr val="accent3">
                <a:alpha val="88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3">
                  <a:lumMod val="50000"/>
                </a:schemeClr>
              </a:contourClr>
            </a:sp3d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20%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3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66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 formatCode="0%">
                  <c:v>0.2</c:v>
                </c:pt>
              </c:numCache>
            </c:numRef>
          </c:val>
        </c:ser>
        <c:dLbls>
          <c:showVal val="1"/>
        </c:dLbls>
        <c:gapWidth val="84"/>
        <c:gapDepth val="53"/>
        <c:shape val="box"/>
        <c:axId val="57958784"/>
        <c:axId val="57960320"/>
        <c:axId val="0"/>
      </c:bar3DChart>
      <c:catAx>
        <c:axId val="5795878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960320"/>
        <c:crosses val="autoZero"/>
        <c:auto val="1"/>
        <c:lblAlgn val="ctr"/>
        <c:lblOffset val="100"/>
      </c:catAx>
      <c:valAx>
        <c:axId val="57960320"/>
        <c:scaling>
          <c:orientation val="minMax"/>
        </c:scaling>
        <c:delete val="1"/>
        <c:axPos val="l"/>
        <c:numFmt formatCode="0%" sourceLinked="1"/>
        <c:tickLblPos val="nextTo"/>
        <c:crossAx val="57958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FF0066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dk1">
        <a:lumMod val="75000"/>
        <a:lumOff val="25000"/>
      </a:schemeClr>
    </a:solidFill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FFFF00"/>
                </a:solidFill>
              </a:rPr>
              <a:t>2016 – 2017 уч. год</a:t>
            </a:r>
          </a:p>
        </c:rich>
      </c:tx>
      <c:spPr>
        <a:noFill/>
        <a:ln>
          <a:noFill/>
        </a:ln>
        <a:effectLst/>
      </c:spPr>
    </c:title>
    <c:view3D>
      <c:rotX val="30"/>
      <c:rotY val="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solidFill>
          <a:srgbClr val="FF0066"/>
        </a:solidFill>
        <a:ln>
          <a:noFill/>
        </a:ln>
        <a:effectLst/>
        <a:sp3d/>
      </c:spPr>
    </c:sideWall>
    <c:backWall>
      <c:spPr>
        <a:solidFill>
          <a:srgbClr val="FF0066"/>
        </a:soli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65026992345909E-2"/>
          <c:y val="0.14569548931193765"/>
          <c:w val="0.89674158901459156"/>
          <c:h val="0.7278120180364733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Старшая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70%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 formatCode="0%">
                  <c:v>0.70000000000000007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Средняя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 formatCode="0%">
                  <c:v>0.65000000000000013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Младшая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 formatCode="0%">
                  <c:v>0.15000000000000002</c:v>
                </c:pt>
              </c:numCache>
            </c:numRef>
          </c:val>
        </c:ser>
        <c:dLbls>
          <c:showVal val="1"/>
        </c:dLbls>
        <c:shape val="box"/>
        <c:axId val="126968576"/>
        <c:axId val="126970112"/>
        <c:axId val="0"/>
      </c:bar3DChart>
      <c:catAx>
        <c:axId val="12696857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970112"/>
        <c:crosses val="autoZero"/>
        <c:auto val="1"/>
        <c:lblAlgn val="ctr"/>
        <c:lblOffset val="100"/>
      </c:catAx>
      <c:valAx>
        <c:axId val="12697011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968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187798717492046"/>
          <c:y val="0.88399444503310232"/>
          <c:w val="0.43257649932879944"/>
          <c:h val="6.305088553746413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FFFF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1197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22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7-02-03T09:49:09.43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3572 14635 0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14.03.2019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14.03.2019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14.03.2019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14.03.2019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14.03.2019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14.03.2019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14.03.2019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14.03.2019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14.03.2019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14.03.2019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14.03.2019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B21CB-FF47-4E68-A1F5-21510453A608}" type="datetimeFigureOut">
              <a:rPr lang="ru-RU" smtClean="0"/>
              <a:pPr/>
              <a:t>14.03.2019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214BB-BBCE-4F1C-AA6D-7CAA8BBB25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ds166.centerstart.ru/node/418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pandia.ru/text/category/artikulyatciya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7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9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575048" y="1844825"/>
            <a:ext cx="8568952" cy="3096343"/>
          </a:xfrm>
        </p:spPr>
        <p:txBody>
          <a:bodyPr>
            <a:noAutofit/>
          </a:bodyPr>
          <a:lstStyle/>
          <a:p>
            <a:r>
              <a:rPr lang="ru-RU" sz="4800" b="1" u="sng" dirty="0" smtClean="0">
                <a:hlinkClick r:id="rId2" tooltip="Семинар &quot;Комплексный подход к развитию связной речи у детей согласно ФГОС&quot;"/>
              </a:rPr>
              <a:t> </a:t>
            </a:r>
            <a:r>
              <a:rPr lang="ru-RU" sz="4000" b="1" u="sng" dirty="0">
                <a:hlinkClick r:id="rId2" tooltip="Семинар &quot;Комплексный подход к развитию связной речи у детей согласно ФГОС&quot;"/>
              </a:rPr>
              <a:t>"Комплексный подход к развитию связной речи у детей </a:t>
            </a:r>
            <a:r>
              <a:rPr lang="ru-RU" sz="4000" b="1" u="sng" dirty="0" smtClean="0">
                <a:hlinkClick r:id="rId2" tooltip="Семинар &quot;Комплексный подход к развитию связной речи у детей согласно ФГОС&quot;"/>
              </a:rPr>
              <a:t>дошкольного возраста согласно </a:t>
            </a:r>
            <a:r>
              <a:rPr lang="ru-RU" sz="4000" b="1" u="sng" dirty="0">
                <a:hlinkClick r:id="rId2" tooltip="Семинар &quot;Комплексный подход к развитию связной речи у детей согласно ФГОС&quot;"/>
              </a:rPr>
              <a:t>ФГОС"</a:t>
            </a:r>
            <a:r>
              <a:rPr lang="ru-RU" sz="4000" b="1" dirty="0"/>
              <a:t/>
            </a:r>
            <a:br>
              <a:rPr lang="ru-RU" sz="4000" b="1" dirty="0"/>
            </a:br>
            <a:endParaRPr lang="ru-RU" sz="4000" b="1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9458" name="Picture 2" descr="Цветы ромашки - Цветы анимация - Анимационные блестящие картинки GIF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15616" y="372067"/>
            <a:ext cx="1960913" cy="1367278"/>
          </a:xfrm>
          <a:prstGeom prst="rect">
            <a:avLst/>
          </a:prstGeom>
          <a:noFill/>
        </p:spPr>
      </p:pic>
      <p:pic>
        <p:nvPicPr>
          <p:cNvPr id="19459" name="Picture 3" descr="M:\ДОКУМЕНТАЦИЯ\Детские фоны\Новая папка\14.gif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1390099">
            <a:off x="5619870" y="4118294"/>
            <a:ext cx="1392204" cy="1345642"/>
          </a:xfrm>
          <a:prstGeom prst="rect">
            <a:avLst/>
          </a:prstGeom>
          <a:noFill/>
        </p:spPr>
      </p:pic>
      <p:pic>
        <p:nvPicPr>
          <p:cNvPr id="19461" name="Picture 5" descr="image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16415" y="4009423"/>
            <a:ext cx="1796362" cy="2808312"/>
          </a:xfrm>
          <a:prstGeom prst="rect">
            <a:avLst/>
          </a:prstGeom>
          <a:noFill/>
        </p:spPr>
      </p:pic>
      <p:pic>
        <p:nvPicPr>
          <p:cNvPr id="19463" name="Picture 7" descr="Анимации  на прозрачном фоне"/>
          <p:cNvPicPr>
            <a:picLocks noChangeAspect="1" noChangeArrowheads="1" noCrop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3722588">
            <a:off x="1429720" y="5111256"/>
            <a:ext cx="966115" cy="96611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1520" y="116632"/>
            <a:ext cx="8892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МДОУ  «Детский сад </a:t>
            </a:r>
            <a:r>
              <a:rPr lang="ru-RU" b="1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№ 2 </a:t>
            </a:r>
          </a:p>
          <a:p>
            <a:pPr algn="ctr"/>
            <a:r>
              <a:rPr lang="ru-RU" b="1" dirty="0" err="1" smtClean="0">
                <a:solidFill>
                  <a:srgbClr val="C00000"/>
                </a:solidFill>
                <a:latin typeface="Monotype Corsiva" pitchFamily="66" charset="0"/>
              </a:rPr>
              <a:t>Сонковского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района </a:t>
            </a:r>
            <a:r>
              <a:rPr lang="ru-RU" b="1" dirty="0">
                <a:solidFill>
                  <a:srgbClr val="C00000"/>
                </a:solidFill>
                <a:latin typeface="Monotype Corsiva" pitchFamily="66" charset="0"/>
              </a:rPr>
              <a:t>Т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верской области»</a:t>
            </a:r>
            <a:b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</a:b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0415" y="5653113"/>
            <a:ext cx="2890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Подготовила воспитатель </a:t>
            </a:r>
          </a:p>
          <a:p>
            <a:r>
              <a:rPr lang="ru-RU" sz="2000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Милова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smtClean="0">
                <a:solidFill>
                  <a:srgbClr val="C00000"/>
                </a:solidFill>
                <a:latin typeface="Monotype Corsiva" panose="03010101010201010101" pitchFamily="66" charset="0"/>
              </a:rPr>
              <a:t>Елена </a:t>
            </a:r>
            <a:r>
              <a:rPr lang="ru-RU" sz="2000" smtClean="0">
                <a:solidFill>
                  <a:srgbClr val="C00000"/>
                </a:solidFill>
                <a:latin typeface="Monotype Corsiva" panose="03010101010201010101" pitchFamily="66" charset="0"/>
              </a:rPr>
              <a:t>Анатольевна</a:t>
            </a:r>
            <a:endParaRPr lang="ru-RU" sz="2000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Анимации  на прозрачном фоне"/>
          <p:cNvPicPr>
            <a:picLocks noChangeAspect="1" noChangeArrowheads="1" noCrop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3462123">
            <a:off x="5766750" y="5559853"/>
            <a:ext cx="983331" cy="98333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3419333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это </a:t>
            </a:r>
            <a:r>
              <a:rPr lang="ru-RU" sz="24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только важный режимный момент, но и замечательный способ развития речи ребёнка. Территория детского сада разнообразная: здесь растут берёзы, </a:t>
            </a:r>
            <a:r>
              <a:rPr lang="ru-RU" sz="24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тополя, сосны. </a:t>
            </a:r>
            <a:r>
              <a:rPr lang="ru-RU" sz="24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тёплое время года клумбы пестрят цветами. На прогулках дети отмечают все, что они видят вокруг себя и стараются выразить свое впечатление словами.</a:t>
            </a:r>
            <a:endParaRPr lang="ru-RU" sz="24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2" descr="M:\ДОКУМЕНТАЦИЯ\Детские фоны\Новая папка\3408016_orig.gif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3179199">
            <a:off x="5799479" y="530436"/>
            <a:ext cx="1981200" cy="2619108"/>
          </a:xfrm>
          <a:prstGeom prst="rect">
            <a:avLst/>
          </a:prstGeom>
          <a:noFill/>
        </p:spPr>
      </p:pic>
      <p:pic>
        <p:nvPicPr>
          <p:cNvPr id="9" name="Picture 3" descr="M:\ДОКУМЕНТАЦИЯ\Детские фоны\Новая папка\1371640469_solnce2b.gif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0415241">
            <a:off x="598801" y="202251"/>
            <a:ext cx="3170899" cy="306071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71900" y="260647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3F3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Прогулка</a:t>
            </a:r>
            <a:endParaRPr lang="ru-RU" sz="4800" dirty="0"/>
          </a:p>
        </p:txBody>
      </p:sp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42" y="3001400"/>
            <a:ext cx="4424154" cy="33181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1941" y="332656"/>
            <a:ext cx="4736527" cy="2664296"/>
          </a:xfrm>
          <a:prstGeom prst="round2DiagRect">
            <a:avLst>
              <a:gd name="adj1" fmla="val 29842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5832" y="3794047"/>
            <a:ext cx="5038225" cy="3030833"/>
          </a:xfrm>
          <a:prstGeom prst="snip2DiagRect">
            <a:avLst>
              <a:gd name="adj1" fmla="val 0"/>
              <a:gd name="adj2" fmla="val 956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M:\ДОКУМЕНТАЦИЯ\Детские фоны\Новая папка\1371640469_solnce2b.gif"/>
          <p:cNvPicPr>
            <a:picLocks noChangeAspect="1" noChangeArrowheads="1" noCrop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20415241">
            <a:off x="881377" y="376360"/>
            <a:ext cx="2343921" cy="22624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5606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94386" y="836712"/>
            <a:ext cx="3253478" cy="2880320"/>
          </a:xfrm>
        </p:spPr>
        <p:txBody>
          <a:bodyPr>
            <a:normAutofit/>
          </a:bodyPr>
          <a:lstStyle/>
          <a:p>
            <a:pPr fontAlgn="base"/>
            <a:r>
              <a:rPr lang="ru-RU" sz="2000" b="1" dirty="0" smtClean="0">
                <a:solidFill>
                  <a:srgbClr val="FF3F3F"/>
                </a:solidFill>
                <a:latin typeface="Monotype Corsiva" pitchFamily="66" charset="0"/>
              </a:rPr>
              <a:t>Изобразительная деятельность </a:t>
            </a:r>
            <a:r>
              <a:rPr lang="ru-RU" sz="2000" b="1" dirty="0" smtClean="0">
                <a:solidFill>
                  <a:srgbClr val="000099"/>
                </a:solidFill>
                <a:latin typeface="Monotype Corsiva" pitchFamily="66" charset="0"/>
              </a:rPr>
              <a:t>выступает как специфическое средство познания деятельности, поэтому имеет большое значение для умственного развития детей , которое  тесным образом связанно с развитием речи.</a:t>
            </a:r>
          </a:p>
          <a:p>
            <a:pPr fontAlgn="base"/>
            <a:endParaRPr lang="ru-RU" sz="2000" b="1" dirty="0" smtClean="0">
              <a:solidFill>
                <a:srgbClr val="000099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332656"/>
            <a:ext cx="4864541" cy="30243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682" y="3643274"/>
            <a:ext cx="5760640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3" descr="M:\ДОКУМЕНТАЦИЯ\Детские фоны\Новая папка\14.gif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1147220">
            <a:off x="5300055" y="4732321"/>
            <a:ext cx="1392204" cy="134564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6745" y="0"/>
            <a:ext cx="4620005" cy="3465004"/>
          </a:xfrm>
          <a:prstGeom prst="round2DiagRect">
            <a:avLst>
              <a:gd name="adj1" fmla="val 10365"/>
              <a:gd name="adj2" fmla="val 3426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30957"/>
            <a:ext cx="4475989" cy="335699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632254" y="4123191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Monotype Corsiva" pitchFamily="66" charset="0"/>
              </a:rPr>
              <a:t>На занятиях  ИЗО деятельности детей можно знакомить с новыми словами, учить понимать, различать и, наконец, употреблять слова в активной речи.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93646" y="3302986"/>
            <a:ext cx="4740019" cy="35550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0129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344296" cy="99571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                                           </a:t>
            </a:r>
            <a:r>
              <a:rPr lang="ru-RU" sz="2800" dirty="0" smtClean="0">
                <a:solidFill>
                  <a:srgbClr val="FF3F3F"/>
                </a:solidFill>
                <a:latin typeface="Comic Sans MS" panose="030F0702030302020204" pitchFamily="66" charset="0"/>
              </a:rPr>
              <a:t>Театрализованная    </a:t>
            </a:r>
            <a:br>
              <a:rPr lang="ru-RU" sz="2800" dirty="0" smtClean="0">
                <a:solidFill>
                  <a:srgbClr val="FF3F3F"/>
                </a:solidFill>
                <a:latin typeface="Comic Sans MS" panose="030F0702030302020204" pitchFamily="66" charset="0"/>
              </a:rPr>
            </a:br>
            <a:r>
              <a:rPr lang="ru-RU" sz="2800" dirty="0">
                <a:solidFill>
                  <a:srgbClr val="FF3F3F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smtClean="0">
                <a:solidFill>
                  <a:srgbClr val="FF3F3F"/>
                </a:solidFill>
                <a:latin typeface="Comic Sans MS" panose="030F0702030302020204" pitchFamily="66" charset="0"/>
              </a:rPr>
              <a:t>                            деятельность</a:t>
            </a:r>
            <a:endParaRPr lang="ru-RU" sz="2800" dirty="0">
              <a:solidFill>
                <a:srgbClr val="FF3F3F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780928"/>
            <a:ext cx="7549976" cy="3012081"/>
          </a:xfrm>
        </p:spPr>
        <p:txBody>
          <a:bodyPr>
            <a:normAutofit lnSpcReduction="1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театрализованной деятельности оказывает положительное влияние на развитие экспрессивной речи, воображения, развивает все психические функции ребёнка. Наблюдается значительное повышение речевой активности и коммуникативной направленности речи, развивается связная, диалогическая речь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9" descr="Цветы ромашки - Цветы анимация - Анимационные блестящие картинки GIF"/>
          <p:cNvPicPr>
            <a:picLocks noChangeAspect="1" noChangeArrowheads="1" noCrop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20494518">
            <a:off x="1043608" y="980728"/>
            <a:ext cx="1800200" cy="125521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Анимация бабушка"/>
          <p:cNvPicPr>
            <a:picLocks noChangeAspect="1" noChangeArrowheads="1" noCrop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364135" y="3088050"/>
            <a:ext cx="2753638" cy="2520280"/>
          </a:xfrm>
          <a:prstGeom prst="rect">
            <a:avLst/>
          </a:prstGeom>
          <a:noFill/>
        </p:spPr>
      </p:pic>
      <p:pic>
        <p:nvPicPr>
          <p:cNvPr id="5129" name="Picture 9" descr="Цветы ромашки - Цветы анимация - Анимационные блестящие картинки GIF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881" y="46453"/>
            <a:ext cx="1800200" cy="1255218"/>
          </a:xfrm>
          <a:prstGeom prst="rect">
            <a:avLst/>
          </a:prstGeom>
          <a:noFill/>
        </p:spPr>
      </p:pic>
      <p:pic>
        <p:nvPicPr>
          <p:cNvPr id="5127" name="Picture 7" descr="M:\ДОКУМЕНТАЦИЯ\Детские фоны\Новая папка\1381695475_41.gif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123728" y="1124744"/>
            <a:ext cx="1689338" cy="144016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4729" y="46453"/>
            <a:ext cx="4968552" cy="2794810"/>
          </a:xfrm>
          <a:prstGeom prst="snip2DiagRect">
            <a:avLst>
              <a:gd name="adj1" fmla="val 0"/>
              <a:gd name="adj2" fmla="val 1822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40568" y="2744280"/>
            <a:ext cx="4904703" cy="3110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Анимация бабушка"/>
          <p:cNvPicPr>
            <a:picLocks noChangeAspect="1" noChangeArrowheads="1" noCrop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445222" y="593304"/>
            <a:ext cx="2753638" cy="252028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7859" y="247596"/>
            <a:ext cx="4055435" cy="30415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2984728"/>
            <a:ext cx="5164363" cy="3873272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372" y="2708920"/>
            <a:ext cx="2904453" cy="3872604"/>
          </a:xfrm>
          <a:prstGeom prst="round2DiagRect">
            <a:avLst>
              <a:gd name="adj1" fmla="val 16667"/>
              <a:gd name="adj2" fmla="val 4997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M:\ДОКУМЕНТАЦИЯ\Детские фоны\Новая папка\14.gif"/>
          <p:cNvPicPr>
            <a:picLocks noChangeAspect="1" noChangeArrowheads="1" noCrop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5047958">
            <a:off x="605086" y="805438"/>
            <a:ext cx="1392204" cy="13456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3413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4607" y="260648"/>
            <a:ext cx="8157393" cy="144016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Известному педагогу В. А. Сухомлинскому принадлежит высказывание: </a:t>
            </a:r>
            <a:r>
              <a:rPr lang="ru-RU" sz="2000" b="1" dirty="0" smtClean="0">
                <a:solidFill>
                  <a:srgbClr val="000099"/>
                </a:solidFill>
                <a:latin typeface="Monotype Corsiva" pitchFamily="66" charset="0"/>
              </a:rPr>
              <a:t>«Ум  ребёнка находится на кончиках его пальцев».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Сегодня все без исключения знают, что игры с пальчиками развивают мозг ребёнка, стимулируют развитие речи, творческие способности, фантазию  дошкольников. 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556792"/>
            <a:ext cx="6768752" cy="5076564"/>
          </a:xfrm>
          <a:prstGeom prst="snip2DiagRect">
            <a:avLst>
              <a:gd name="adj1" fmla="val 25271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810047"/>
            <a:ext cx="3168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Простые движения помогают убрать напряжение не только с самих рук, но и расслабить мышцы всего тела. Они способны улучшить произношение многих звуков.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894" y="3140968"/>
            <a:ext cx="4632070" cy="34740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2" y="260648"/>
            <a:ext cx="5821212" cy="3274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3" descr="M:\ДОКУМЕНТАЦИЯ\Детские фоны\Новая папка\14.gif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0337506">
            <a:off x="4233866" y="3713429"/>
            <a:ext cx="2304753" cy="2227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3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0175" y="658431"/>
            <a:ext cx="28597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Упражнения пальчиковой гимнастики придают кистям рук и пальцам силу, подвижность и гибкость. Что в дальнейшем облегчит ребёнку овладение навыками письма.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212976"/>
            <a:ext cx="3826659" cy="3501008"/>
          </a:xfrm>
          <a:prstGeom prst="snip2DiagRect">
            <a:avLst>
              <a:gd name="adj1" fmla="val 24949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0"/>
            <a:ext cx="5328879" cy="29974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9" descr="Цветы ромашки - Цветы анимация - Анимационные блестящие картинки GIF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0256264">
            <a:off x="4049723" y="5448457"/>
            <a:ext cx="1800200" cy="12552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8062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Цветы ромашки - Цветы анимация - Анимационные блестящие картинки GIF"/>
          <p:cNvPicPr>
            <a:picLocks noChangeAspect="1" noChangeArrowheads="1" noCrop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260648"/>
            <a:ext cx="2625366" cy="1830578"/>
          </a:xfrm>
          <a:prstGeom prst="rect">
            <a:avLst/>
          </a:prstGeom>
          <a:noFill/>
        </p:spPr>
      </p:pic>
      <p:pic>
        <p:nvPicPr>
          <p:cNvPr id="18435" name="Picture 3" descr="M:\ДОКУМЕНТАЦИЯ\Детские фоны\Новая папка\14.gif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96136" y="4149080"/>
            <a:ext cx="1266494" cy="1224136"/>
          </a:xfrm>
          <a:prstGeom prst="rect">
            <a:avLst/>
          </a:prstGeom>
          <a:noFill/>
        </p:spPr>
      </p:pic>
      <p:pic>
        <p:nvPicPr>
          <p:cNvPr id="18437" name="Picture 5" descr="image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" y="3650477"/>
            <a:ext cx="2051720" cy="3207523"/>
          </a:xfrm>
          <a:prstGeom prst="rect">
            <a:avLst/>
          </a:prstGeom>
          <a:noFill/>
        </p:spPr>
      </p:pic>
      <p:pic>
        <p:nvPicPr>
          <p:cNvPr id="18439" name="Picture 7" descr="Анимации  на прозрачном фоне"/>
          <p:cNvPicPr>
            <a:picLocks noChangeAspect="1" noChangeArrowheads="1" noCrop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3462123">
            <a:off x="1590287" y="5127805"/>
            <a:ext cx="983331" cy="9833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35696" y="2198094"/>
            <a:ext cx="55515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cap="all" dirty="0">
                <a:solidFill>
                  <a:srgbClr val="FF0000"/>
                </a:solidFill>
              </a:rPr>
              <a:t>« </a:t>
            </a:r>
            <a:r>
              <a:rPr lang="ru-RU" b="1" i="1" cap="all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РебЁнок</a:t>
            </a:r>
            <a:r>
              <a:rPr lang="ru-RU" b="1" i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 – НЕ ПУСТОЙ СОСУД, 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b="1" i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КОТОРЫЙ  НАДО ЗАПОЛНИТЬ, А ФАКЕЛ,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b="1" i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КОТОРЫЙ  НАДО ЗАЖЕЧЬ».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383" y="3355909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6600"/>
                </a:solidFill>
              </a:rPr>
              <a:t>Ф. Рабле</a:t>
            </a:r>
            <a:endParaRPr lang="ru-RU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0694" y="0"/>
            <a:ext cx="7272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Чтобы ребёнок научился произносить сложные звуки, его губы и язык должны быть гибкими, долго удерживать необходимое положение, без труда переходить от одного движения к другому. Всему этому способствует </a:t>
            </a:r>
            <a:r>
              <a:rPr lang="ru-RU" sz="2400" dirty="0" smtClean="0">
                <a:solidFill>
                  <a:srgbClr val="000099"/>
                </a:solidFill>
                <a:latin typeface="Monotype Corsiva" panose="03010101010201010101" pitchFamily="66" charset="0"/>
                <a:ea typeface="Times New Roman" panose="02020603050405020304" pitchFamily="18" charset="0"/>
                <a:hlinkClick r:id="rId2" tooltip="Артикуляция"/>
              </a:rPr>
              <a:t>артикуляционная</a:t>
            </a:r>
            <a:r>
              <a:rPr lang="ru-RU" sz="2400" dirty="0" smtClean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гимнастика</a:t>
            </a:r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  <a:endParaRPr lang="ru-RU" sz="2000" dirty="0">
              <a:solidFill>
                <a:srgbClr val="C00000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5997" y="1888887"/>
            <a:ext cx="5664630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72" y="1039605"/>
            <a:ext cx="3912052" cy="29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71148"/>
            <a:ext cx="3997920" cy="30868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193142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548680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Symbol" panose="020B0502040204020203" pitchFamily="34" charset="0"/>
              </a:rPr>
              <a:t>Развитие речи посредством художественной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Symbol" panose="020B0502040204020203" pitchFamily="34" charset="0"/>
              </a:rPr>
              <a:t>литературы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ea typeface="Segoe UI Symbol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32129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1844824"/>
            <a:ext cx="730141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66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Художественная литература служит могучим, действенным средством умственного, нравственного и эстетического воспитания </a:t>
            </a:r>
            <a:r>
              <a:rPr lang="ru-RU" sz="2400" dirty="0" smtClean="0">
                <a:solidFill>
                  <a:srgbClr val="0066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детей, </a:t>
            </a:r>
            <a:r>
              <a:rPr lang="ru-RU" sz="2400" dirty="0">
                <a:solidFill>
                  <a:srgbClr val="0066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оказывает огромное влияние на развитие и обогащение речи ребёнка</a:t>
            </a:r>
            <a:r>
              <a:rPr lang="ru-RU" sz="2400" dirty="0" smtClean="0">
                <a:solidFill>
                  <a:srgbClr val="0066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solidFill>
                  <a:srgbClr val="0066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Одним из направлений развития связной речи у детей является 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работа с пословицами,</a:t>
            </a:r>
            <a:r>
              <a:rPr lang="ru-RU" sz="2400" b="1" dirty="0">
                <a:solidFill>
                  <a:srgbClr val="0066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66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которую необходимо начинать как можно раньше. Следует объяснять детям смысл пословиц, учить применять их в жизненных ситуациях.</a:t>
            </a:r>
          </a:p>
          <a:p>
            <a:endParaRPr lang="ru-RU" sz="2800" dirty="0">
              <a:solidFill>
                <a:srgbClr val="00660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</p:txBody>
      </p:sp>
      <p:pic>
        <p:nvPicPr>
          <p:cNvPr id="6" name="Picture 5" descr="imag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20630" y="4869160"/>
            <a:ext cx="1255425" cy="1962647"/>
          </a:xfrm>
          <a:prstGeom prst="rect">
            <a:avLst/>
          </a:prstGeom>
          <a:noFill/>
        </p:spPr>
      </p:pic>
      <p:pic>
        <p:nvPicPr>
          <p:cNvPr id="7" name="Picture 7" descr="Анимации  на прозрачном фоне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1713349">
            <a:off x="4786007" y="5738774"/>
            <a:ext cx="839213" cy="8392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6149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12976"/>
            <a:ext cx="5980156" cy="3363838"/>
          </a:xfrm>
          <a:prstGeom prst="roundRect">
            <a:avLst>
              <a:gd name="adj" fmla="val 20382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Picture 3" descr="M:\ДОКУМЕНТАЦИЯ\Детские фоны\Новая папка\1371640469_solnce2b.gif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20415241">
            <a:off x="353849" y="-7774"/>
            <a:ext cx="3170899" cy="3060715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0"/>
            <a:ext cx="5148064" cy="38610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52666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3426" y="188641"/>
            <a:ext cx="5760640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36912"/>
            <a:ext cx="4788717" cy="403069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cross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35532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872" y="1268760"/>
            <a:ext cx="7713896" cy="324036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 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вызывают активную работу мысли, способствуют расширению кругозора, уточнению представлений об окружающем мире, совершенствованию всех психических процессов, формирует физические навыки, стимулирует переход детского организма к более высокой ступени развития. Именно поэтому игра признана ведущей деятельностью ребёнка – дошкольника.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4944" y="332657"/>
            <a:ext cx="5873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Monotype Corsiva" pitchFamily="66" charset="0"/>
              </a:rPr>
              <a:t>Подвижные игры</a:t>
            </a:r>
            <a:endParaRPr lang="ru-RU" sz="4400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3396" y="836712"/>
            <a:ext cx="5248583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3" y="1052736"/>
            <a:ext cx="4562308" cy="55199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extBox 3"/>
          <p:cNvSpPr txBox="1"/>
          <p:nvPr/>
        </p:nvSpPr>
        <p:spPr>
          <a:xfrm>
            <a:off x="4067944" y="5301208"/>
            <a:ext cx="2981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6600"/>
                </a:solidFill>
              </a:rPr>
              <a:t>«Солнышко и дождик»</a:t>
            </a:r>
            <a:endParaRPr lang="ru-RU" b="1" dirty="0">
              <a:solidFill>
                <a:srgbClr val="00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21916">
            <a:off x="5724128" y="332656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6600"/>
                </a:solidFill>
              </a:rPr>
              <a:t>«Пёс Барбос»</a:t>
            </a:r>
            <a:endParaRPr lang="ru-RU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300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3" y="1052736"/>
            <a:ext cx="4508173" cy="48245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188640"/>
            <a:ext cx="5006810" cy="56459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 rot="509709">
            <a:off x="1691680" y="463747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«Стульчики»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782670">
            <a:off x="5177548" y="5760094"/>
            <a:ext cx="19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«Лиса и зайцы»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435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692696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Сюжетно-ролевая игра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844824"/>
            <a:ext cx="75773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6600"/>
                </a:solidFill>
              </a:rPr>
              <a:t>Оказывает положительное влияние на развитие речи. В ходе игры ребенок вслух разговаривает с игрушкой, говорит и за себя, и за нее, подражает гудению самолета, голосам зверей и т. д. Развивается диалогическая речь.</a:t>
            </a:r>
          </a:p>
          <a:p>
            <a:r>
              <a:rPr lang="ru-RU" dirty="0">
                <a:solidFill>
                  <a:srgbClr val="006600"/>
                </a:solidFill>
              </a:rPr>
              <a:t>Через игру можно побуждать детей к общению друг с другом. Сюжетно-ролевая игра способствует:</a:t>
            </a:r>
          </a:p>
          <a:p>
            <a:r>
              <a:rPr lang="ru-RU" dirty="0">
                <a:solidFill>
                  <a:srgbClr val="006600"/>
                </a:solidFill>
              </a:rPr>
              <a:t>- закреплению навыков пользования инициативной речью,</a:t>
            </a:r>
          </a:p>
          <a:p>
            <a:r>
              <a:rPr lang="ru-RU" dirty="0">
                <a:solidFill>
                  <a:srgbClr val="006600"/>
                </a:solidFill>
              </a:rPr>
              <a:t>- совершенствованию разговорной речи,</a:t>
            </a:r>
          </a:p>
          <a:p>
            <a:r>
              <a:rPr lang="ru-RU" dirty="0">
                <a:solidFill>
                  <a:srgbClr val="006600"/>
                </a:solidFill>
              </a:rPr>
              <a:t>- обогащению словаря,</a:t>
            </a:r>
          </a:p>
          <a:p>
            <a:r>
              <a:rPr lang="ru-RU" dirty="0">
                <a:solidFill>
                  <a:srgbClr val="006600"/>
                </a:solidFill>
              </a:rPr>
              <a:t>-формированию грамматического строя языка и т. д.</a:t>
            </a:r>
          </a:p>
        </p:txBody>
      </p:sp>
    </p:spTree>
    <p:extLst>
      <p:ext uri="{BB962C8B-B14F-4D97-AF65-F5344CB8AC3E}">
        <p14:creationId xmlns:p14="http://schemas.microsoft.com/office/powerpoint/2010/main" xmlns="" val="395142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8640"/>
            <a:ext cx="5724128" cy="32198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760" y="3408462"/>
            <a:ext cx="5220072" cy="2936291"/>
          </a:xfrm>
          <a:prstGeom prst="snip2DiagRect">
            <a:avLst>
              <a:gd name="adj1" fmla="val 11144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1223" y="844308"/>
            <a:ext cx="4437857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331640" y="6344753"/>
            <a:ext cx="2284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</a:rPr>
              <a:t>«Встреча гостей»</a:t>
            </a:r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636260">
            <a:off x="6134062" y="4636360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</a:rPr>
              <a:t>«Больница»</a:t>
            </a:r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6355" y="84428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</a:rPr>
              <a:t>«Водители»</a:t>
            </a:r>
            <a:endParaRPr lang="ru-RU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225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0"/>
            <a:ext cx="4860032" cy="3645024"/>
          </a:xfrm>
          <a:prstGeom prst="snip2DiagRect">
            <a:avLst>
              <a:gd name="adj1" fmla="val 599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284984"/>
            <a:ext cx="4572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67544" y="2915652"/>
            <a:ext cx="208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99"/>
                </a:solidFill>
              </a:rPr>
              <a:t>«Дочки - матери»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1763" y="3616460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99"/>
                </a:solidFill>
              </a:rPr>
              <a:t>«Парикмахеры»</a:t>
            </a:r>
            <a:endParaRPr lang="ru-RU" dirty="0">
              <a:solidFill>
                <a:srgbClr val="000099"/>
              </a:solidFill>
            </a:endParaRPr>
          </a:p>
        </p:txBody>
      </p:sp>
      <p:pic>
        <p:nvPicPr>
          <p:cNvPr id="6" name="Picture 3" descr="M:\ДОКУМЕНТАЦИЯ\Детские фоны\Новая папка\1371640469_solnce2b.gif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0694615">
            <a:off x="560396" y="280073"/>
            <a:ext cx="2185082" cy="21091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1806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Актуальность: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          Речь неотделима от мира мыслей: в ней отражаются логика  мышления ребёнка, его умение осмысливать воспринимаемое и выразить его в правильной, чёткой, логической речи. Поэтому, как ребёнок умеет строить своё высказывание, можно судить об уровне его речевого развития.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         Проблема развития речи у детей особенно актуальна в настоящее время. 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        Критическая ситуация в развитии речевой активности детей обусловлена рядом негативных факторов: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      ухудшение состояния здоровья детей;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     существенное снижение объема «живого» общения родителей и детей;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     глобальное снижение уровня речевой культуры в обществе;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     дисбаланс семейного воспитания в вопросах  развития речи,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          (стремление к раннему обучению письменной речи в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          ущерб устной), либо в равнодушном к нему отношении.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-35665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Monotype Corsiva" pitchFamily="66" charset="0"/>
              </a:rPr>
              <a:t>Речь неотделима от мира мыслей: в ней</a:t>
            </a:r>
            <a:endParaRPr lang="ru-RU" dirty="0"/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2">
            <p14:nvContentPartPr>
              <p14:cNvPr id="5" name="Рукописный ввод 4"/>
              <p14:cNvContentPartPr/>
              <p14:nvPr/>
            </p14:nvContentPartPr>
            <p14:xfrm>
              <a:off x="1285920" y="5268600"/>
              <a:ext cx="360" cy="360"/>
            </p14:xfrm>
          </p:contentPart>
        </mc:Choice>
        <mc:Fallback>
          <p:pic>
            <p:nvPicPr>
              <p:cNvPr id="5" name="Рукописный ввод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70080" y="5204880"/>
                <a:ext cx="32040" cy="127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1052736"/>
            <a:ext cx="7248805" cy="54366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Picture 5" descr="image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2780928"/>
            <a:ext cx="2520280" cy="394003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23928" y="548680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«Семья»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168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260648"/>
            <a:ext cx="496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Работа с родителями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8" y="1124744"/>
            <a:ext cx="69682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6600"/>
                </a:solidFill>
              </a:rPr>
              <a:t>п</a:t>
            </a:r>
            <a:r>
              <a:rPr lang="ru-RU" sz="2000" dirty="0" smtClean="0">
                <a:solidFill>
                  <a:srgbClr val="006600"/>
                </a:solidFill>
              </a:rPr>
              <a:t>роводятся беседы;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6600"/>
                </a:solidFill>
              </a:rPr>
              <a:t>даются </a:t>
            </a:r>
            <a:r>
              <a:rPr lang="ru-RU" sz="2000" dirty="0">
                <a:solidFill>
                  <a:srgbClr val="006600"/>
                </a:solidFill>
              </a:rPr>
              <a:t>рекомендации для заучивания с детьми дома стихов, загадок, пословиц, </a:t>
            </a:r>
            <a:r>
              <a:rPr lang="ru-RU" sz="2000" dirty="0" err="1">
                <a:solidFill>
                  <a:srgbClr val="006600"/>
                </a:solidFill>
              </a:rPr>
              <a:t>потешек</a:t>
            </a:r>
            <a:r>
              <a:rPr lang="ru-RU" sz="2000" dirty="0">
                <a:solidFill>
                  <a:srgbClr val="006600"/>
                </a:solidFill>
              </a:rPr>
              <a:t>, считалок, скороговорок, </a:t>
            </a:r>
            <a:r>
              <a:rPr lang="ru-RU" sz="2000" dirty="0" err="1">
                <a:solidFill>
                  <a:srgbClr val="006600"/>
                </a:solidFill>
              </a:rPr>
              <a:t>чистоговорок</a:t>
            </a:r>
            <a:r>
              <a:rPr lang="ru-RU" sz="2000" dirty="0">
                <a:solidFill>
                  <a:srgbClr val="006600"/>
                </a:solidFill>
              </a:rPr>
              <a:t>; </a:t>
            </a:r>
            <a:endParaRPr lang="ru-RU" sz="2000" dirty="0" smtClean="0">
              <a:solidFill>
                <a:srgbClr val="0066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6600"/>
                </a:solidFill>
              </a:rPr>
              <a:t>консультации </a:t>
            </a:r>
            <a:r>
              <a:rPr lang="ru-RU" sz="2000" dirty="0">
                <a:solidFill>
                  <a:srgbClr val="006600"/>
                </a:solidFill>
              </a:rPr>
              <a:t>и </a:t>
            </a:r>
            <a:r>
              <a:rPr lang="ru-RU" sz="2000" dirty="0" smtClean="0">
                <a:solidFill>
                  <a:srgbClr val="006600"/>
                </a:solidFill>
              </a:rPr>
              <a:t>советы, </a:t>
            </a:r>
            <a:r>
              <a:rPr lang="ru-RU" sz="2000" dirty="0">
                <a:solidFill>
                  <a:srgbClr val="006600"/>
                </a:solidFill>
              </a:rPr>
              <a:t>какие книги следует читать детям разного дошкольного возраста; </a:t>
            </a:r>
            <a:endParaRPr lang="ru-RU" sz="2000" dirty="0" smtClean="0">
              <a:solidFill>
                <a:srgbClr val="0066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6600"/>
                </a:solidFill>
              </a:rPr>
              <a:t>организовываются </a:t>
            </a:r>
            <a:r>
              <a:rPr lang="ru-RU" sz="2000" dirty="0">
                <a:solidFill>
                  <a:srgbClr val="006600"/>
                </a:solidFill>
              </a:rPr>
              <a:t>тематические родительские собрания.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158926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2409" y="0"/>
            <a:ext cx="4867186" cy="42930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383867"/>
            <a:ext cx="5105087" cy="34479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 descr="image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47664" y="9002"/>
            <a:ext cx="2016224" cy="31520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0934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xmlns="" val="915488471"/>
              </p:ext>
            </p:extLst>
          </p:nvPr>
        </p:nvGraphicFramePr>
        <p:xfrm>
          <a:off x="179512" y="908720"/>
          <a:ext cx="3168352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xmlns="" val="2589610351"/>
              </p:ext>
            </p:extLst>
          </p:nvPr>
        </p:nvGraphicFramePr>
        <p:xfrm>
          <a:off x="2195736" y="2780928"/>
          <a:ext cx="6925649" cy="407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75656" y="404664"/>
            <a:ext cx="7295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Уровень  развития речи у воспитанников МДОУ №2</a:t>
            </a:r>
            <a:endParaRPr lang="ru-RU" sz="2000" b="1" dirty="0">
              <a:solidFill>
                <a:srgbClr val="7030A0"/>
              </a:solidFill>
            </a:endParaRPr>
          </a:p>
        </p:txBody>
      </p:sp>
      <p:pic>
        <p:nvPicPr>
          <p:cNvPr id="23" name="Picture 5" descr="image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9552" y="4149080"/>
            <a:ext cx="1512168" cy="2364022"/>
          </a:xfrm>
          <a:prstGeom prst="rect">
            <a:avLst/>
          </a:prstGeom>
          <a:noFill/>
        </p:spPr>
      </p:pic>
      <p:pic>
        <p:nvPicPr>
          <p:cNvPr id="24" name="Picture 2" descr="M:\ДОКУМЕНТАЦИЯ\Детские фоны\Новая папка\3408016_orig.gif"/>
          <p:cNvPicPr>
            <a:picLocks noChangeAspect="1" noChangeArrowheads="1" noCrop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19373636">
            <a:off x="5129764" y="219544"/>
            <a:ext cx="1981200" cy="2752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197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5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8" grpId="0">
        <p:bldSub>
          <a:bldChart bld="series"/>
        </p:bldSub>
      </p:bldGraphic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300204"/>
            <a:ext cx="8208912" cy="60811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         </a:t>
            </a:r>
            <a:r>
              <a:rPr lang="ru-RU" dirty="0">
                <a:solidFill>
                  <a:srgbClr val="006600"/>
                </a:solidFill>
                <a:latin typeface="Monotype Corsiva" panose="03010101010201010101" pitchFamily="66" charset="0"/>
              </a:rPr>
              <a:t>Т</a:t>
            </a:r>
            <a:r>
              <a:rPr lang="ru-RU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аким образом, </a:t>
            </a:r>
            <a:r>
              <a:rPr lang="ru-RU" dirty="0">
                <a:solidFill>
                  <a:srgbClr val="006600"/>
                </a:solidFill>
                <a:latin typeface="Monotype Corsiva" pitchFamily="66" charset="0"/>
              </a:rPr>
              <a:t>п</a:t>
            </a:r>
            <a:r>
              <a:rPr lang="ru-RU" dirty="0" smtClean="0">
                <a:solidFill>
                  <a:srgbClr val="006600"/>
                </a:solidFill>
                <a:latin typeface="Monotype Corsiva" pitchFamily="66" charset="0"/>
              </a:rPr>
              <a:t>одводя итог нашей работы по данной теме, хочется  сказать, что словарь  воспитанников регулярно обогащается и активизируется через познавательно – исследовательскую деятельность, дети учатся выражать  положительные эмоции и отношение  к окружающему миру. В каждой группе педагоги создают благоприятные условия для поддержания интересов ребёнка и проявления их самостоятельности в познавательно – речевом развитии.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692696"/>
            <a:ext cx="5112568" cy="115212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Спасибо за внимание!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Picture 3" descr="M:\ДОКУМЕНТАЦИЯ\Детские фоны\Новая папка\1371640469_solnce2b.gif"/>
          <p:cNvPicPr>
            <a:picLocks noChangeAspect="1" noChangeArrowheads="1" noCrop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1385456">
            <a:off x="5693245" y="-248271"/>
            <a:ext cx="3170899" cy="3060715"/>
          </a:xfrm>
          <a:prstGeom prst="rect">
            <a:avLst/>
          </a:prstGeom>
          <a:noFill/>
        </p:spPr>
      </p:pic>
      <p:pic>
        <p:nvPicPr>
          <p:cNvPr id="6" name="Picture 2" descr="M:\ДОКУМЕНТАЦИЯ\Детские фоны\Новая папка\3408016_orig.gif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1609567">
            <a:off x="4897659" y="2143742"/>
            <a:ext cx="1981200" cy="2752725"/>
          </a:xfrm>
          <a:prstGeom prst="rect">
            <a:avLst/>
          </a:prstGeom>
          <a:noFill/>
        </p:spPr>
      </p:pic>
      <p:pic>
        <p:nvPicPr>
          <p:cNvPr id="7" name="Picture 3" descr="M:\ДОКУМЕНТАЦИЯ\Детские фоны\Новая папка\14.gif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4769477">
            <a:off x="3295245" y="2155461"/>
            <a:ext cx="1392204" cy="1345642"/>
          </a:xfrm>
          <a:prstGeom prst="rect">
            <a:avLst/>
          </a:prstGeom>
          <a:noFill/>
        </p:spPr>
      </p:pic>
      <p:pic>
        <p:nvPicPr>
          <p:cNvPr id="8" name="Picture 5" descr="image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4828" y="2752745"/>
            <a:ext cx="2625962" cy="4105255"/>
          </a:xfrm>
          <a:prstGeom prst="rect">
            <a:avLst/>
          </a:prstGeom>
          <a:noFill/>
        </p:spPr>
      </p:pic>
      <p:pic>
        <p:nvPicPr>
          <p:cNvPr id="9" name="Picture 7" descr="Анимации  на прозрачном фоне"/>
          <p:cNvPicPr>
            <a:picLocks noChangeAspect="1" noChangeArrowheads="1" noCrop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3393526">
            <a:off x="2046973" y="4936420"/>
            <a:ext cx="1469569" cy="1469571"/>
          </a:xfrm>
          <a:prstGeom prst="rect">
            <a:avLst/>
          </a:prstGeom>
          <a:noFill/>
        </p:spPr>
      </p:pic>
      <p:pic>
        <p:nvPicPr>
          <p:cNvPr id="11" name="Picture 9" descr="Цветы ромашки - Цветы анимация - Анимационные блестящие картинки GIF"/>
          <p:cNvPicPr>
            <a:picLocks noChangeAspect="1" noChangeArrowheads="1" noCrop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rot="20256264">
            <a:off x="4066528" y="5656453"/>
            <a:ext cx="1499213" cy="1045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Цели: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Создать условия для всестороннего развития личности ребёнка.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Организовать деятельность детей на формирование и развитие творческого воображения, развития любознательности, как основы познавательной активности.</a:t>
            </a:r>
          </a:p>
          <a:p>
            <a:pPr lvl="0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Развивать речь, активизировать и обогащать словарь детей именами прилагательными, обозначающими качества и свойства предметов, используя игры-эксперименты и занятия с включением элементов детского экспериментирования.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58903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Задачи: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Способствовать обогащению активного словаря детей через познавательно-исследовательскую деятельность.</a:t>
            </a:r>
          </a:p>
          <a:p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Формировать бережное отношение к окружающему миру, закреплять положительные эмоции, умение их проявлять.</a:t>
            </a:r>
          </a:p>
          <a:p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Создать условия, способствующие выявлению и поддержанию интересов у детей,  проявления самостоятельности  в их  познавательно-речевом развитии.</a:t>
            </a:r>
          </a:p>
          <a:p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Привлекать родителей к совместной с детьми исследовательской, продуктивной деятельности, способствующей 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     возникновению речевой активности.</a:t>
            </a:r>
          </a:p>
          <a:p>
            <a:endParaRPr lang="ru-RU" sz="2200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лако 4"/>
          <p:cNvSpPr/>
          <p:nvPr/>
        </p:nvSpPr>
        <p:spPr>
          <a:xfrm>
            <a:off x="28537" y="1322766"/>
            <a:ext cx="2232248" cy="9361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66"/>
                </a:solidFill>
              </a:rPr>
              <a:t>Первая младшая</a:t>
            </a:r>
            <a:endParaRPr lang="ru-RU" dirty="0">
              <a:solidFill>
                <a:srgbClr val="FF0066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38575" y="260648"/>
            <a:ext cx="597666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i="1" dirty="0">
                <a:solidFill>
                  <a:srgbClr val="FFFF00"/>
                </a:solidFill>
              </a:rPr>
              <a:t>Ведущие задачи развития речи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 flipH="1">
            <a:off x="683567" y="2258870"/>
            <a:ext cx="118701" cy="6660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3347865" y="2180361"/>
            <a:ext cx="143858" cy="4384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875428" y="836712"/>
            <a:ext cx="1367192" cy="508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3654061" y="836712"/>
            <a:ext cx="485891" cy="427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776" y="2924944"/>
            <a:ext cx="21977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400" dirty="0">
                <a:solidFill>
                  <a:srgbClr val="000099"/>
                </a:solidFill>
              </a:rPr>
              <a:t>развитие разговорной речи и умения понимать обращенную речь, вступать в индивидуальный речевой контакт с окружающими людьми, выражать свои мысли вербально.</a:t>
            </a:r>
          </a:p>
          <a:p>
            <a:endParaRPr lang="ru-RU" sz="1400" dirty="0"/>
          </a:p>
        </p:txBody>
      </p:sp>
      <p:sp>
        <p:nvSpPr>
          <p:cNvPr id="16" name="Облако 15"/>
          <p:cNvSpPr/>
          <p:nvPr/>
        </p:nvSpPr>
        <p:spPr>
          <a:xfrm>
            <a:off x="2649102" y="1264038"/>
            <a:ext cx="2232248" cy="95410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66"/>
                </a:solidFill>
              </a:rPr>
              <a:t>Средняя группа</a:t>
            </a:r>
            <a:endParaRPr lang="ru-RU" dirty="0">
              <a:solidFill>
                <a:srgbClr val="FF00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95714" y="2492896"/>
            <a:ext cx="26894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400" dirty="0">
                <a:solidFill>
                  <a:srgbClr val="000099"/>
                </a:solidFill>
              </a:rPr>
              <a:t>основное внимание уделяется развитию речевой инициативы и речевой самостоятельности ребенка как в процессе общения, так и в монологической речи. В этом возрасте он уже способен проявить инициативу в общении с взрослым и </a:t>
            </a:r>
            <a:r>
              <a:rPr lang="ru-RU" altLang="ru-RU" sz="1400" dirty="0" smtClean="0">
                <a:solidFill>
                  <a:srgbClr val="000099"/>
                </a:solidFill>
              </a:rPr>
              <a:t>сверстником. </a:t>
            </a:r>
            <a:endParaRPr lang="ru-RU" sz="1400" dirty="0">
              <a:solidFill>
                <a:srgbClr val="000099"/>
              </a:solidFill>
            </a:endParaRPr>
          </a:p>
        </p:txBody>
      </p:sp>
      <p:sp>
        <p:nvSpPr>
          <p:cNvPr id="18" name="Облако 17"/>
          <p:cNvSpPr/>
          <p:nvPr/>
        </p:nvSpPr>
        <p:spPr>
          <a:xfrm>
            <a:off x="5533228" y="1068881"/>
            <a:ext cx="3287244" cy="111147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66"/>
                </a:solidFill>
              </a:rPr>
              <a:t>Старшая </a:t>
            </a:r>
            <a:r>
              <a:rPr lang="ru-RU" sz="1600" dirty="0" smtClean="0">
                <a:solidFill>
                  <a:srgbClr val="FF0066"/>
                </a:solidFill>
              </a:rPr>
              <a:t>(подготовительная)  </a:t>
            </a:r>
            <a:r>
              <a:rPr lang="ru-RU" dirty="0" smtClean="0">
                <a:solidFill>
                  <a:srgbClr val="FF0066"/>
                </a:solidFill>
              </a:rPr>
              <a:t>группа</a:t>
            </a:r>
            <a:endParaRPr lang="ru-RU" dirty="0">
              <a:solidFill>
                <a:srgbClr val="FF0066"/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6516216" y="836712"/>
            <a:ext cx="360040" cy="232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24150" y="2664803"/>
            <a:ext cx="35754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400" dirty="0" smtClean="0">
                <a:solidFill>
                  <a:srgbClr val="000099"/>
                </a:solidFill>
              </a:rPr>
              <a:t>основной </a:t>
            </a:r>
            <a:r>
              <a:rPr lang="ru-RU" altLang="ru-RU" sz="1400" dirty="0">
                <a:solidFill>
                  <a:srgbClr val="000099"/>
                </a:solidFill>
              </a:rPr>
              <a:t>задачей становится выявление индивидуальных способностей детей в речевой деятельности, развитие творчества в построении и ведении диалога, придумывании творческих рассказов, коллективном обсуждении игрового сюжета, просмотренного мультфильма и т.д. </a:t>
            </a:r>
            <a:endParaRPr lang="ru-RU" sz="1400" dirty="0">
              <a:solidFill>
                <a:srgbClr val="000099"/>
              </a:solidFill>
            </a:endParaRPr>
          </a:p>
        </p:txBody>
      </p:sp>
      <p:sp>
        <p:nvSpPr>
          <p:cNvPr id="25" name="Стрелка вниз 24"/>
          <p:cNvSpPr/>
          <p:nvPr/>
        </p:nvSpPr>
        <p:spPr>
          <a:xfrm>
            <a:off x="7236296" y="2180360"/>
            <a:ext cx="96409" cy="5905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74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5" grpId="0"/>
      <p:bldP spid="16" grpId="0" animBg="1"/>
      <p:bldP spid="17" grpId="0"/>
      <p:bldP spid="18" grpId="0" animBg="1"/>
      <p:bldP spid="22" grpId="0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132856"/>
            <a:ext cx="62646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>развивает речь детей: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>пополняет и активизирует словарь;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>формирует правильное звукопроизношение;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> развивает связную речь;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>умение правильно выражать свои мысли;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>знакомит с цветом, формой, размером.</a:t>
            </a:r>
            <a:endParaRPr lang="ru-RU" sz="3200" b="1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pic>
        <p:nvPicPr>
          <p:cNvPr id="3" name="Picture 5" descr="imag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7504" y="3501008"/>
            <a:ext cx="1796362" cy="280831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59632" y="404664"/>
            <a:ext cx="744319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Развитие речи </a:t>
            </a:r>
            <a:r>
              <a:rPr lang="ru-RU" sz="4000" b="1" dirty="0" smtClean="0">
                <a:solidFill>
                  <a:srgbClr val="FF0000"/>
                </a:solidFill>
              </a:rPr>
              <a:t>средствами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>
                <a:solidFill>
                  <a:srgbClr val="FF0000"/>
                </a:solidFill>
              </a:rPr>
              <a:t>дидактической игры</a:t>
            </a:r>
            <a:endParaRPr lang="ru-RU" sz="40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2489" y="3982180"/>
            <a:ext cx="5112568" cy="2875820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8026" y="-74830"/>
            <a:ext cx="4717031" cy="3240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09659"/>
            <a:ext cx="4537294" cy="27117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 descr="M:\ДОКУМЕНТАЦИЯ\Детские фоны\Новая папка\14.gif"/>
          <p:cNvPicPr>
            <a:picLocks noChangeAspect="1" noChangeArrowheads="1" noCrop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5564244">
            <a:off x="1572545" y="244364"/>
            <a:ext cx="1392204" cy="1345642"/>
          </a:xfrm>
          <a:prstGeom prst="rect">
            <a:avLst/>
          </a:prstGeom>
          <a:noFill/>
        </p:spPr>
      </p:pic>
      <p:pic>
        <p:nvPicPr>
          <p:cNvPr id="7" name="Picture 3" descr="M:\ДОКУМЕНТАЦИЯ\Детские фоны\Новая папка\14.gif"/>
          <p:cNvPicPr>
            <a:picLocks noChangeAspect="1" noChangeArrowheads="1" noCrop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21390099">
            <a:off x="5082385" y="3184377"/>
            <a:ext cx="636522" cy="6152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3157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76672"/>
            <a:ext cx="3803915" cy="2852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375" y="2852936"/>
            <a:ext cx="5340085" cy="400506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8790" y="332656"/>
            <a:ext cx="4596003" cy="34470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5931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5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E36C09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</TotalTime>
  <Words>839</Words>
  <Application>Microsoft Office PowerPoint</Application>
  <PresentationFormat>Экран (4:3)</PresentationFormat>
  <Paragraphs>90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 "Комплексный подход к развитию связной речи у детей дошкольного возраста согласно ФГОС" </vt:lpstr>
      <vt:lpstr>Слайд 2</vt:lpstr>
      <vt:lpstr>Актуальность:</vt:lpstr>
      <vt:lpstr>Цели:</vt:lpstr>
      <vt:lpstr>Задачи: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                                            Театрализованная                                  деятельность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User</cp:lastModifiedBy>
  <cp:revision>137</cp:revision>
  <dcterms:created xsi:type="dcterms:W3CDTF">2014-06-15T09:49:01Z</dcterms:created>
  <dcterms:modified xsi:type="dcterms:W3CDTF">2019-03-14T08:10:07Z</dcterms:modified>
</cp:coreProperties>
</file>