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62" r:id="rId3"/>
    <p:sldMasterId id="2147483702" r:id="rId4"/>
    <p:sldMasterId id="2147483738" r:id="rId5"/>
    <p:sldMasterId id="2147483749" r:id="rId6"/>
  </p:sldMasterIdLst>
  <p:handoutMasterIdLst>
    <p:handoutMasterId r:id="rId27"/>
  </p:handoutMasterIdLst>
  <p:sldIdLst>
    <p:sldId id="265" r:id="rId7"/>
    <p:sldId id="267" r:id="rId8"/>
    <p:sldId id="268" r:id="rId9"/>
    <p:sldId id="266" r:id="rId10"/>
    <p:sldId id="269" r:id="rId11"/>
    <p:sldId id="270" r:id="rId12"/>
    <p:sldId id="273" r:id="rId13"/>
    <p:sldId id="274" r:id="rId14"/>
    <p:sldId id="275" r:id="rId15"/>
    <p:sldId id="272" r:id="rId16"/>
    <p:sldId id="276" r:id="rId17"/>
    <p:sldId id="271" r:id="rId18"/>
    <p:sldId id="264" r:id="rId19"/>
    <p:sldId id="257" r:id="rId20"/>
    <p:sldId id="260" r:id="rId21"/>
    <p:sldId id="261" r:id="rId22"/>
    <p:sldId id="262" r:id="rId23"/>
    <p:sldId id="263" r:id="rId24"/>
    <p:sldId id="258" r:id="rId25"/>
    <p:sldId id="25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213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7C7E1-6AE3-40B7-87F3-AD09B7425FC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A174-1304-4637-99C4-C23D8AA12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28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8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4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443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4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5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88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56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5013177"/>
            <a:ext cx="9889099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39616" y="51940"/>
            <a:ext cx="93130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62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7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0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382" y="1783357"/>
            <a:ext cx="56646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8022" y="1783357"/>
            <a:ext cx="56646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5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2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4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8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5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4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4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4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1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10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0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19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84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52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69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8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33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51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83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8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89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75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58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7800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13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445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11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331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843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778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08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88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83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5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68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070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7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32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5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2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222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94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5062-F8D4-4CB9-A1C8-4562B487D02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0FC-00C5-4559-9773-B1F6740FA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971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5373216"/>
            <a:ext cx="8640960" cy="12241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1" y="45856"/>
            <a:ext cx="1171330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335360" y="1340768"/>
            <a:ext cx="9025003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34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7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8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3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1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64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4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1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8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1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6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45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51940"/>
            <a:ext cx="93130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381" y="1999382"/>
            <a:ext cx="1105501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0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61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6704-8636-48E9-8D01-7DBF412D6F97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E655-BC26-42F8-9057-4E8AA5953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55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4464051" y="6237288"/>
            <a:ext cx="2450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>
                <a:hlinkClick r:id="rId13"/>
              </a:rPr>
              <a:t>Powerpoint Templates</a:t>
            </a:r>
            <a:endParaRPr lang="fr-FR" sz="1800"/>
          </a:p>
        </p:txBody>
      </p:sp>
      <p:pic>
        <p:nvPicPr>
          <p:cNvPr id="1055" name="Picture 31" descr="ezr zgf harz rtu  u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0617200" y="6375401"/>
            <a:ext cx="1082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rgbClr val="ED7403"/>
                </a:solidFill>
              </a:rPr>
              <a:t>Page </a:t>
            </a:r>
            <a:fld id="{6A2AFFB8-5470-445D-B977-33C05DF81627}" type="slidenum">
              <a:rPr lang="fr-FR" sz="1800" b="1">
                <a:solidFill>
                  <a:srgbClr val="ED7403"/>
                </a:solidFill>
              </a:rPr>
              <a:pPr/>
              <a:t>‹#›</a:t>
            </a:fld>
            <a:endParaRPr lang="fr-FR" sz="1800" b="1">
              <a:solidFill>
                <a:srgbClr val="ED74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1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E84D-F0D8-4E59-8843-13D36D28085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E57B-E661-4C36-9FD2-711A5852C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5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1" y="45856"/>
            <a:ext cx="1171330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340768"/>
            <a:ext cx="9025003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1735" y="4724400"/>
            <a:ext cx="9889099" cy="1524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Инсульт! Профилактика.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71612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1984375"/>
            <a:ext cx="30861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6393"/>
            <a:ext cx="8495241" cy="6371432"/>
          </a:xfrm>
        </p:spPr>
      </p:pic>
    </p:spTree>
    <p:extLst>
      <p:ext uri="{BB962C8B-B14F-4D97-AF65-F5344CB8AC3E}">
        <p14:creationId xmlns:p14="http://schemas.microsoft.com/office/powerpoint/2010/main" val="1307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29849" b="13094"/>
          <a:stretch/>
        </p:blipFill>
        <p:spPr>
          <a:xfrm>
            <a:off x="3486150" y="0"/>
            <a:ext cx="8534400" cy="6832470"/>
          </a:xfrm>
        </p:spPr>
      </p:pic>
    </p:spTree>
    <p:extLst>
      <p:ext uri="{BB962C8B-B14F-4D97-AF65-F5344CB8AC3E}">
        <p14:creationId xmlns:p14="http://schemas.microsoft.com/office/powerpoint/2010/main" val="123151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5" y="704850"/>
            <a:ext cx="9651999" cy="5429250"/>
          </a:xfrm>
        </p:spPr>
      </p:pic>
    </p:spTree>
    <p:extLst>
      <p:ext uri="{BB962C8B-B14F-4D97-AF65-F5344CB8AC3E}">
        <p14:creationId xmlns:p14="http://schemas.microsoft.com/office/powerpoint/2010/main" val="288507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1" y="723900"/>
            <a:ext cx="7734299" cy="61341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Поваренная соль</a:t>
            </a:r>
            <a:r>
              <a:rPr lang="ru-RU" sz="2800" dirty="0">
                <a:solidFill>
                  <a:srgbClr val="002060"/>
                </a:solidFill>
              </a:rPr>
              <a:t>, она же хлорид натрия, обычно называемый просто </a:t>
            </a:r>
            <a:r>
              <a:rPr lang="ru-RU" sz="2800" b="1" dirty="0">
                <a:solidFill>
                  <a:srgbClr val="002060"/>
                </a:solidFill>
              </a:rPr>
              <a:t>«соль», </a:t>
            </a:r>
            <a:r>
              <a:rPr lang="ru-RU" sz="2800" dirty="0">
                <a:solidFill>
                  <a:srgbClr val="002060"/>
                </a:solidFill>
              </a:rPr>
              <a:t>человеку необходима так же, как и любому другому живому существу. В то же время </a:t>
            </a:r>
            <a:r>
              <a:rPr lang="ru-RU" sz="2800" b="1" dirty="0">
                <a:solidFill>
                  <a:srgbClr val="002060"/>
                </a:solidFill>
              </a:rPr>
              <a:t>избыточное </a:t>
            </a:r>
            <a:r>
              <a:rPr lang="ru-RU" sz="2800" b="1" dirty="0" smtClean="0">
                <a:solidFill>
                  <a:srgbClr val="002060"/>
                </a:solidFill>
              </a:rPr>
              <a:t>потребление </a:t>
            </a:r>
            <a:r>
              <a:rPr lang="ru-RU" sz="2800" dirty="0" smtClean="0">
                <a:solidFill>
                  <a:srgbClr val="002060"/>
                </a:solidFill>
              </a:rPr>
              <a:t>натрия в </a:t>
            </a:r>
            <a:r>
              <a:rPr lang="ru-RU" sz="2800" b="1" dirty="0" smtClean="0">
                <a:solidFill>
                  <a:srgbClr val="002060"/>
                </a:solidFill>
              </a:rPr>
              <a:t>виде поваренной </a:t>
            </a:r>
            <a:r>
              <a:rPr lang="ru-RU" sz="2800" b="1" dirty="0">
                <a:solidFill>
                  <a:srgbClr val="002060"/>
                </a:solidFill>
              </a:rPr>
              <a:t>соли </a:t>
            </a:r>
            <a:r>
              <a:rPr lang="ru-RU" sz="2800" dirty="0">
                <a:solidFill>
                  <a:srgbClr val="002060"/>
                </a:solidFill>
              </a:rPr>
              <a:t>повышает артериальное давление, что повышает риски сердечно-сосудистой системы и их осложнений - инфаркта, инсульта, сосудистой деменции, </a:t>
            </a:r>
            <a:r>
              <a:rPr lang="ru-RU" sz="2800" dirty="0" err="1">
                <a:solidFill>
                  <a:srgbClr val="002060"/>
                </a:solidFill>
              </a:rPr>
              <a:t>ретинопатии</a:t>
            </a:r>
            <a:r>
              <a:rPr lang="ru-RU" sz="2800" dirty="0">
                <a:solidFill>
                  <a:srgbClr val="002060"/>
                </a:solidFill>
              </a:rPr>
              <a:t> или внезапной смерти.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287">
            <a:off x="8903038" y="1665555"/>
            <a:ext cx="3027804" cy="1584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289">
            <a:off x="8506770" y="3829050"/>
            <a:ext cx="3422314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3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9913" y="647700"/>
            <a:ext cx="6840537" cy="5734050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</a:rPr>
              <a:t>Специалисты Всемирной организации здравоохранения считают, что здоровому человеку, живущему в умеренном климате, требуется 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не </a:t>
            </a:r>
            <a:r>
              <a:rPr lang="ru-RU" sz="3600" b="1" dirty="0">
                <a:solidFill>
                  <a:srgbClr val="002060"/>
                </a:solidFill>
              </a:rPr>
              <a:t>более 5 г соли в день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66" y="2055868"/>
            <a:ext cx="4097784" cy="29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3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433" y="871818"/>
            <a:ext cx="7711467" cy="140053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 грамм соли в сутки – это реально?!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775433" y="2100898"/>
            <a:ext cx="7677150" cy="4114800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Да!</a:t>
            </a:r>
            <a:r>
              <a:rPr lang="ru-RU" sz="3200" dirty="0" smtClean="0">
                <a:solidFill>
                  <a:srgbClr val="002060"/>
                </a:solidFill>
              </a:rPr>
              <a:t> не досаливайте готовую пищу, </a:t>
            </a:r>
            <a:r>
              <a:rPr lang="ru-RU" sz="3200" dirty="0">
                <a:solidFill>
                  <a:srgbClr val="002060"/>
                </a:solidFill>
              </a:rPr>
              <a:t>в том числе </a:t>
            </a:r>
            <a:r>
              <a:rPr lang="ru-RU" sz="3200" dirty="0" smtClean="0">
                <a:solidFill>
                  <a:srgbClr val="002060"/>
                </a:solidFill>
              </a:rPr>
              <a:t>блюда </a:t>
            </a:r>
            <a:r>
              <a:rPr lang="ru-RU" sz="3200" dirty="0">
                <a:solidFill>
                  <a:srgbClr val="002060"/>
                </a:solidFill>
              </a:rPr>
              <a:t>в организациях общественного питания, а также </a:t>
            </a:r>
            <a:r>
              <a:rPr lang="ru-RU" sz="3200" dirty="0" smtClean="0">
                <a:solidFill>
                  <a:srgbClr val="002060"/>
                </a:solidFill>
              </a:rPr>
              <a:t>ограничьте потребление </a:t>
            </a:r>
            <a:r>
              <a:rPr lang="ru-RU" sz="3200" dirty="0">
                <a:solidFill>
                  <a:srgbClr val="002060"/>
                </a:solidFill>
              </a:rPr>
              <a:t>продуктов с высоким содержанием соли (соления, копчености, соевый соус и т.д</a:t>
            </a:r>
            <a:r>
              <a:rPr lang="ru-RU" sz="3200" dirty="0" smtClean="0">
                <a:solidFill>
                  <a:srgbClr val="002060"/>
                </a:solidFill>
              </a:rPr>
              <a:t>.).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0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50963" y="1695450"/>
            <a:ext cx="8059738" cy="41148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</a:rPr>
              <a:t>Йодированная соль </a:t>
            </a:r>
            <a:r>
              <a:rPr lang="ru-RU" sz="3600" dirty="0">
                <a:solidFill>
                  <a:srgbClr val="002060"/>
                </a:solidFill>
              </a:rPr>
              <a:t>– это обычная поваренная соль (хлорид натрия), в состав которой химическом путем добавлены йодид или </a:t>
            </a:r>
            <a:r>
              <a:rPr lang="ru-RU" sz="3600" dirty="0" err="1">
                <a:solidFill>
                  <a:srgbClr val="002060"/>
                </a:solidFill>
              </a:rPr>
              <a:t>йодат</a:t>
            </a:r>
            <a:r>
              <a:rPr lang="ru-RU" sz="3600" dirty="0">
                <a:solidFill>
                  <a:srgbClr val="002060"/>
                </a:solidFill>
              </a:rPr>
              <a:t> калия. </a:t>
            </a:r>
          </a:p>
        </p:txBody>
      </p:sp>
    </p:spTree>
    <p:extLst>
      <p:ext uri="{BB962C8B-B14F-4D97-AF65-F5344CB8AC3E}">
        <p14:creationId xmlns:p14="http://schemas.microsoft.com/office/powerpoint/2010/main" val="356493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27113" y="666750"/>
            <a:ext cx="8059738" cy="5543550"/>
          </a:xfrm>
        </p:spPr>
        <p:txBody>
          <a:bodyPr>
            <a:noAutofit/>
          </a:bodyPr>
          <a:lstStyle/>
          <a:p>
            <a:pPr lvl="0" algn="just"/>
            <a:r>
              <a:rPr lang="ru-RU" sz="3000" dirty="0">
                <a:solidFill>
                  <a:srgbClr val="002060"/>
                </a:solidFill>
              </a:rPr>
              <a:t>Рекомендованное количество йода человеку в соответствии с потребностями организма человека – 150-200 мкг/</a:t>
            </a:r>
            <a:r>
              <a:rPr lang="ru-RU" sz="3000" dirty="0" err="1">
                <a:solidFill>
                  <a:srgbClr val="002060"/>
                </a:solidFill>
              </a:rPr>
              <a:t>сут</a:t>
            </a:r>
            <a:r>
              <a:rPr lang="ru-RU" sz="3000" dirty="0" smtClean="0">
                <a:solidFill>
                  <a:srgbClr val="002060"/>
                </a:solidFill>
              </a:rPr>
              <a:t>.</a:t>
            </a:r>
          </a:p>
          <a:p>
            <a:pPr lvl="0" algn="just"/>
            <a:r>
              <a:rPr lang="ru-RU" sz="3000" dirty="0" smtClean="0">
                <a:solidFill>
                  <a:srgbClr val="002060"/>
                </a:solidFill>
              </a:rPr>
              <a:t>это </a:t>
            </a:r>
            <a:r>
              <a:rPr lang="ru-RU" sz="3000" dirty="0">
                <a:solidFill>
                  <a:srgbClr val="002060"/>
                </a:solidFill>
              </a:rPr>
              <a:t>обеспечивается 4-5 граммами йодированной соли. </a:t>
            </a:r>
            <a:endParaRPr lang="ru-RU" sz="30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3000" dirty="0" smtClean="0">
                <a:solidFill>
                  <a:srgbClr val="002060"/>
                </a:solidFill>
              </a:rPr>
              <a:t>Потребление </a:t>
            </a:r>
            <a:r>
              <a:rPr lang="ru-RU" sz="3000" dirty="0">
                <a:solidFill>
                  <a:srgbClr val="002060"/>
                </a:solidFill>
              </a:rPr>
              <a:t>йодированной соли способствует </a:t>
            </a:r>
            <a:r>
              <a:rPr lang="ru-RU" sz="3000" dirty="0" smtClean="0">
                <a:solidFill>
                  <a:srgbClr val="002060"/>
                </a:solidFill>
              </a:rPr>
              <a:t>профилактике </a:t>
            </a:r>
            <a:r>
              <a:rPr lang="ru-RU" sz="3000" dirty="0">
                <a:solidFill>
                  <a:srgbClr val="002060"/>
                </a:solidFill>
              </a:rPr>
              <a:t>эндокринных нарушений и заболеваний нервной системы новорожденных и маленьких детей. </a:t>
            </a:r>
          </a:p>
        </p:txBody>
      </p:sp>
    </p:spTree>
    <p:extLst>
      <p:ext uri="{BB962C8B-B14F-4D97-AF65-F5344CB8AC3E}">
        <p14:creationId xmlns:p14="http://schemas.microsoft.com/office/powerpoint/2010/main" val="255317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132" y="509868"/>
            <a:ext cx="7962900" cy="140053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А если вы не 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готовы изменить характер питания?!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48118"/>
            <a:ext cx="7029450" cy="48812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Можно </a:t>
            </a:r>
            <a:r>
              <a:rPr lang="ru-RU" sz="2800" b="1" dirty="0" smtClean="0">
                <a:solidFill>
                  <a:srgbClr val="002060"/>
                </a:solidFill>
              </a:rPr>
              <a:t>заменить</a:t>
            </a:r>
            <a:r>
              <a:rPr lang="ru-RU" sz="2800" dirty="0" smtClean="0">
                <a:solidFill>
                  <a:srgbClr val="002060"/>
                </a:solidFill>
              </a:rPr>
              <a:t> обычную поваренную соль </a:t>
            </a:r>
            <a:r>
              <a:rPr lang="ru-RU" sz="2800" b="1" dirty="0">
                <a:solidFill>
                  <a:srgbClr val="002060"/>
                </a:solidFill>
              </a:rPr>
              <a:t>минеральной солью с пониженным содержанием натрия и повышенным содержанием калия и </a:t>
            </a:r>
            <a:r>
              <a:rPr lang="ru-RU" sz="2800" b="1" dirty="0" smtClean="0">
                <a:solidFill>
                  <a:srgbClr val="002060"/>
                </a:solidFill>
              </a:rPr>
              <a:t>магния </a:t>
            </a:r>
            <a:r>
              <a:rPr lang="ru-RU" sz="2800" dirty="0" smtClean="0">
                <a:solidFill>
                  <a:srgbClr val="002060"/>
                </a:solidFill>
              </a:rPr>
              <a:t>– </a:t>
            </a:r>
            <a:r>
              <a:rPr lang="ru-RU" sz="3200" dirty="0" smtClean="0">
                <a:solidFill>
                  <a:srgbClr val="002060"/>
                </a:solidFill>
              </a:rPr>
              <a:t>это признано эффективным </a:t>
            </a:r>
            <a:r>
              <a:rPr lang="ru-RU" sz="3200" dirty="0">
                <a:solidFill>
                  <a:srgbClr val="002060"/>
                </a:solidFill>
              </a:rPr>
              <a:t>методом диетической коррекции АД, в особенности у пожилых людей с гипертензией.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903">
            <a:off x="758352" y="1912807"/>
            <a:ext cx="2674287" cy="1759636"/>
          </a:xfrm>
          <a:prstGeom prst="rect">
            <a:avLst/>
          </a:prstGeom>
        </p:spPr>
      </p:pic>
      <p:pic>
        <p:nvPicPr>
          <p:cNvPr id="1026" name="Picture 2" descr="https://i5.otzovik.com/2017/03/26/4695684/img/6519176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11350" r="6510" b="5399"/>
          <a:stretch/>
        </p:blipFill>
        <p:spPr bwMode="auto">
          <a:xfrm rot="413918">
            <a:off x="2007007" y="3466428"/>
            <a:ext cx="2511955" cy="30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4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96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9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14400" y="2089150"/>
            <a:ext cx="10515600" cy="2079625"/>
          </a:xfrm>
        </p:spPr>
        <p:txBody>
          <a:bodyPr/>
          <a:lstStyle/>
          <a:p>
            <a:r>
              <a:rPr lang="ru-RU" b="1" dirty="0"/>
              <a:t>У людей с повышенным давлением в 7 раз чаще развиваются нарушения мозгового кровообращения (инсульты), в 4 раза чаще - ишемическая болезнь сердца, в 2 раза чаще поражаются сосуды ног.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14400" y="4497387"/>
            <a:ext cx="10439400" cy="1581151"/>
          </a:xfrm>
        </p:spPr>
        <p:txBody>
          <a:bodyPr/>
          <a:lstStyle/>
          <a:p>
            <a:r>
              <a:rPr lang="ru-RU" dirty="0"/>
              <a:t>Длительная текущая или тяжелая (160/100 и выше) артериальная гипертензия </a:t>
            </a:r>
            <a:r>
              <a:rPr lang="ru-RU" b="1" dirty="0"/>
              <a:t>при отсутствии лечения</a:t>
            </a:r>
            <a:r>
              <a:rPr lang="ru-RU" dirty="0"/>
              <a:t> </a:t>
            </a:r>
            <a:r>
              <a:rPr lang="ru-RU" b="1" dirty="0"/>
              <a:t>на 50% повышает риск внезапной смерти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87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1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3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5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0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1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4">
      <a:dk1>
        <a:srgbClr val="D3E070"/>
      </a:dk1>
      <a:lt1>
        <a:srgbClr val="F0F4CF"/>
      </a:lt1>
      <a:dk2>
        <a:srgbClr val="D3DE73"/>
      </a:dk2>
      <a:lt2>
        <a:srgbClr val="F0F4CF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zdorovoe-serd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Office Theme">
  <a:themeElements>
    <a:clrScheme name="Custom 57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BB4605"/>
      </a:accent1>
      <a:accent2>
        <a:srgbClr val="FB6637"/>
      </a:accent2>
      <a:accent3>
        <a:srgbClr val="FC8964"/>
      </a:accent3>
      <a:accent4>
        <a:srgbClr val="FEAB30"/>
      </a:accent4>
      <a:accent5>
        <a:srgbClr val="A52F1F"/>
      </a:accent5>
      <a:accent6>
        <a:srgbClr val="91291B"/>
      </a:accent6>
      <a:hlink>
        <a:srgbClr val="61769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eg-s-semyey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ritm-serdca</Template>
  <TotalTime>1427</TotalTime>
  <Words>291</Words>
  <Application>Microsoft Office PowerPoint</Application>
  <PresentationFormat>Широкоэкранный</PresentationFormat>
  <Paragraphs>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Century Gothic</vt:lpstr>
      <vt:lpstr>Wingdings 3</vt:lpstr>
      <vt:lpstr>Ион</vt:lpstr>
      <vt:lpstr>zdorovoe-serdce</vt:lpstr>
      <vt:lpstr>Специальное оформление</vt:lpstr>
      <vt:lpstr>Modèle par défaut</vt:lpstr>
      <vt:lpstr>15_Office Theme</vt:lpstr>
      <vt:lpstr>beg-s-semyey</vt:lpstr>
      <vt:lpstr>Инсульт! Профилактика.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грамм соли в сутки – это реально?!</vt:lpstr>
      <vt:lpstr>Презентация PowerPoint</vt:lpstr>
      <vt:lpstr>Презентация PowerPoint</vt:lpstr>
      <vt:lpstr>А если вы не готовы изменить характер питания?!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2022-10-25T13:23:09Z</dcterms:created>
  <dcterms:modified xsi:type="dcterms:W3CDTF">2022-10-27T11:13:28Z</dcterms:modified>
</cp:coreProperties>
</file>