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9"/>
  </p:notesMasterIdLst>
  <p:sldIdLst>
    <p:sldId id="265" r:id="rId2"/>
    <p:sldId id="259" r:id="rId3"/>
    <p:sldId id="263" r:id="rId4"/>
    <p:sldId id="266" r:id="rId5"/>
    <p:sldId id="262" r:id="rId6"/>
    <p:sldId id="260" r:id="rId7"/>
    <p:sldId id="267"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102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1ED2B4-A4BD-4615-85A4-689E2449F1C6}" type="datetimeFigureOut">
              <a:rPr lang="ru-RU" smtClean="0"/>
              <a:pPr/>
              <a:t>30.10.2023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5F7F88-E014-4C72-980A-430B3F11204F}" type="slidenum">
              <a:rPr lang="ru-RU" smtClean="0"/>
              <a:pPr/>
              <a:t>‹#›</a:t>
            </a:fld>
            <a:endParaRPr lang="ru-RU"/>
          </a:p>
        </p:txBody>
      </p:sp>
    </p:spTree>
    <p:extLst>
      <p:ext uri="{BB962C8B-B14F-4D97-AF65-F5344CB8AC3E}">
        <p14:creationId xmlns:p14="http://schemas.microsoft.com/office/powerpoint/2010/main" val="781828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E5F7F88-E014-4C72-980A-430B3F11204F}" type="slidenum">
              <a:rPr lang="ru-RU" smtClean="0"/>
              <a:pPr/>
              <a:t>1</a:t>
            </a:fld>
            <a:endParaRPr lang="ru-RU"/>
          </a:p>
        </p:txBody>
      </p:sp>
    </p:spTree>
    <p:extLst>
      <p:ext uri="{BB962C8B-B14F-4D97-AF65-F5344CB8AC3E}">
        <p14:creationId xmlns:p14="http://schemas.microsoft.com/office/powerpoint/2010/main" val="956003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26422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1566237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694011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8A6CB7-8532-4019-A798-63FD255EC126}" type="slidenum">
              <a:rPr lang="ru-RU" smtClean="0"/>
              <a:pPr/>
              <a:t>‹#›</a:t>
            </a:fld>
            <a:endParaRPr lang="ru-RU"/>
          </a:p>
        </p:txBody>
      </p:sp>
      <p:sp>
        <p:nvSpPr>
          <p:cNvPr id="7" name="Прямоугольник 6">
            <a:extLst>
              <a:ext uri="{FF2B5EF4-FFF2-40B4-BE49-F238E27FC236}">
                <a16:creationId xmlns:a16="http://schemas.microsoft.com/office/drawing/2014/main" id="{5D438EE6-A199-4C90-A36F-23760ECB52C1}"/>
              </a:ext>
            </a:extLst>
          </p:cNvPr>
          <p:cNvSpPr/>
          <p:nvPr userDrawn="1"/>
        </p:nvSpPr>
        <p:spPr>
          <a:xfrm>
            <a:off x="0" y="6176962"/>
            <a:ext cx="12187567" cy="6830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id="{8161805B-D72F-4036-927F-88EF4E2739F0}"/>
              </a:ext>
            </a:extLst>
          </p:cNvPr>
          <p:cNvSpPr/>
          <p:nvPr userDrawn="1"/>
        </p:nvSpPr>
        <p:spPr>
          <a:xfrm>
            <a:off x="0" y="1646238"/>
            <a:ext cx="12192000" cy="17938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284794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2281467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2008587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3612788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376493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3589564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986908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FED2C6A-F64F-4522-97CB-98D824B97E1C}" type="datetimeFigureOut">
              <a:rPr lang="ru-RU" smtClean="0"/>
              <a:pPr/>
              <a:t>30.10.2023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38A6CB7-8532-4019-A798-63FD255EC126}" type="slidenum">
              <a:rPr lang="ru-RU" smtClean="0"/>
              <a:pPr/>
              <a:t>‹#›</a:t>
            </a:fld>
            <a:endParaRPr lang="ru-RU"/>
          </a:p>
        </p:txBody>
      </p:sp>
    </p:spTree>
    <p:extLst>
      <p:ext uri="{BB962C8B-B14F-4D97-AF65-F5344CB8AC3E}">
        <p14:creationId xmlns:p14="http://schemas.microsoft.com/office/powerpoint/2010/main" val="2753035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presentation-creation.ru/"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ED2C6A-F64F-4522-97CB-98D824B97E1C}" type="datetimeFigureOut">
              <a:rPr lang="ru-RU" smtClean="0"/>
              <a:pPr/>
              <a:t>30.10.2023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8A6CB7-8532-4019-A798-63FD255EC126}" type="slidenum">
              <a:rPr lang="ru-RU" smtClean="0"/>
              <a:pPr/>
              <a:t>‹#›</a:t>
            </a:fld>
            <a:endParaRPr lang="ru-RU"/>
          </a:p>
        </p:txBody>
      </p:sp>
      <p:pic>
        <p:nvPicPr>
          <p:cNvPr id="7" name="Рисунок 6">
            <a:hlinkClick r:id="rId13"/>
            <a:extLst>
              <a:ext uri="{FF2B5EF4-FFF2-40B4-BE49-F238E27FC236}">
                <a16:creationId xmlns:a16="http://schemas.microsoft.com/office/drawing/2014/main" id="{8856EEBA-578F-43FB-94EF-29B9A31542C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val="198559219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a:grpSpLocks noChangeAspect="1"/>
          </p:cNvGrpSpPr>
          <p:nvPr/>
        </p:nvGrpSpPr>
        <p:grpSpPr>
          <a:xfrm>
            <a:off x="3366711" y="765810"/>
            <a:ext cx="5475986" cy="3827826"/>
            <a:chOff x="3366711" y="765810"/>
            <a:chExt cx="5475986" cy="3827826"/>
          </a:xfrm>
        </p:grpSpPr>
        <p:sp>
          <p:nvSpPr>
            <p:cNvPr id="6" name="Прямоугольник 5"/>
            <p:cNvSpPr/>
            <p:nvPr/>
          </p:nvSpPr>
          <p:spPr>
            <a:xfrm>
              <a:off x="3673430" y="3665177"/>
              <a:ext cx="4862549" cy="928459"/>
            </a:xfrm>
            <a:prstGeom prst="rect">
              <a:avLst/>
            </a:prstGeom>
          </p:spPr>
          <p:txBody>
            <a:bodyPr wrap="square">
              <a:spAutoFit/>
            </a:bodyPr>
            <a:lstStyle/>
            <a:p>
              <a:pPr marL="457200" algn="ctr">
                <a:lnSpc>
                  <a:spcPct val="115000"/>
                </a:lnSpc>
                <a:spcAft>
                  <a:spcPts val="1000"/>
                </a:spcAft>
              </a:pPr>
              <a:r>
                <a:rPr lang="ru-RU" sz="2000" dirty="0">
                  <a:solidFill>
                    <a:srgbClr val="002060"/>
                  </a:solidFill>
                  <a:latin typeface="Arial" panose="020B0604020202020204" pitchFamily="34" charset="0"/>
                  <a:ea typeface="Calibri" panose="020F0502020204030204" pitchFamily="34" charset="0"/>
                  <a:cs typeface="Arial" panose="020B0604020202020204" pitchFamily="34" charset="0"/>
                </a:rPr>
                <a:t>группы               за                  месяц </a:t>
              </a:r>
              <a:endParaRPr lang="en-US" sz="20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457200" algn="ctr">
                <a:lnSpc>
                  <a:spcPct val="115000"/>
                </a:lnSpc>
                <a:spcAft>
                  <a:spcPts val="1000"/>
                </a:spcAft>
              </a:pPr>
              <a:r>
                <a:rPr lang="ru-RU" sz="2000" dirty="0">
                  <a:solidFill>
                    <a:srgbClr val="002060"/>
                  </a:solidFill>
                  <a:latin typeface="Arial" panose="020B0604020202020204" pitchFamily="34" charset="0"/>
                  <a:ea typeface="Calibri" panose="020F0502020204030204" pitchFamily="34" charset="0"/>
                  <a:cs typeface="Arial" panose="020B0604020202020204" pitchFamily="34" charset="0"/>
                </a:rPr>
                <a:t>2023/2024 учебного года</a:t>
              </a:r>
              <a:endParaRPr lang="ru-RU" sz="20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Прямоугольник 9"/>
            <p:cNvSpPr/>
            <p:nvPr/>
          </p:nvSpPr>
          <p:spPr>
            <a:xfrm>
              <a:off x="3409897" y="2801099"/>
              <a:ext cx="5389617" cy="587853"/>
            </a:xfrm>
            <a:prstGeom prst="rect">
              <a:avLst/>
            </a:prstGeom>
          </p:spPr>
          <p:txBody>
            <a:bodyPr wrap="square">
              <a:spAutoFit/>
            </a:bodyPr>
            <a:lstStyle/>
            <a:p>
              <a:pPr marL="457200" algn="ctr">
                <a:lnSpc>
                  <a:spcPct val="115000"/>
                </a:lnSpc>
                <a:spcAft>
                  <a:spcPts val="1000"/>
                </a:spcAft>
              </a:pPr>
              <a:r>
                <a:rPr lang="ru-RU" sz="2800" b="1" dirty="0">
                  <a:solidFill>
                    <a:srgbClr val="002060"/>
                  </a:solidFill>
                  <a:latin typeface="Arial" panose="020B0604020202020204" pitchFamily="34" charset="0"/>
                  <a:ea typeface="Calibri" panose="020F0502020204030204" pitchFamily="34" charset="0"/>
                  <a:cs typeface="Arial" panose="020B0604020202020204" pitchFamily="34" charset="0"/>
                </a:rPr>
                <a:t>АНАЛИЗ УСПЕВАЕМОСТИ </a:t>
              </a:r>
              <a:endParaRPr lang="en-US" sz="2800"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11" name="TextBox 10"/>
            <p:cNvSpPr txBox="1"/>
            <p:nvPr/>
          </p:nvSpPr>
          <p:spPr>
            <a:xfrm>
              <a:off x="3366711" y="765810"/>
              <a:ext cx="5475986" cy="338554"/>
            </a:xfrm>
            <a:prstGeom prst="rect">
              <a:avLst/>
            </a:prstGeom>
            <a:noFill/>
          </p:spPr>
          <p:txBody>
            <a:bodyPr wrap="square" rtlCol="0">
              <a:spAutoFit/>
            </a:bodyPr>
            <a:lstStyle/>
            <a:p>
              <a:pPr algn="ctr"/>
              <a:r>
                <a:rPr lang="ru-RU" sz="1600" dirty="0">
                  <a:latin typeface="Arial" panose="020B0604020202020204" pitchFamily="34" charset="0"/>
                  <a:cs typeface="Arial" panose="020B0604020202020204" pitchFamily="34" charset="0"/>
                </a:rPr>
                <a:t>КГБПОУ «КАНСКИЙ ПОЛИТЕХНИЧЕСКИЙ КОЛЛЕДЖ»</a:t>
              </a:r>
            </a:p>
          </p:txBody>
        </p:sp>
      </p:grpSp>
      <p:sp>
        <p:nvSpPr>
          <p:cNvPr id="2" name="TextBox 1"/>
          <p:cNvSpPr txBox="1"/>
          <p:nvPr/>
        </p:nvSpPr>
        <p:spPr>
          <a:xfrm>
            <a:off x="4894206" y="3692846"/>
            <a:ext cx="1436915" cy="400110"/>
          </a:xfrm>
          <a:prstGeom prst="rect">
            <a:avLst/>
          </a:prstGeom>
          <a:noFill/>
        </p:spPr>
        <p:txBody>
          <a:bodyPr wrap="square" rtlCol="0">
            <a:spAutoFit/>
          </a:bodyPr>
          <a:lstStyle/>
          <a:p>
            <a:pPr algn="ctr"/>
            <a:r>
              <a:rPr lang="ru-RU" sz="2000" u="sng" dirty="0">
                <a:solidFill>
                  <a:srgbClr val="C00000"/>
                </a:solidFill>
                <a:latin typeface="Arial" panose="020B0604020202020204" pitchFamily="34" charset="0"/>
                <a:cs typeface="Arial" panose="020B0604020202020204" pitchFamily="34" charset="0"/>
              </a:rPr>
              <a:t>22-171</a:t>
            </a:r>
            <a:endParaRPr lang="ru-RU" u="sng" dirty="0">
              <a:solidFill>
                <a:srgbClr val="C00000"/>
              </a:solidFill>
              <a:latin typeface="Arial" panose="020B0604020202020204" pitchFamily="34" charset="0"/>
              <a:cs typeface="Arial" panose="020B0604020202020204" pitchFamily="34" charset="0"/>
            </a:endParaRPr>
          </a:p>
        </p:txBody>
      </p:sp>
      <p:sp>
        <p:nvSpPr>
          <p:cNvPr id="7" name="TextBox 6"/>
          <p:cNvSpPr txBox="1"/>
          <p:nvPr/>
        </p:nvSpPr>
        <p:spPr>
          <a:xfrm>
            <a:off x="6331121" y="3692846"/>
            <a:ext cx="1384674" cy="400110"/>
          </a:xfrm>
          <a:prstGeom prst="rect">
            <a:avLst/>
          </a:prstGeom>
          <a:noFill/>
        </p:spPr>
        <p:txBody>
          <a:bodyPr wrap="square" rtlCol="0">
            <a:spAutoFit/>
          </a:bodyPr>
          <a:lstStyle/>
          <a:p>
            <a:pPr algn="ctr"/>
            <a:r>
              <a:rPr lang="ru-RU" sz="2000" u="sng" dirty="0">
                <a:solidFill>
                  <a:srgbClr val="C00000"/>
                </a:solidFill>
                <a:latin typeface="Arial" panose="020B0604020202020204" pitchFamily="34" charset="0"/>
                <a:cs typeface="Arial" panose="020B0604020202020204" pitchFamily="34" charset="0"/>
              </a:rPr>
              <a:t>октябрь</a:t>
            </a:r>
            <a:endParaRPr lang="ru-RU" u="sng"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6324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470163"/>
            <a:ext cx="12192000" cy="830997"/>
          </a:xfrm>
          <a:prstGeom prst="rect">
            <a:avLst/>
          </a:prstGeom>
        </p:spPr>
        <p:txBody>
          <a:bodyPr wrap="square">
            <a:spAutoFit/>
          </a:bodyPr>
          <a:lstStyle/>
          <a:p>
            <a:pPr lvl="0" algn="ctr"/>
            <a:r>
              <a:rPr lang="ru-RU" sz="2400" b="1" dirty="0">
                <a:solidFill>
                  <a:srgbClr val="002060"/>
                </a:solidFill>
                <a:latin typeface="Arial" panose="020B0604020202020204" pitchFamily="34" charset="0"/>
                <a:ea typeface="Calibri" panose="020F0502020204030204" pitchFamily="34" charset="0"/>
                <a:cs typeface="Arial" panose="020B0604020202020204" pitchFamily="34" charset="0"/>
              </a:rPr>
              <a:t>АНАЛИЗ ПОСЕЩАЕМОСТИ УЧЕБНЫХ ЗАНЯТИЙ, </a:t>
            </a:r>
          </a:p>
          <a:p>
            <a:pPr lvl="0" algn="ctr"/>
            <a:r>
              <a:rPr lang="ru-RU" sz="2400" b="1">
                <a:solidFill>
                  <a:srgbClr val="002060"/>
                </a:solidFill>
                <a:latin typeface="Arial" panose="020B0604020202020204" pitchFamily="34" charset="0"/>
                <a:ea typeface="Calibri" panose="020F0502020204030204" pitchFamily="34" charset="0"/>
                <a:cs typeface="Arial" panose="020B0604020202020204" pitchFamily="34" charset="0"/>
              </a:rPr>
              <a:t>ПРИЧИНЫ ПРОПУСКОВ</a:t>
            </a:r>
            <a:endParaRPr lang="ru-RU" sz="24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Таблица 9"/>
          <p:cNvGraphicFramePr>
            <a:graphicFrameLocks noGrp="1"/>
          </p:cNvGraphicFramePr>
          <p:nvPr>
            <p:extLst>
              <p:ext uri="{D42A27DB-BD31-4B8C-83A1-F6EECF244321}">
                <p14:modId xmlns:p14="http://schemas.microsoft.com/office/powerpoint/2010/main" val="2125723253"/>
              </p:ext>
            </p:extLst>
          </p:nvPr>
        </p:nvGraphicFramePr>
        <p:xfrm>
          <a:off x="1529906" y="2388978"/>
          <a:ext cx="9132188" cy="3217216"/>
        </p:xfrm>
        <a:graphic>
          <a:graphicData uri="http://schemas.openxmlformats.org/drawingml/2006/table">
            <a:tbl>
              <a:tblPr firstRow="1" bandRow="1">
                <a:tableStyleId>{5940675A-B579-460E-94D1-54222C63F5DA}</a:tableStyleId>
              </a:tblPr>
              <a:tblGrid>
                <a:gridCol w="3056893">
                  <a:extLst>
                    <a:ext uri="{9D8B030D-6E8A-4147-A177-3AD203B41FA5}">
                      <a16:colId xmlns:a16="http://schemas.microsoft.com/office/drawing/2014/main" val="20000"/>
                    </a:ext>
                  </a:extLst>
                </a:gridCol>
                <a:gridCol w="1911389">
                  <a:extLst>
                    <a:ext uri="{9D8B030D-6E8A-4147-A177-3AD203B41FA5}">
                      <a16:colId xmlns:a16="http://schemas.microsoft.com/office/drawing/2014/main" val="20001"/>
                    </a:ext>
                  </a:extLst>
                </a:gridCol>
                <a:gridCol w="2081953">
                  <a:extLst>
                    <a:ext uri="{9D8B030D-6E8A-4147-A177-3AD203B41FA5}">
                      <a16:colId xmlns:a16="http://schemas.microsoft.com/office/drawing/2014/main" val="20002"/>
                    </a:ext>
                  </a:extLst>
                </a:gridCol>
                <a:gridCol w="2081953">
                  <a:extLst>
                    <a:ext uri="{9D8B030D-6E8A-4147-A177-3AD203B41FA5}">
                      <a16:colId xmlns:a16="http://schemas.microsoft.com/office/drawing/2014/main" val="20003"/>
                    </a:ext>
                  </a:extLst>
                </a:gridCol>
              </a:tblGrid>
              <a:tr h="370840">
                <a:tc rowSpan="2">
                  <a:txBody>
                    <a:bodyPr/>
                    <a:lstStyle/>
                    <a:p>
                      <a:pPr algn="ctr"/>
                      <a:r>
                        <a:rPr lang="ru-RU" sz="1600" dirty="0">
                          <a:latin typeface="Arial" panose="020B0604020202020204" pitchFamily="34" charset="0"/>
                          <a:cs typeface="Arial" panose="020B0604020202020204" pitchFamily="34" charset="0"/>
                        </a:rPr>
                        <a:t>ФИО</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rowSpan="2">
                  <a:txBody>
                    <a:bodyPr/>
                    <a:lstStyle/>
                    <a:p>
                      <a:pPr algn="ctr">
                        <a:tabLst>
                          <a:tab pos="1254125" algn="l"/>
                        </a:tabLst>
                      </a:pPr>
                      <a:r>
                        <a:rPr lang="ru-RU" sz="1600" dirty="0">
                          <a:latin typeface="Arial" panose="020B0604020202020204" pitchFamily="34" charset="0"/>
                          <a:cs typeface="Arial" panose="020B0604020202020204" pitchFamily="34" charset="0"/>
                        </a:rPr>
                        <a:t>Количество пропусков, час.</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gridSpan="2">
                  <a:txBody>
                    <a:bodyPr/>
                    <a:lstStyle/>
                    <a:p>
                      <a:pPr algn="ctr"/>
                      <a:r>
                        <a:rPr lang="ru-RU" sz="1600" dirty="0">
                          <a:latin typeface="Arial" panose="020B0604020202020204" pitchFamily="34" charset="0"/>
                          <a:cs typeface="Arial" panose="020B0604020202020204" pitchFamily="34" charset="0"/>
                        </a:rPr>
                        <a:t>в т.ч.</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hMerge="1">
                  <a:txBody>
                    <a:bodyPr/>
                    <a:lstStyle/>
                    <a:p>
                      <a:endParaRPr lang="ru-RU" dirty="0"/>
                    </a:p>
                  </a:txBody>
                  <a:tcPr/>
                </a:tc>
                <a:extLst>
                  <a:ext uri="{0D108BD9-81ED-4DB2-BD59-A6C34878D82A}">
                    <a16:rowId xmlns:a16="http://schemas.microsoft.com/office/drawing/2014/main" val="10000"/>
                  </a:ext>
                </a:extLst>
              </a:tr>
              <a:tr h="621336">
                <a:tc vMerge="1">
                  <a:txBody>
                    <a:bodyPr/>
                    <a:lstStyle/>
                    <a:p>
                      <a:endParaRPr lang="ru-RU" dirty="0"/>
                    </a:p>
                  </a:txBody>
                  <a:tcPr/>
                </a:tc>
                <a:tc vMerge="1">
                  <a:txBody>
                    <a:bodyPr/>
                    <a:lstStyle/>
                    <a:p>
                      <a:endParaRPr lang="ru-RU" dirty="0"/>
                    </a:p>
                  </a:txBody>
                  <a:tcPr/>
                </a:tc>
                <a:tc>
                  <a:txBody>
                    <a:bodyPr/>
                    <a:lstStyle/>
                    <a:p>
                      <a:pPr algn="ctr"/>
                      <a:r>
                        <a:rPr lang="ru-RU" sz="1600" dirty="0">
                          <a:latin typeface="Arial" panose="020B0604020202020204" pitchFamily="34" charset="0"/>
                          <a:cs typeface="Arial" panose="020B0604020202020204" pitchFamily="34" charset="0"/>
                        </a:rPr>
                        <a:t>по уважительной причине </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r>
                        <a:rPr lang="ru-RU" sz="1600" dirty="0">
                          <a:latin typeface="Arial" panose="020B0604020202020204" pitchFamily="34" charset="0"/>
                          <a:cs typeface="Arial" panose="020B0604020202020204" pitchFamily="34" charset="0"/>
                        </a:rPr>
                        <a:t>без уважительной причины</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70840">
                <a:tc>
                  <a:txBody>
                    <a:bodyPr/>
                    <a:lstStyle/>
                    <a:p>
                      <a:r>
                        <a:rPr lang="ru-RU" sz="1400" dirty="0">
                          <a:solidFill>
                            <a:srgbClr val="C00000"/>
                          </a:solidFill>
                          <a:latin typeface="Arial" panose="020B0604020202020204" pitchFamily="34" charset="0"/>
                          <a:cs typeface="Arial" panose="020B0604020202020204" pitchFamily="34" charset="0"/>
                        </a:rPr>
                        <a:t>1 Иванов АА</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r>
                        <a:rPr lang="ru-RU" sz="1400" dirty="0">
                          <a:solidFill>
                            <a:srgbClr val="C00000"/>
                          </a:solidFill>
                          <a:latin typeface="Arial" panose="020B0604020202020204" pitchFamily="34" charset="0"/>
                          <a:cs typeface="Arial" panose="020B0604020202020204" pitchFamily="34" charset="0"/>
                        </a:rPr>
                        <a:t>2 Петров АА</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r>
                        <a:rPr lang="ru-RU" sz="1400" dirty="0">
                          <a:solidFill>
                            <a:srgbClr val="C00000"/>
                          </a:solidFill>
                          <a:latin typeface="Arial" panose="020B0604020202020204" pitchFamily="34" charset="0"/>
                          <a:cs typeface="Arial" panose="020B0604020202020204" pitchFamily="34" charset="0"/>
                        </a:rPr>
                        <a:t>3 …</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endParaRPr lang="ru-RU" sz="1400" dirty="0">
                        <a:solidFill>
                          <a:srgbClr val="C00000"/>
                        </a:solidFill>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endParaRPr lang="ru-RU" sz="1400" dirty="0">
                        <a:solidFill>
                          <a:srgbClr val="C00000"/>
                        </a:solidFill>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endParaRPr lang="ru-RU" sz="1400"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endParaRPr lang="ru-RU" dirty="0">
                        <a:latin typeface="Arial" panose="020B0604020202020204" pitchFamily="34" charset="0"/>
                        <a:cs typeface="Arial" panose="020B0604020202020204" pitchFamily="34" charset="0"/>
                      </a:endParaRP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246987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463961"/>
            <a:ext cx="12192000" cy="461665"/>
          </a:xfrm>
          <a:prstGeom prst="rect">
            <a:avLst/>
          </a:prstGeom>
        </p:spPr>
        <p:txBody>
          <a:bodyPr wrap="square">
            <a:spAutoFit/>
          </a:bodyPr>
          <a:lstStyle/>
          <a:p>
            <a:pPr lvl="0" algn="ctr"/>
            <a:r>
              <a:rPr lang="ru-RU" sz="2400" b="1" dirty="0">
                <a:solidFill>
                  <a:srgbClr val="002060"/>
                </a:solidFill>
                <a:latin typeface="Arial" panose="020B0604020202020204" pitchFamily="34" charset="0"/>
                <a:ea typeface="Calibri" panose="020F0502020204030204" pitchFamily="34" charset="0"/>
                <a:cs typeface="Arial" panose="020B0604020202020204" pitchFamily="34" charset="0"/>
              </a:rPr>
              <a:t>АНАЛИЗ АТТЕСТАЦИИ ЗА </a:t>
            </a:r>
            <a:r>
              <a:rPr lang="ru-RU" sz="2400" b="1" dirty="0">
                <a:solidFill>
                  <a:srgbClr val="FF0000"/>
                </a:solidFill>
                <a:latin typeface="Arial" panose="020B0604020202020204" pitchFamily="34" charset="0"/>
                <a:ea typeface="Calibri" panose="020F0502020204030204" pitchFamily="34" charset="0"/>
                <a:cs typeface="Arial" panose="020B0604020202020204" pitchFamily="34" charset="0"/>
              </a:rPr>
              <a:t>МЕСЯЦ / СЕМЕСТР</a:t>
            </a:r>
            <a:endParaRPr lang="ru-RU"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Таблица 9"/>
          <p:cNvGraphicFramePr>
            <a:graphicFrameLocks noGrp="1"/>
          </p:cNvGraphicFramePr>
          <p:nvPr>
            <p:extLst>
              <p:ext uri="{D42A27DB-BD31-4B8C-83A1-F6EECF244321}">
                <p14:modId xmlns:p14="http://schemas.microsoft.com/office/powerpoint/2010/main" val="1688388397"/>
              </p:ext>
            </p:extLst>
          </p:nvPr>
        </p:nvGraphicFramePr>
        <p:xfrm>
          <a:off x="369713" y="2915528"/>
          <a:ext cx="8317087" cy="2815638"/>
        </p:xfrm>
        <a:graphic>
          <a:graphicData uri="http://schemas.openxmlformats.org/drawingml/2006/table">
            <a:tbl>
              <a:tblPr firstRow="1" bandRow="1">
                <a:tableStyleId>{5940675A-B579-460E-94D1-54222C63F5DA}</a:tableStyleId>
              </a:tblPr>
              <a:tblGrid>
                <a:gridCol w="2311513">
                  <a:extLst>
                    <a:ext uri="{9D8B030D-6E8A-4147-A177-3AD203B41FA5}">
                      <a16:colId xmlns:a16="http://schemas.microsoft.com/office/drawing/2014/main" val="20000"/>
                    </a:ext>
                  </a:extLst>
                </a:gridCol>
                <a:gridCol w="6005574">
                  <a:extLst>
                    <a:ext uri="{9D8B030D-6E8A-4147-A177-3AD203B41FA5}">
                      <a16:colId xmlns:a16="http://schemas.microsoft.com/office/drawing/2014/main" val="20001"/>
                    </a:ext>
                  </a:extLst>
                </a:gridCol>
              </a:tblGrid>
              <a:tr h="541391">
                <a:tc>
                  <a:txBody>
                    <a:bodyPr/>
                    <a:lstStyle/>
                    <a:p>
                      <a:pPr algn="l"/>
                      <a:r>
                        <a:rPr lang="ru-RU" sz="1600" dirty="0">
                          <a:latin typeface="Arial" panose="020B0604020202020204" pitchFamily="34" charset="0"/>
                          <a:cs typeface="Arial" panose="020B0604020202020204" pitchFamily="34" charset="0"/>
                        </a:rPr>
                        <a:t>учебный год</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l"/>
                      <a:r>
                        <a:rPr lang="ru-RU" sz="1600" dirty="0">
                          <a:solidFill>
                            <a:srgbClr val="C00000"/>
                          </a:solidFill>
                          <a:latin typeface="Arial" panose="020B0604020202020204" pitchFamily="34" charset="0"/>
                          <a:cs typeface="Arial" panose="020B0604020202020204" pitchFamily="34" charset="0"/>
                        </a:rPr>
                        <a:t>2023-2024</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0"/>
                  </a:ext>
                </a:extLst>
              </a:tr>
              <a:tr h="541391">
                <a:tc>
                  <a:txBody>
                    <a:bodyPr/>
                    <a:lstStyle/>
                    <a:p>
                      <a:pPr algn="l"/>
                      <a:r>
                        <a:rPr lang="ru-RU" sz="1600" dirty="0">
                          <a:latin typeface="Arial" panose="020B0604020202020204" pitchFamily="34" charset="0"/>
                          <a:cs typeface="Arial" panose="020B0604020202020204" pitchFamily="34" charset="0"/>
                        </a:rPr>
                        <a:t>учебная группа</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l"/>
                      <a:r>
                        <a:rPr lang="ru-RU" sz="1600" dirty="0">
                          <a:solidFill>
                            <a:srgbClr val="C00000"/>
                          </a:solidFill>
                          <a:latin typeface="Arial" panose="020B0604020202020204" pitchFamily="34" charset="0"/>
                          <a:cs typeface="Arial" panose="020B0604020202020204" pitchFamily="34" charset="0"/>
                        </a:rPr>
                        <a:t>22-171</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1"/>
                  </a:ext>
                </a:extLst>
              </a:tr>
              <a:tr h="650074">
                <a:tc>
                  <a:txBody>
                    <a:bodyPr/>
                    <a:lstStyle/>
                    <a:p>
                      <a:pPr algn="l"/>
                      <a:r>
                        <a:rPr lang="ru-RU" sz="1600" dirty="0">
                          <a:latin typeface="Arial" panose="020B0604020202020204" pitchFamily="34" charset="0"/>
                          <a:cs typeface="Arial" panose="020B0604020202020204" pitchFamily="34" charset="0"/>
                        </a:rPr>
                        <a:t>специальность / профессия</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l"/>
                      <a:r>
                        <a:rPr lang="ru-RU" sz="1600" dirty="0">
                          <a:solidFill>
                            <a:srgbClr val="C00000"/>
                          </a:solidFill>
                          <a:latin typeface="Arial" panose="020B0604020202020204" pitchFamily="34" charset="0"/>
                          <a:cs typeface="Arial" panose="020B0604020202020204" pitchFamily="34" charset="0"/>
                        </a:rPr>
                        <a:t>21.02.05 Земельно-имущественные отношения</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2"/>
                  </a:ext>
                </a:extLst>
              </a:tr>
              <a:tr h="541391">
                <a:tc>
                  <a:txBody>
                    <a:bodyPr/>
                    <a:lstStyle/>
                    <a:p>
                      <a:pPr algn="l"/>
                      <a:r>
                        <a:rPr lang="ru-RU" sz="1600" dirty="0">
                          <a:latin typeface="Arial" panose="020B0604020202020204" pitchFamily="34" charset="0"/>
                          <a:cs typeface="Arial" panose="020B0604020202020204" pitchFamily="34" charset="0"/>
                        </a:rPr>
                        <a:t>курс</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l"/>
                      <a:r>
                        <a:rPr lang="ru-RU" sz="1600" dirty="0">
                          <a:solidFill>
                            <a:srgbClr val="C00000"/>
                          </a:solidFill>
                          <a:latin typeface="Arial" panose="020B0604020202020204" pitchFamily="34" charset="0"/>
                          <a:cs typeface="Arial" panose="020B0604020202020204" pitchFamily="34" charset="0"/>
                        </a:rPr>
                        <a:t>2</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3"/>
                  </a:ext>
                </a:extLst>
              </a:tr>
              <a:tr h="541391">
                <a:tc>
                  <a:txBody>
                    <a:bodyPr/>
                    <a:lstStyle/>
                    <a:p>
                      <a:pPr algn="l"/>
                      <a:r>
                        <a:rPr lang="ru-RU" sz="1600" dirty="0">
                          <a:latin typeface="Arial" panose="020B0604020202020204" pitchFamily="34" charset="0"/>
                          <a:cs typeface="Arial" panose="020B0604020202020204" pitchFamily="34" charset="0"/>
                        </a:rPr>
                        <a:t>семестр, месяц</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l"/>
                      <a:r>
                        <a:rPr lang="ru-RU" sz="1600" dirty="0">
                          <a:solidFill>
                            <a:srgbClr val="C00000"/>
                          </a:solidFill>
                          <a:latin typeface="Arial" panose="020B0604020202020204" pitchFamily="34" charset="0"/>
                          <a:cs typeface="Arial" panose="020B0604020202020204" pitchFamily="34" charset="0"/>
                        </a:rPr>
                        <a:t>1 / октябрь</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1" name="Прямоугольник 10"/>
          <p:cNvSpPr/>
          <p:nvPr/>
        </p:nvSpPr>
        <p:spPr>
          <a:xfrm>
            <a:off x="2860915" y="2184999"/>
            <a:ext cx="6470169" cy="383823"/>
          </a:xfrm>
          <a:prstGeom prst="rect">
            <a:avLst/>
          </a:prstGeom>
        </p:spPr>
        <p:txBody>
          <a:bodyPr wrap="none">
            <a:spAutoFit/>
          </a:bodyPr>
          <a:lstStyle/>
          <a:p>
            <a:pPr algn="ctr">
              <a:lnSpc>
                <a:spcPct val="115000"/>
              </a:lnSpc>
              <a:spcAft>
                <a:spcPts val="0"/>
              </a:spcAft>
            </a:pPr>
            <a:r>
              <a:rPr lang="ru-RU" b="1" dirty="0">
                <a:solidFill>
                  <a:schemeClr val="accent5">
                    <a:lumMod val="75000"/>
                  </a:schemeClr>
                </a:solidFill>
                <a:latin typeface="Arial" panose="020B0604020202020204" pitchFamily="34" charset="0"/>
                <a:ea typeface="Calibri" panose="020F0502020204030204" pitchFamily="34" charset="0"/>
                <a:cs typeface="Arial" panose="020B0604020202020204" pitchFamily="34" charset="0"/>
              </a:rPr>
              <a:t>СВОДНАЯ ВЕДОМОСТЬ ЕЖЕМЕСЯЧНОЙ АТТЕСТАЦИИ</a:t>
            </a:r>
            <a:endParaRPr lang="ru-RU" sz="1600" b="1"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4142605603"/>
              </p:ext>
            </p:extLst>
          </p:nvPr>
        </p:nvGraphicFramePr>
        <p:xfrm>
          <a:off x="8879806" y="3255794"/>
          <a:ext cx="2921669" cy="2135105"/>
        </p:xfrm>
        <a:graphic>
          <a:graphicData uri="http://schemas.openxmlformats.org/drawingml/2006/table">
            <a:tbl>
              <a:tblPr firstRow="1" bandRow="1">
                <a:tableStyleId>{5940675A-B579-460E-94D1-54222C63F5DA}</a:tableStyleId>
              </a:tblPr>
              <a:tblGrid>
                <a:gridCol w="1426861">
                  <a:extLst>
                    <a:ext uri="{9D8B030D-6E8A-4147-A177-3AD203B41FA5}">
                      <a16:colId xmlns:a16="http://schemas.microsoft.com/office/drawing/2014/main" val="20000"/>
                    </a:ext>
                  </a:extLst>
                </a:gridCol>
                <a:gridCol w="1494808">
                  <a:extLst>
                    <a:ext uri="{9D8B030D-6E8A-4147-A177-3AD203B41FA5}">
                      <a16:colId xmlns:a16="http://schemas.microsoft.com/office/drawing/2014/main" val="20001"/>
                    </a:ext>
                  </a:extLst>
                </a:gridCol>
              </a:tblGrid>
              <a:tr h="427021">
                <a:tc>
                  <a:txBody>
                    <a:bodyPr/>
                    <a:lstStyle/>
                    <a:p>
                      <a:pPr algn="l"/>
                      <a:r>
                        <a:rPr lang="ru-RU" sz="1600" dirty="0">
                          <a:latin typeface="Arial" panose="020B0604020202020204" pitchFamily="34" charset="0"/>
                          <a:cs typeface="Arial" panose="020B0604020202020204" pitchFamily="34" charset="0"/>
                        </a:rPr>
                        <a:t>У, %</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r>
                        <a:rPr lang="ru-RU" sz="1400" dirty="0">
                          <a:solidFill>
                            <a:srgbClr val="C00000"/>
                          </a:solidFill>
                          <a:latin typeface="Arial" panose="020B0604020202020204" pitchFamily="34" charset="0"/>
                          <a:cs typeface="Arial" panose="020B0604020202020204" pitchFamily="34" charset="0"/>
                        </a:rPr>
                        <a:t>100</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0"/>
                  </a:ext>
                </a:extLst>
              </a:tr>
              <a:tr h="427021">
                <a:tc>
                  <a:txBody>
                    <a:bodyPr/>
                    <a:lstStyle/>
                    <a:p>
                      <a:pPr algn="l"/>
                      <a:r>
                        <a:rPr lang="ru-RU" sz="1600" dirty="0">
                          <a:latin typeface="Arial" panose="020B0604020202020204" pitchFamily="34" charset="0"/>
                          <a:cs typeface="Arial" panose="020B0604020202020204" pitchFamily="34" charset="0"/>
                        </a:rPr>
                        <a:t>К, %</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r>
                        <a:rPr lang="ru-RU" sz="1400" dirty="0">
                          <a:solidFill>
                            <a:srgbClr val="C00000"/>
                          </a:solidFill>
                          <a:latin typeface="Arial" panose="020B0604020202020204" pitchFamily="34" charset="0"/>
                          <a:cs typeface="Arial" panose="020B0604020202020204" pitchFamily="34" charset="0"/>
                        </a:rPr>
                        <a:t>50</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1"/>
                  </a:ext>
                </a:extLst>
              </a:tr>
              <a:tr h="427021">
                <a:tc>
                  <a:txBody>
                    <a:bodyPr/>
                    <a:lstStyle/>
                    <a:p>
                      <a:pPr algn="l"/>
                      <a:r>
                        <a:rPr lang="ru-RU" sz="1600" dirty="0">
                          <a:latin typeface="Arial" panose="020B0604020202020204" pitchFamily="34" charset="0"/>
                          <a:cs typeface="Arial" panose="020B0604020202020204" pitchFamily="34" charset="0"/>
                        </a:rPr>
                        <a:t>отличников</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r>
                        <a:rPr lang="ru-RU" sz="1400" dirty="0">
                          <a:solidFill>
                            <a:srgbClr val="C00000"/>
                          </a:solidFill>
                          <a:latin typeface="Arial" panose="020B0604020202020204" pitchFamily="34" charset="0"/>
                          <a:cs typeface="Arial" panose="020B0604020202020204" pitchFamily="34" charset="0"/>
                        </a:rPr>
                        <a:t>5</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2"/>
                  </a:ext>
                </a:extLst>
              </a:tr>
              <a:tr h="427021">
                <a:tc>
                  <a:txBody>
                    <a:bodyPr/>
                    <a:lstStyle/>
                    <a:p>
                      <a:pPr algn="l"/>
                      <a:r>
                        <a:rPr lang="ru-RU" sz="1600" dirty="0">
                          <a:latin typeface="Arial" panose="020B0604020202020204" pitchFamily="34" charset="0"/>
                          <a:cs typeface="Arial" panose="020B0604020202020204" pitchFamily="34" charset="0"/>
                        </a:rPr>
                        <a:t>ударников</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r>
                        <a:rPr lang="ru-RU" sz="1400" dirty="0">
                          <a:solidFill>
                            <a:srgbClr val="C00000"/>
                          </a:solidFill>
                          <a:latin typeface="Arial" panose="020B0604020202020204" pitchFamily="34" charset="0"/>
                          <a:cs typeface="Arial" panose="020B0604020202020204" pitchFamily="34" charset="0"/>
                        </a:rPr>
                        <a:t>5</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3"/>
                  </a:ext>
                </a:extLst>
              </a:tr>
              <a:tr h="427021">
                <a:tc>
                  <a:txBody>
                    <a:bodyPr/>
                    <a:lstStyle/>
                    <a:p>
                      <a:pPr algn="l"/>
                      <a:r>
                        <a:rPr lang="ru-RU" sz="1600" dirty="0" err="1">
                          <a:latin typeface="Arial" panose="020B0604020202020204" pitchFamily="34" charset="0"/>
                          <a:cs typeface="Arial" panose="020B0604020202020204" pitchFamily="34" charset="0"/>
                        </a:rPr>
                        <a:t>неуспев</a:t>
                      </a:r>
                      <a:r>
                        <a:rPr lang="ru-RU" sz="1600" dirty="0">
                          <a:latin typeface="Arial" panose="020B0604020202020204" pitchFamily="34" charset="0"/>
                          <a:cs typeface="Arial" panose="020B0604020202020204" pitchFamily="34" charset="0"/>
                        </a:rPr>
                        <a:t>.</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r>
                        <a:rPr lang="ru-RU" sz="1400" dirty="0">
                          <a:solidFill>
                            <a:srgbClr val="C00000"/>
                          </a:solidFill>
                          <a:latin typeface="Arial" panose="020B0604020202020204" pitchFamily="34" charset="0"/>
                          <a:cs typeface="Arial" panose="020B0604020202020204" pitchFamily="34" charset="0"/>
                        </a:rPr>
                        <a:t>5</a:t>
                      </a:r>
                    </a:p>
                  </a:txBody>
                  <a:tcPr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56775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Таблица 6"/>
          <p:cNvGraphicFramePr>
            <a:graphicFrameLocks noGrp="1"/>
          </p:cNvGraphicFramePr>
          <p:nvPr>
            <p:extLst>
              <p:ext uri="{D42A27DB-BD31-4B8C-83A1-F6EECF244321}">
                <p14:modId xmlns:p14="http://schemas.microsoft.com/office/powerpoint/2010/main" val="907021669"/>
              </p:ext>
            </p:extLst>
          </p:nvPr>
        </p:nvGraphicFramePr>
        <p:xfrm>
          <a:off x="2137143" y="53165"/>
          <a:ext cx="8066405" cy="6730370"/>
        </p:xfrm>
        <a:graphic>
          <a:graphicData uri="http://schemas.openxmlformats.org/drawingml/2006/table">
            <a:tbl>
              <a:tblPr firstRow="1" firstCol="1" bandRow="1">
                <a:tableStyleId>{5940675A-B579-460E-94D1-54222C63F5DA}</a:tableStyleId>
              </a:tblPr>
              <a:tblGrid>
                <a:gridCol w="1886315">
                  <a:extLst>
                    <a:ext uri="{9D8B030D-6E8A-4147-A177-3AD203B41FA5}">
                      <a16:colId xmlns:a16="http://schemas.microsoft.com/office/drawing/2014/main" val="20000"/>
                    </a:ext>
                  </a:extLst>
                </a:gridCol>
                <a:gridCol w="441435">
                  <a:extLst>
                    <a:ext uri="{9D8B030D-6E8A-4147-A177-3AD203B41FA5}">
                      <a16:colId xmlns:a16="http://schemas.microsoft.com/office/drawing/2014/main" val="20001"/>
                    </a:ext>
                  </a:extLst>
                </a:gridCol>
                <a:gridCol w="441435">
                  <a:extLst>
                    <a:ext uri="{9D8B030D-6E8A-4147-A177-3AD203B41FA5}">
                      <a16:colId xmlns:a16="http://schemas.microsoft.com/office/drawing/2014/main" val="20002"/>
                    </a:ext>
                  </a:extLst>
                </a:gridCol>
                <a:gridCol w="441435">
                  <a:extLst>
                    <a:ext uri="{9D8B030D-6E8A-4147-A177-3AD203B41FA5}">
                      <a16:colId xmlns:a16="http://schemas.microsoft.com/office/drawing/2014/main" val="20003"/>
                    </a:ext>
                  </a:extLst>
                </a:gridCol>
                <a:gridCol w="441435">
                  <a:extLst>
                    <a:ext uri="{9D8B030D-6E8A-4147-A177-3AD203B41FA5}">
                      <a16:colId xmlns:a16="http://schemas.microsoft.com/office/drawing/2014/main" val="20004"/>
                    </a:ext>
                  </a:extLst>
                </a:gridCol>
                <a:gridCol w="441435">
                  <a:extLst>
                    <a:ext uri="{9D8B030D-6E8A-4147-A177-3AD203B41FA5}">
                      <a16:colId xmlns:a16="http://schemas.microsoft.com/office/drawing/2014/main" val="20005"/>
                    </a:ext>
                  </a:extLst>
                </a:gridCol>
                <a:gridCol w="441435">
                  <a:extLst>
                    <a:ext uri="{9D8B030D-6E8A-4147-A177-3AD203B41FA5}">
                      <a16:colId xmlns:a16="http://schemas.microsoft.com/office/drawing/2014/main" val="20006"/>
                    </a:ext>
                  </a:extLst>
                </a:gridCol>
                <a:gridCol w="441435">
                  <a:extLst>
                    <a:ext uri="{9D8B030D-6E8A-4147-A177-3AD203B41FA5}">
                      <a16:colId xmlns:a16="http://schemas.microsoft.com/office/drawing/2014/main" val="20007"/>
                    </a:ext>
                  </a:extLst>
                </a:gridCol>
                <a:gridCol w="441435">
                  <a:extLst>
                    <a:ext uri="{9D8B030D-6E8A-4147-A177-3AD203B41FA5}">
                      <a16:colId xmlns:a16="http://schemas.microsoft.com/office/drawing/2014/main" val="20008"/>
                    </a:ext>
                  </a:extLst>
                </a:gridCol>
                <a:gridCol w="441435">
                  <a:extLst>
                    <a:ext uri="{9D8B030D-6E8A-4147-A177-3AD203B41FA5}">
                      <a16:colId xmlns:a16="http://schemas.microsoft.com/office/drawing/2014/main" val="20009"/>
                    </a:ext>
                  </a:extLst>
                </a:gridCol>
                <a:gridCol w="441435">
                  <a:extLst>
                    <a:ext uri="{9D8B030D-6E8A-4147-A177-3AD203B41FA5}">
                      <a16:colId xmlns:a16="http://schemas.microsoft.com/office/drawing/2014/main" val="20010"/>
                    </a:ext>
                  </a:extLst>
                </a:gridCol>
                <a:gridCol w="441435">
                  <a:extLst>
                    <a:ext uri="{9D8B030D-6E8A-4147-A177-3AD203B41FA5}">
                      <a16:colId xmlns:a16="http://schemas.microsoft.com/office/drawing/2014/main" val="20011"/>
                    </a:ext>
                  </a:extLst>
                </a:gridCol>
                <a:gridCol w="441435">
                  <a:extLst>
                    <a:ext uri="{9D8B030D-6E8A-4147-A177-3AD203B41FA5}">
                      <a16:colId xmlns:a16="http://schemas.microsoft.com/office/drawing/2014/main" val="20012"/>
                    </a:ext>
                  </a:extLst>
                </a:gridCol>
                <a:gridCol w="441435">
                  <a:extLst>
                    <a:ext uri="{9D8B030D-6E8A-4147-A177-3AD203B41FA5}">
                      <a16:colId xmlns:a16="http://schemas.microsoft.com/office/drawing/2014/main" val="20013"/>
                    </a:ext>
                  </a:extLst>
                </a:gridCol>
                <a:gridCol w="441435">
                  <a:extLst>
                    <a:ext uri="{9D8B030D-6E8A-4147-A177-3AD203B41FA5}">
                      <a16:colId xmlns:a16="http://schemas.microsoft.com/office/drawing/2014/main" val="20014"/>
                    </a:ext>
                  </a:extLst>
                </a:gridCol>
              </a:tblGrid>
              <a:tr h="2012320">
                <a:tc>
                  <a:txBody>
                    <a:bodyPr/>
                    <a:lstStyle/>
                    <a:p>
                      <a:pPr algn="ctr">
                        <a:lnSpc>
                          <a:spcPct val="100000"/>
                        </a:lnSpc>
                        <a:spcAft>
                          <a:spcPts val="0"/>
                        </a:spcAft>
                      </a:pPr>
                      <a:r>
                        <a:rPr lang="ru-RU" sz="1050" dirty="0">
                          <a:effectLst/>
                          <a:latin typeface="Arial" panose="020B0604020202020204" pitchFamily="34" charset="0"/>
                          <a:cs typeface="Arial" panose="020B0604020202020204" pitchFamily="34" charset="0"/>
                        </a:rPr>
                        <a:t> ФИО / </a:t>
                      </a:r>
                    </a:p>
                    <a:p>
                      <a:pPr algn="ctr">
                        <a:lnSpc>
                          <a:spcPct val="100000"/>
                        </a:lnSpc>
                        <a:spcAft>
                          <a:spcPts val="0"/>
                        </a:spcAft>
                      </a:pPr>
                      <a:r>
                        <a:rPr lang="ru-RU" sz="1050" dirty="0">
                          <a:effectLst/>
                          <a:latin typeface="Arial" panose="020B0604020202020204" pitchFamily="34" charset="0"/>
                          <a:cs typeface="Arial" panose="020B0604020202020204" pitchFamily="34" charset="0"/>
                        </a:rPr>
                        <a:t>предмет / дисциплина</a:t>
                      </a:r>
                      <a:endParaRPr lang="ru-RU" sz="105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71755" marR="71755"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Русский язык</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71755" marR="71755"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Математика</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71755" marR="71755"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Физика</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71755" marR="71755"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Информатика</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71755" marR="71755"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Литература </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Родная литература</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Иностранный язык</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Физическая культура</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Введение в специальность</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Астрономия </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История</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ОБЖ</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85725" indent="0" algn="l">
                        <a:lnSpc>
                          <a:spcPct val="100000"/>
                        </a:lnSpc>
                        <a:spcAft>
                          <a:spcPts val="0"/>
                        </a:spcAft>
                      </a:pP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vert="vert27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0"/>
                  </a:ext>
                </a:extLst>
              </a:tr>
              <a:tr h="216535">
                <a:tc>
                  <a:txBody>
                    <a:bodyPr/>
                    <a:lstStyle/>
                    <a:p>
                      <a:pPr marL="0" marR="69850" indent="0" algn="ctr">
                        <a:lnSpc>
                          <a:spcPct val="100000"/>
                        </a:lnSpc>
                        <a:spcAft>
                          <a:spcPts val="0"/>
                        </a:spcAft>
                        <a:tabLst>
                          <a:tab pos="2574925" algn="l"/>
                        </a:tabLst>
                      </a:pPr>
                      <a:r>
                        <a:rPr lang="ru-RU" sz="1000" kern="50" dirty="0">
                          <a:effectLst/>
                          <a:latin typeface="Arial" panose="020B0604020202020204" pitchFamily="34" charset="0"/>
                          <a:cs typeface="Arial" panose="020B0604020202020204" pitchFamily="34" charset="0"/>
                        </a:rPr>
                        <a:t>Форма промежуточной аттестации</a:t>
                      </a:r>
                      <a:endParaRPr lang="ru-RU" sz="1000" kern="50" dirty="0">
                        <a:effectLst/>
                        <a:latin typeface="Arial" panose="020B0604020202020204" pitchFamily="34" charset="0"/>
                        <a:ea typeface="DejaVu Sans"/>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marL="0" indent="0" algn="ctr">
                        <a:lnSpc>
                          <a:spcPct val="100000"/>
                        </a:lnSpc>
                        <a:spcAft>
                          <a:spcPts val="0"/>
                        </a:spcAft>
                      </a:pPr>
                      <a:r>
                        <a:rPr lang="ru-RU" sz="1000" kern="50" dirty="0">
                          <a:solidFill>
                            <a:srgbClr val="C00000"/>
                          </a:solidFill>
                          <a:effectLst/>
                          <a:latin typeface="Arial" panose="020B0604020202020204" pitchFamily="34" charset="0"/>
                          <a:cs typeface="Arial" panose="020B0604020202020204" pitchFamily="34" charset="0"/>
                        </a:rPr>
                        <a:t>Э</a:t>
                      </a:r>
                      <a:endParaRPr lang="ru-RU" sz="1000" kern="50" dirty="0">
                        <a:solidFill>
                          <a:srgbClr val="C00000"/>
                        </a:solidFill>
                        <a:effectLst/>
                        <a:latin typeface="Arial" panose="020B0604020202020204" pitchFamily="34" charset="0"/>
                        <a:ea typeface="DejaVu Sans"/>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Э</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Э</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Э</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ДЗ</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ДЗ</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ДЗ</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ДЗ</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ДЗ</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КР</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ЗАЧ</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r>
                        <a:rPr lang="ru-RU" sz="1000" dirty="0">
                          <a:solidFill>
                            <a:srgbClr val="C00000"/>
                          </a:solidFill>
                          <a:effectLst/>
                          <a:latin typeface="Arial" panose="020B0604020202020204" pitchFamily="34" charset="0"/>
                          <a:cs typeface="Arial" panose="020B0604020202020204" pitchFamily="34" charset="0"/>
                        </a:rPr>
                        <a:t>ЗАЧ</a:t>
                      </a: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tc>
                  <a:txBody>
                    <a:bodyPr/>
                    <a:lstStyle/>
                    <a:p>
                      <a:pPr algn="ctr">
                        <a:lnSpc>
                          <a:spcPct val="100000"/>
                        </a:lnSpc>
                        <a:spcAft>
                          <a:spcPts val="0"/>
                        </a:spcAft>
                      </a:pPr>
                      <a:endPar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 </a:t>
                      </a:r>
                      <a:r>
                        <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rPr>
                        <a:t>Иванов АА</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2"/>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2 </a:t>
                      </a:r>
                      <a:r>
                        <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rPr>
                        <a:t>Петров АА</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3"/>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3 </a:t>
                      </a:r>
                      <a:r>
                        <a:rPr lang="ru-RU" sz="1000" dirty="0">
                          <a:solidFill>
                            <a:srgbClr val="C00000"/>
                          </a:solidFill>
                          <a:effectLst/>
                          <a:latin typeface="Arial" panose="020B0604020202020204" pitchFamily="34" charset="0"/>
                          <a:ea typeface="Calibri" panose="020F0502020204030204" pitchFamily="34" charset="0"/>
                          <a:cs typeface="Arial" panose="020B0604020202020204" pitchFamily="34" charset="0"/>
                        </a:rPr>
                        <a:t>…</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a:effectLst/>
                          <a:latin typeface="Arial" panose="020B0604020202020204" pitchFamily="34" charset="0"/>
                          <a:cs typeface="Arial" panose="020B0604020202020204" pitchFamily="34" charset="0"/>
                        </a:rPr>
                        <a:t> </a:t>
                      </a:r>
                      <a:endParaRPr lang="ru-RU" sz="1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4"/>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5"/>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6"/>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6 </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7"/>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7 </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8"/>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8 </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09"/>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9</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0"/>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10</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1"/>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11</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2"/>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12</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3"/>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13</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4"/>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14</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5"/>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15</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6"/>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16</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7"/>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17</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8"/>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18</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19"/>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19</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20"/>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20</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21"/>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21</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22"/>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22</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23"/>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23</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24"/>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24</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25"/>
                  </a:ext>
                </a:extLst>
              </a:tr>
              <a:tr h="176530">
                <a:tc>
                  <a:txBody>
                    <a:bodyPr/>
                    <a:lstStyle/>
                    <a:p>
                      <a:pPr marL="0" lvl="0" indent="0" algn="just">
                        <a:lnSpc>
                          <a:spcPct val="100000"/>
                        </a:lnSpc>
                        <a:spcAft>
                          <a:spcPts val="0"/>
                        </a:spcAft>
                        <a:buFont typeface="+mj-lt"/>
                        <a:buNone/>
                      </a:pPr>
                      <a:r>
                        <a:rPr lang="ru-RU" sz="1000" dirty="0">
                          <a:effectLst/>
                          <a:latin typeface="Arial" panose="020B0604020202020204" pitchFamily="34" charset="0"/>
                          <a:ea typeface="Calibri" panose="020F0502020204030204" pitchFamily="34" charset="0"/>
                          <a:cs typeface="Arial" panose="020B0604020202020204" pitchFamily="34" charset="0"/>
                        </a:rPr>
                        <a:t>25</a:t>
                      </a:r>
                    </a:p>
                  </a:txBody>
                  <a:tcPr marL="68580" marR="68580" marT="0" marB="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marL="3175"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a:lnSpc>
                          <a:spcPct val="10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0026"/>
                  </a:ext>
                </a:extLst>
              </a:tr>
            </a:tbl>
          </a:graphicData>
        </a:graphic>
      </p:graphicFrame>
    </p:spTree>
    <p:extLst>
      <p:ext uri="{BB962C8B-B14F-4D97-AF65-F5344CB8AC3E}">
        <p14:creationId xmlns:p14="http://schemas.microsoft.com/office/powerpoint/2010/main" val="1238994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 y="483010"/>
            <a:ext cx="12191999" cy="830997"/>
          </a:xfrm>
          <a:prstGeom prst="rect">
            <a:avLst/>
          </a:prstGeom>
        </p:spPr>
        <p:txBody>
          <a:bodyPr wrap="square">
            <a:spAutoFit/>
          </a:bodyPr>
          <a:lstStyle/>
          <a:p>
            <a:pPr lvl="0" algn="ctr"/>
            <a:r>
              <a:rPr lang="ru-RU" sz="2400" b="1" dirty="0">
                <a:solidFill>
                  <a:srgbClr val="002060"/>
                </a:solidFill>
                <a:latin typeface="Arial" panose="020B0604020202020204" pitchFamily="34" charset="0"/>
                <a:ea typeface="Calibri" panose="020F0502020204030204" pitchFamily="34" charset="0"/>
                <a:cs typeface="Arial" panose="020B0604020202020204" pitchFamily="34" charset="0"/>
              </a:rPr>
              <a:t>ОЗНАКОМЛЕНИЕ С ГРАФИКАМИ ЛИКВИДАЦИИ </a:t>
            </a:r>
          </a:p>
          <a:p>
            <a:pPr lvl="0" algn="ctr"/>
            <a:r>
              <a:rPr lang="ru-RU" sz="2400" b="1" dirty="0">
                <a:solidFill>
                  <a:srgbClr val="002060"/>
                </a:solidFill>
                <a:latin typeface="Arial" panose="020B0604020202020204" pitchFamily="34" charset="0"/>
                <a:ea typeface="Calibri" panose="020F0502020204030204" pitchFamily="34" charset="0"/>
                <a:cs typeface="Arial" panose="020B0604020202020204" pitchFamily="34" charset="0"/>
              </a:rPr>
              <a:t>АКАДЕМИЧЕСКОЙ ЗАДОЛЖЕННОСТИ</a:t>
            </a:r>
            <a:endParaRPr lang="ru-RU" sz="24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2135137757"/>
              </p:ext>
            </p:extLst>
          </p:nvPr>
        </p:nvGraphicFramePr>
        <p:xfrm>
          <a:off x="440053" y="3146174"/>
          <a:ext cx="11311891" cy="2459611"/>
        </p:xfrm>
        <a:graphic>
          <a:graphicData uri="http://schemas.openxmlformats.org/drawingml/2006/table">
            <a:tbl>
              <a:tblPr>
                <a:tableStyleId>{5C22544A-7EE6-4342-B048-85BDC9FD1C3A}</a:tableStyleId>
              </a:tblPr>
              <a:tblGrid>
                <a:gridCol w="3987165">
                  <a:extLst>
                    <a:ext uri="{9D8B030D-6E8A-4147-A177-3AD203B41FA5}">
                      <a16:colId xmlns:a16="http://schemas.microsoft.com/office/drawing/2014/main" val="20000"/>
                    </a:ext>
                  </a:extLst>
                </a:gridCol>
                <a:gridCol w="2070809">
                  <a:extLst>
                    <a:ext uri="{9D8B030D-6E8A-4147-A177-3AD203B41FA5}">
                      <a16:colId xmlns:a16="http://schemas.microsoft.com/office/drawing/2014/main" val="20001"/>
                    </a:ext>
                  </a:extLst>
                </a:gridCol>
                <a:gridCol w="3074598">
                  <a:extLst>
                    <a:ext uri="{9D8B030D-6E8A-4147-A177-3AD203B41FA5}">
                      <a16:colId xmlns:a16="http://schemas.microsoft.com/office/drawing/2014/main" val="20002"/>
                    </a:ext>
                  </a:extLst>
                </a:gridCol>
                <a:gridCol w="2179319">
                  <a:extLst>
                    <a:ext uri="{9D8B030D-6E8A-4147-A177-3AD203B41FA5}">
                      <a16:colId xmlns:a16="http://schemas.microsoft.com/office/drawing/2014/main" val="20003"/>
                    </a:ext>
                  </a:extLst>
                </a:gridCol>
              </a:tblGrid>
              <a:tr h="347980">
                <a:tc>
                  <a:txBody>
                    <a:bodyPr/>
                    <a:lstStyle/>
                    <a:p>
                      <a:pPr marL="58420" algn="ctr">
                        <a:lnSpc>
                          <a:spcPct val="115000"/>
                        </a:lnSpc>
                        <a:spcAft>
                          <a:spcPts val="0"/>
                        </a:spcAft>
                      </a:pPr>
                      <a:r>
                        <a:rPr lang="ru-RU" sz="1200" kern="50" dirty="0">
                          <a:effectLst/>
                          <a:latin typeface="Arial" panose="020B0604020202020204" pitchFamily="34" charset="0"/>
                          <a:cs typeface="Arial" panose="020B0604020202020204" pitchFamily="34" charset="0"/>
                        </a:rPr>
                        <a:t>Наименование</a:t>
                      </a:r>
                    </a:p>
                    <a:p>
                      <a:pPr marL="58420" algn="ctr">
                        <a:lnSpc>
                          <a:spcPct val="115000"/>
                        </a:lnSpc>
                        <a:spcAft>
                          <a:spcPts val="0"/>
                        </a:spcAft>
                      </a:pPr>
                      <a:r>
                        <a:rPr lang="ru-RU" sz="1200" kern="50" dirty="0">
                          <a:effectLst/>
                          <a:latin typeface="Arial" panose="020B0604020202020204" pitchFamily="34" charset="0"/>
                          <a:cs typeface="Arial" panose="020B0604020202020204" pitchFamily="34" charset="0"/>
                        </a:rPr>
                        <a:t>дисциплины, МДК, ПМ, вида практик</a:t>
                      </a:r>
                      <a:endParaRPr lang="ru-RU" sz="1200" kern="50" dirty="0">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marL="58420" algn="ctr">
                        <a:lnSpc>
                          <a:spcPct val="115000"/>
                        </a:lnSpc>
                        <a:spcAft>
                          <a:spcPts val="0"/>
                        </a:spcAft>
                      </a:pPr>
                      <a:r>
                        <a:rPr lang="ru-RU" sz="1200" kern="50" dirty="0">
                          <a:effectLst/>
                          <a:latin typeface="Arial" panose="020B0604020202020204" pitchFamily="34" charset="0"/>
                          <a:cs typeface="Arial" panose="020B0604020202020204" pitchFamily="34" charset="0"/>
                        </a:rPr>
                        <a:t>ФИО преподавателя</a:t>
                      </a:r>
                      <a:endParaRPr lang="ru-RU" sz="1200" kern="50" dirty="0">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kern="50" dirty="0">
                          <a:effectLst/>
                          <a:latin typeface="Arial" panose="020B0604020202020204" pitchFamily="34" charset="0"/>
                          <a:cs typeface="Arial" panose="020B0604020202020204" pitchFamily="34" charset="0"/>
                        </a:rPr>
                        <a:t>Дата и время консультации, аудитория</a:t>
                      </a:r>
                      <a:endParaRPr lang="ru-RU" sz="1200" kern="50" dirty="0">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dirty="0">
                          <a:effectLst/>
                          <a:latin typeface="Arial" panose="020B0604020202020204" pitchFamily="34" charset="0"/>
                          <a:cs typeface="Arial" panose="020B0604020202020204" pitchFamily="34" charset="0"/>
                        </a:rPr>
                        <a:t>Сроки ликвидации академической задолженности</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0000"/>
                  </a:ext>
                </a:extLst>
              </a:tr>
              <a:tr h="392430">
                <a:tc>
                  <a:txBody>
                    <a:bodyPr/>
                    <a:lstStyle/>
                    <a:p>
                      <a:pPr algn="l">
                        <a:lnSpc>
                          <a:spcPct val="115000"/>
                        </a:lnSpc>
                        <a:spcAft>
                          <a:spcPts val="0"/>
                        </a:spcAft>
                      </a:pPr>
                      <a:r>
                        <a:rPr lang="ru-RU" sz="1200" dirty="0">
                          <a:solidFill>
                            <a:srgbClr val="C00000"/>
                          </a:solidFill>
                          <a:effectLst/>
                          <a:latin typeface="Arial" panose="020B0604020202020204" pitchFamily="34" charset="0"/>
                          <a:cs typeface="Arial" panose="020B0604020202020204" pitchFamily="34" charset="0"/>
                        </a:rPr>
                        <a:t>ПМ.01 Проектирование цифровых устройств</a:t>
                      </a:r>
                      <a:endParaRPr lang="ru-RU" sz="12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marL="55245" algn="ctr">
                        <a:lnSpc>
                          <a:spcPct val="115000"/>
                        </a:lnSpc>
                        <a:spcAft>
                          <a:spcPts val="0"/>
                        </a:spcAft>
                      </a:pPr>
                      <a:r>
                        <a:rPr lang="ru-RU" sz="1200" dirty="0" err="1">
                          <a:solidFill>
                            <a:srgbClr val="C00000"/>
                          </a:solidFill>
                          <a:effectLst/>
                          <a:latin typeface="Arial" panose="020B0604020202020204" pitchFamily="34" charset="0"/>
                          <a:cs typeface="Arial" panose="020B0604020202020204" pitchFamily="34" charset="0"/>
                        </a:rPr>
                        <a:t>Кирбижекова</a:t>
                      </a:r>
                      <a:r>
                        <a:rPr lang="ru-RU" sz="1200" dirty="0">
                          <a:solidFill>
                            <a:srgbClr val="C00000"/>
                          </a:solidFill>
                          <a:effectLst/>
                          <a:latin typeface="Arial" panose="020B0604020202020204" pitchFamily="34" charset="0"/>
                          <a:cs typeface="Arial" panose="020B0604020202020204" pitchFamily="34" charset="0"/>
                        </a:rPr>
                        <a:t> В.В.</a:t>
                      </a:r>
                      <a:endParaRPr lang="ru-RU" sz="12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01.11.2023, 16.00 </a:t>
                      </a:r>
                    </a:p>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А 220</a:t>
                      </a:r>
                      <a:endParaRPr lang="ru-RU" sz="1200" kern="50" dirty="0">
                        <a:solidFill>
                          <a:srgbClr val="C00000"/>
                        </a:solidFill>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03.11.2023</a:t>
                      </a:r>
                      <a:endParaRPr lang="ru-RU" sz="1200" kern="50" dirty="0">
                        <a:solidFill>
                          <a:srgbClr val="C00000"/>
                        </a:solidFill>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0001"/>
                  </a:ext>
                </a:extLst>
              </a:tr>
              <a:tr h="172085">
                <a:tc>
                  <a:txBody>
                    <a:bodyPr/>
                    <a:lstStyle/>
                    <a:p>
                      <a:pPr algn="l">
                        <a:lnSpc>
                          <a:spcPct val="115000"/>
                        </a:lnSpc>
                        <a:spcAft>
                          <a:spcPts val="0"/>
                        </a:spcAft>
                      </a:pPr>
                      <a:r>
                        <a:rPr lang="ru-RU" sz="1200" dirty="0">
                          <a:solidFill>
                            <a:srgbClr val="C00000"/>
                          </a:solidFill>
                          <a:effectLst/>
                          <a:latin typeface="Arial" panose="020B0604020202020204" pitchFamily="34" charset="0"/>
                          <a:cs typeface="Arial" panose="020B0604020202020204" pitchFamily="34" charset="0"/>
                        </a:rPr>
                        <a:t>Прикладная электроника</a:t>
                      </a:r>
                      <a:endParaRPr lang="ru-RU" sz="12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marL="55245" algn="ctr">
                        <a:lnSpc>
                          <a:spcPct val="115000"/>
                        </a:lnSpc>
                        <a:spcAft>
                          <a:spcPts val="0"/>
                        </a:spcAft>
                      </a:pPr>
                      <a:r>
                        <a:rPr lang="ru-RU" sz="1200" dirty="0" err="1">
                          <a:solidFill>
                            <a:srgbClr val="C00000"/>
                          </a:solidFill>
                          <a:effectLst/>
                          <a:latin typeface="Arial" panose="020B0604020202020204" pitchFamily="34" charset="0"/>
                          <a:cs typeface="Arial" panose="020B0604020202020204" pitchFamily="34" charset="0"/>
                        </a:rPr>
                        <a:t>Шакура</a:t>
                      </a:r>
                      <a:r>
                        <a:rPr lang="ru-RU" sz="1200" dirty="0">
                          <a:solidFill>
                            <a:srgbClr val="C00000"/>
                          </a:solidFill>
                          <a:effectLst/>
                          <a:latin typeface="Arial" panose="020B0604020202020204" pitchFamily="34" charset="0"/>
                          <a:cs typeface="Arial" panose="020B0604020202020204" pitchFamily="34" charset="0"/>
                        </a:rPr>
                        <a:t> Д.Д.</a:t>
                      </a: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02.11.2023, 14.00 </a:t>
                      </a:r>
                    </a:p>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Б 108</a:t>
                      </a:r>
                      <a:endParaRPr lang="ru-RU" sz="1200" kern="50" dirty="0">
                        <a:solidFill>
                          <a:srgbClr val="C00000"/>
                        </a:solidFill>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06.11.2023</a:t>
                      </a:r>
                      <a:endParaRPr lang="ru-RU" sz="1200" kern="50" dirty="0">
                        <a:solidFill>
                          <a:srgbClr val="C00000"/>
                        </a:solidFill>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0002"/>
                  </a:ext>
                </a:extLst>
              </a:tr>
              <a:tr h="358775">
                <a:tc>
                  <a:txBody>
                    <a:bodyPr/>
                    <a:lstStyle/>
                    <a:p>
                      <a:pPr algn="l">
                        <a:lnSpc>
                          <a:spcPct val="115000"/>
                        </a:lnSpc>
                        <a:spcAft>
                          <a:spcPts val="0"/>
                        </a:spcAft>
                      </a:pPr>
                      <a:r>
                        <a:rPr lang="ru-RU" sz="1200" dirty="0">
                          <a:solidFill>
                            <a:srgbClr val="C00000"/>
                          </a:solidFill>
                          <a:effectLst/>
                          <a:latin typeface="Arial" panose="020B0604020202020204" pitchFamily="34" charset="0"/>
                          <a:cs typeface="Arial" panose="020B0604020202020204" pitchFamily="34" charset="0"/>
                        </a:rPr>
                        <a:t>Компьютерная графика и дизайн</a:t>
                      </a:r>
                      <a:endParaRPr lang="ru-RU" sz="1200"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marL="55245" algn="ctr">
                        <a:lnSpc>
                          <a:spcPct val="115000"/>
                        </a:lnSpc>
                        <a:spcAft>
                          <a:spcPts val="0"/>
                        </a:spcAft>
                      </a:pPr>
                      <a:r>
                        <a:rPr lang="ru-RU" sz="1200" dirty="0">
                          <a:solidFill>
                            <a:srgbClr val="C00000"/>
                          </a:solidFill>
                          <a:effectLst/>
                          <a:latin typeface="Arial" panose="020B0604020202020204" pitchFamily="34" charset="0"/>
                          <a:cs typeface="Arial" panose="020B0604020202020204" pitchFamily="34" charset="0"/>
                        </a:rPr>
                        <a:t>Синицкий Н.А.</a:t>
                      </a: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02.11.2023, 14.05 </a:t>
                      </a:r>
                    </a:p>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А 218</a:t>
                      </a:r>
                      <a:endParaRPr lang="ru-RU" sz="1200" kern="50" dirty="0">
                        <a:solidFill>
                          <a:srgbClr val="C00000"/>
                        </a:solidFill>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r>
                        <a:rPr lang="ru-RU" sz="1200" kern="50" dirty="0">
                          <a:solidFill>
                            <a:srgbClr val="C00000"/>
                          </a:solidFill>
                          <a:effectLst/>
                          <a:latin typeface="Arial" panose="020B0604020202020204" pitchFamily="34" charset="0"/>
                          <a:cs typeface="Arial" panose="020B0604020202020204" pitchFamily="34" charset="0"/>
                        </a:rPr>
                        <a:t>07.11.2023</a:t>
                      </a:r>
                      <a:endParaRPr lang="ru-RU" sz="1200" kern="50" dirty="0">
                        <a:solidFill>
                          <a:srgbClr val="C00000"/>
                        </a:solidFill>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0003"/>
                  </a:ext>
                </a:extLst>
              </a:tr>
              <a:tr h="358775">
                <a:tc>
                  <a:txBody>
                    <a:bodyPr/>
                    <a:lstStyle/>
                    <a:p>
                      <a:pPr algn="l">
                        <a:lnSpc>
                          <a:spcPct val="115000"/>
                        </a:lnSpc>
                        <a:spcAft>
                          <a:spcPts val="0"/>
                        </a:spcAft>
                      </a:pPr>
                      <a:r>
                        <a:rPr lang="ru-RU" sz="1200" dirty="0">
                          <a:effectLst/>
                          <a:latin typeface="Arial" panose="020B0604020202020204" pitchFamily="34" charset="0"/>
                          <a:ea typeface="Calibri" panose="020F0502020204030204" pitchFamily="34" charset="0"/>
                          <a:cs typeface="Arial" panose="020B0604020202020204" pitchFamily="34" charset="0"/>
                        </a:rPr>
                        <a:t>…</a:t>
                      </a: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marL="55245" algn="ctr">
                        <a:lnSpc>
                          <a:spcPct val="115000"/>
                        </a:lnSpc>
                        <a:spcAft>
                          <a:spcPts val="0"/>
                        </a:spcAft>
                      </a:pPr>
                      <a:endParaRPr lang="ru-RU" sz="1200" dirty="0">
                        <a:effectLst/>
                        <a:latin typeface="Arial" panose="020B0604020202020204" pitchFamily="34" charset="0"/>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endParaRPr lang="ru-RU" sz="1200" kern="50" dirty="0">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tc>
                  <a:txBody>
                    <a:bodyPr/>
                    <a:lstStyle/>
                    <a:p>
                      <a:pPr algn="ctr">
                        <a:lnSpc>
                          <a:spcPct val="115000"/>
                        </a:lnSpc>
                        <a:spcAft>
                          <a:spcPts val="0"/>
                        </a:spcAft>
                      </a:pPr>
                      <a:endParaRPr lang="ru-RU" sz="1200" kern="50" dirty="0">
                        <a:effectLst/>
                        <a:latin typeface="Arial" panose="020B0604020202020204" pitchFamily="34" charset="0"/>
                        <a:ea typeface="DejaVu Sans"/>
                        <a:cs typeface="Arial" panose="020B0604020202020204" pitchFamily="34" charset="0"/>
                      </a:endParaRPr>
                    </a:p>
                  </a:txBody>
                  <a:tcPr marL="34925" marR="34925" marT="34925" marB="34925"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8" name="Rectangle 1"/>
          <p:cNvSpPr>
            <a:spLocks noChangeArrowheads="1"/>
          </p:cNvSpPr>
          <p:nvPr/>
        </p:nvSpPr>
        <p:spPr bwMode="auto">
          <a:xfrm>
            <a:off x="-1" y="2398630"/>
            <a:ext cx="1219200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700338"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График ликвидации академической задолженности группы ___________</a:t>
            </a:r>
            <a:endParaRPr kumimoji="0" lang="ru-RU" altLang="ru-RU" sz="1400" b="0" i="0" u="none" strike="noStrike" cap="none" normalizeH="0" baseline="0" dirty="0">
              <a:ln>
                <a:noFill/>
              </a:ln>
              <a:solidFill>
                <a:schemeClr val="tx1"/>
              </a:solidFill>
              <a:effectLst/>
              <a:latin typeface="Arial" panose="020B0604020202020204" pitchFamily="34" charset="0"/>
            </a:endParaRPr>
          </a:p>
          <a:p>
            <a:pPr marL="0" marR="0" lvl="0" indent="2700338" algn="ctr"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40133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Прямоугольник 17"/>
          <p:cNvSpPr/>
          <p:nvPr/>
        </p:nvSpPr>
        <p:spPr>
          <a:xfrm>
            <a:off x="3193020" y="435009"/>
            <a:ext cx="5786905" cy="517065"/>
          </a:xfrm>
          <a:prstGeom prst="rect">
            <a:avLst/>
          </a:prstGeom>
        </p:spPr>
        <p:txBody>
          <a:bodyPr wrap="none">
            <a:spAutoFit/>
          </a:bodyPr>
          <a:lstStyle/>
          <a:p>
            <a:pPr lvl="0">
              <a:lnSpc>
                <a:spcPct val="115000"/>
              </a:lnSpc>
              <a:spcAft>
                <a:spcPts val="1000"/>
              </a:spcAft>
            </a:pPr>
            <a:r>
              <a:rPr lang="ru-RU" sz="2400" b="1" dirty="0">
                <a:solidFill>
                  <a:srgbClr val="002060"/>
                </a:solidFill>
                <a:latin typeface="Arial" panose="020B0604020202020204" pitchFamily="34" charset="0"/>
                <a:ea typeface="Calibri" panose="020F0502020204030204" pitchFamily="34" charset="0"/>
                <a:cs typeface="Arial" panose="020B0604020202020204" pitchFamily="34" charset="0"/>
              </a:rPr>
              <a:t>ВЫДЕРЖКИ ИЗ ЛОКАЛЬНЫХ АКТОВ</a:t>
            </a:r>
            <a:endParaRPr lang="ru-RU" sz="24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Прямоугольник 19"/>
          <p:cNvSpPr/>
          <p:nvPr/>
        </p:nvSpPr>
        <p:spPr>
          <a:xfrm>
            <a:off x="216690" y="1944205"/>
            <a:ext cx="11739564" cy="4154984"/>
          </a:xfrm>
          <a:prstGeom prst="rect">
            <a:avLst/>
          </a:prstGeom>
        </p:spPr>
        <p:txBody>
          <a:bodyPr wrap="square">
            <a:spAutoFit/>
          </a:bodyPr>
          <a:lstStyle/>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2.2.1. Добросовестно осваивать основную образовательную программу среднего профессионального образования, выполнять индивидуальный учебный план, в том числе посещать предусмотренные учебным планом или индивидуальным учебным планом учебные занятия, осуществлять самостоятельную подготовку к ним, выполнять задания, данные педагогическими работниками в рамках образовательной программы; </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2.2.2. Пропуски занятий без уважительных причин и опоздания на них не допустимы, при этом:</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  в случае пропуска занятий по уважительным причинам (по болезни) или другим уважительным причинам, обучающийся обязан в течение первого дня отсутствия в Колледже поставить об этом в известность классного руководителя, обучающийся обязан представить оправдательный документ (заверенную врачом справку) в течение трех дней после того, как приступит к занятиям; </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 при наличии уважительных причин (свадьба, похороны, тяжелая болезнь родственников и т.п.) по письменному заявлению обучающегося заведующий соответствующего отделения вправе предоставить ему освобождение от занятий на срок до 3 дней;</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2.2.3. Ликвидировать академическую задолженность в сроки, определяемые Колледжем;</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2.2.10. Строго придерживаться расписания уроков, не допускать опозданий на уроки. При опоздании на урок обучающемуся следует постучаться, извиниться, изложить причину опоздания, когда это попросит преподаватель, не мешая ходу урока сесть за парту и включиться в работу.</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2.2.13. Находясь в Колледже иметь опрятный и ухоженный внешний вид, носить </a:t>
            </a:r>
            <a:r>
              <a:rPr lang="ru-RU" sz="1200" dirty="0" err="1">
                <a:latin typeface="Arial" panose="020B0604020202020204" pitchFamily="34" charset="0"/>
                <a:ea typeface="Calibri" panose="020F0502020204030204" pitchFamily="34" charset="0"/>
                <a:cs typeface="Arial" panose="020B0604020202020204" pitchFamily="34" charset="0"/>
              </a:rPr>
              <a:t>бейдж</a:t>
            </a:r>
            <a:r>
              <a:rPr lang="ru-RU" sz="1200" dirty="0">
                <a:latin typeface="Arial" panose="020B0604020202020204" pitchFamily="34" charset="0"/>
                <a:ea typeface="Calibri" panose="020F0502020204030204" pitchFamily="34" charset="0"/>
                <a:cs typeface="Arial" panose="020B0604020202020204" pitchFamily="34" charset="0"/>
              </a:rPr>
              <a:t>-идентификатор и при необходимости студенческий билет.</a:t>
            </a:r>
          </a:p>
          <a:p>
            <a:pPr indent="450215" algn="just">
              <a:spcAft>
                <a:spcPts val="0"/>
              </a:spcAft>
            </a:pPr>
            <a:endParaRPr lang="ru-RU" sz="1200" dirty="0">
              <a:latin typeface="Arial" panose="020B0604020202020204" pitchFamily="34" charset="0"/>
              <a:ea typeface="Calibri" panose="020F0502020204030204" pitchFamily="34" charset="0"/>
              <a:cs typeface="Arial" panose="020B0604020202020204" pitchFamily="34" charset="0"/>
            </a:endParaRP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5.1. За нарушение устава, настоящих Правил и иных локальных нормативных актов Колледжа к обучающимся могут быть применены следующие меры дисциплинарного воздействия:</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 меры воспитательного характера;</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 дисциплинарные взыскания.</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5.3. К обучающимся могут быть применены следующие меры дисциплинарного взыскания:</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 замечание;</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 выговор;</a:t>
            </a:r>
          </a:p>
          <a:p>
            <a:pPr indent="450215" algn="just">
              <a:spcAft>
                <a:spcPts val="0"/>
              </a:spcAft>
            </a:pPr>
            <a:r>
              <a:rPr lang="ru-RU" sz="1200" dirty="0">
                <a:latin typeface="Arial" panose="020B0604020202020204" pitchFamily="34" charset="0"/>
                <a:ea typeface="Calibri" panose="020F0502020204030204" pitchFamily="34" charset="0"/>
                <a:cs typeface="Arial" panose="020B0604020202020204" pitchFamily="34" charset="0"/>
              </a:rPr>
              <a:t>- отчисление из Колледжа.</a:t>
            </a:r>
          </a:p>
        </p:txBody>
      </p:sp>
      <p:sp>
        <p:nvSpPr>
          <p:cNvPr id="21" name="Прямоугольник 20"/>
          <p:cNvSpPr/>
          <p:nvPr/>
        </p:nvSpPr>
        <p:spPr>
          <a:xfrm>
            <a:off x="-9527" y="1191428"/>
            <a:ext cx="12192000" cy="351378"/>
          </a:xfrm>
          <a:prstGeom prst="rect">
            <a:avLst/>
          </a:prstGeom>
          <a:noFill/>
        </p:spPr>
        <p:txBody>
          <a:bodyPr wrap="square">
            <a:spAutoFit/>
          </a:bodyPr>
          <a:lstStyle/>
          <a:p>
            <a:pPr algn="ctr">
              <a:lnSpc>
                <a:spcPct val="115000"/>
              </a:lnSpc>
              <a:spcAft>
                <a:spcPts val="0"/>
              </a:spcAft>
            </a:pPr>
            <a:r>
              <a:rPr lang="ru-RU" sz="1600" b="1" dirty="0">
                <a:solidFill>
                  <a:schemeClr val="accent5">
                    <a:lumMod val="75000"/>
                  </a:schemeClr>
                </a:solidFill>
                <a:latin typeface="Arial" panose="020B0604020202020204" pitchFamily="34" charset="0"/>
                <a:cs typeface="Arial" panose="020B0604020202020204" pitchFamily="34" charset="0"/>
              </a:rPr>
              <a:t>ПРАВИЛА ВНУТРЕННЕГО РАСПОРЯДКА ОБУЧАЮЩИХСЯ КАНСКОГО ПОЛИТЕХНИЧЕСКОГО КОЛЛЕДЖА</a:t>
            </a:r>
          </a:p>
        </p:txBody>
      </p:sp>
    </p:spTree>
    <p:extLst>
      <p:ext uri="{BB962C8B-B14F-4D97-AF65-F5344CB8AC3E}">
        <p14:creationId xmlns:p14="http://schemas.microsoft.com/office/powerpoint/2010/main" val="1498241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рямоугольник 12"/>
          <p:cNvSpPr/>
          <p:nvPr/>
        </p:nvSpPr>
        <p:spPr>
          <a:xfrm>
            <a:off x="228599" y="2535645"/>
            <a:ext cx="5981700" cy="351378"/>
          </a:xfrm>
          <a:prstGeom prst="rect">
            <a:avLst/>
          </a:prstGeom>
          <a:noFill/>
        </p:spPr>
        <p:txBody>
          <a:bodyPr wrap="square">
            <a:spAutoFit/>
          </a:bodyPr>
          <a:lstStyle/>
          <a:p>
            <a:pPr>
              <a:lnSpc>
                <a:spcPct val="115000"/>
              </a:lnSpc>
              <a:spcAft>
                <a:spcPts val="0"/>
              </a:spcAft>
            </a:pPr>
            <a:r>
              <a:rPr lang="ru-RU" sz="1600" b="1" dirty="0">
                <a:solidFill>
                  <a:schemeClr val="accent5">
                    <a:lumMod val="75000"/>
                  </a:schemeClr>
                </a:solidFill>
                <a:latin typeface="Arial" panose="020B0604020202020204" pitchFamily="34" charset="0"/>
                <a:cs typeface="Arial" panose="020B0604020202020204" pitchFamily="34" charset="0"/>
              </a:rPr>
              <a:t>ПОЛОЖЕНИЕ О ПРОМЕЖУТОЧНОЙ АТТЕСТАЦИИ</a:t>
            </a:r>
          </a:p>
        </p:txBody>
      </p:sp>
      <p:sp>
        <p:nvSpPr>
          <p:cNvPr id="2" name="Прямоугольник 1"/>
          <p:cNvSpPr/>
          <p:nvPr/>
        </p:nvSpPr>
        <p:spPr>
          <a:xfrm>
            <a:off x="228599" y="3062712"/>
            <a:ext cx="5753100" cy="1508105"/>
          </a:xfrm>
          <a:prstGeom prst="rect">
            <a:avLst/>
          </a:prstGeom>
        </p:spPr>
        <p:txBody>
          <a:bodyPr wrap="square">
            <a:spAutoFit/>
          </a:bodyPr>
          <a:lstStyle/>
          <a:p>
            <a:pPr>
              <a:lnSpc>
                <a:spcPct val="115000"/>
              </a:lnSpc>
              <a:spcAft>
                <a:spcPts val="0"/>
              </a:spcAft>
            </a:pPr>
            <a:r>
              <a:rPr lang="ru-RU" sz="1600" dirty="0">
                <a:latin typeface="Arial" panose="020B0604020202020204" pitchFamily="34" charset="0"/>
                <a:ea typeface="Calibri" panose="020F0502020204030204" pitchFamily="34" charset="0"/>
                <a:cs typeface="Arial" panose="020B0604020202020204" pitchFamily="34" charset="0"/>
              </a:rPr>
              <a:t>8.7 Студенты, не ликвидировавшие в установленные сроки академической задолженности, отчисляются из колледжа как не выполнившие обязанностей по добросовестному освоению образовательной программы и выполнению учебного плана</a:t>
            </a:r>
            <a:endParaRPr lang="ru-RU"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16" name="Прямоугольник 15"/>
          <p:cNvSpPr/>
          <p:nvPr/>
        </p:nvSpPr>
        <p:spPr>
          <a:xfrm>
            <a:off x="6210299" y="2535645"/>
            <a:ext cx="5753100" cy="658642"/>
          </a:xfrm>
          <a:prstGeom prst="rect">
            <a:avLst/>
          </a:prstGeom>
          <a:noFill/>
        </p:spPr>
        <p:txBody>
          <a:bodyPr wrap="square">
            <a:spAutoFit/>
          </a:bodyPr>
          <a:lstStyle/>
          <a:p>
            <a:pPr>
              <a:lnSpc>
                <a:spcPct val="115000"/>
              </a:lnSpc>
              <a:spcAft>
                <a:spcPts val="0"/>
              </a:spcAft>
            </a:pPr>
            <a:r>
              <a:rPr lang="ru-RU" sz="1600" b="1" dirty="0">
                <a:solidFill>
                  <a:schemeClr val="accent5">
                    <a:lumMod val="75000"/>
                  </a:schemeClr>
                </a:solidFill>
                <a:latin typeface="Arial" panose="020B0604020202020204" pitchFamily="34" charset="0"/>
                <a:cs typeface="Arial" panose="020B0604020202020204" pitchFamily="34" charset="0"/>
              </a:rPr>
              <a:t>ПОЛОЖЕНИЕ О ПЕРЕВОДЕ, ВОССТАНОВЛЕНИИ </a:t>
            </a:r>
          </a:p>
          <a:p>
            <a:pPr>
              <a:lnSpc>
                <a:spcPct val="115000"/>
              </a:lnSpc>
              <a:spcAft>
                <a:spcPts val="0"/>
              </a:spcAft>
            </a:pPr>
            <a:r>
              <a:rPr lang="ru-RU" sz="1600" b="1" dirty="0">
                <a:solidFill>
                  <a:schemeClr val="accent5">
                    <a:lumMod val="75000"/>
                  </a:schemeClr>
                </a:solidFill>
                <a:latin typeface="Arial" panose="020B0604020202020204" pitchFamily="34" charset="0"/>
                <a:cs typeface="Arial" panose="020B0604020202020204" pitchFamily="34" charset="0"/>
              </a:rPr>
              <a:t>И ОТЧИСЛЕНИИ</a:t>
            </a:r>
          </a:p>
        </p:txBody>
      </p:sp>
      <p:sp>
        <p:nvSpPr>
          <p:cNvPr id="17" name="Прямоугольник 16"/>
          <p:cNvSpPr/>
          <p:nvPr/>
        </p:nvSpPr>
        <p:spPr>
          <a:xfrm>
            <a:off x="6210299" y="3216344"/>
            <a:ext cx="5772151" cy="2357568"/>
          </a:xfrm>
          <a:prstGeom prst="rect">
            <a:avLst/>
          </a:prstGeom>
        </p:spPr>
        <p:txBody>
          <a:bodyPr wrap="square">
            <a:spAutoFit/>
          </a:bodyPr>
          <a:lstStyle/>
          <a:p>
            <a:pPr marR="18415">
              <a:lnSpc>
                <a:spcPct val="115000"/>
              </a:lnSpc>
              <a:spcAft>
                <a:spcPts val="0"/>
              </a:spcAft>
            </a:pPr>
            <a:r>
              <a:rPr lang="ru-RU" sz="1600" dirty="0">
                <a:latin typeface="Arial" panose="020B0604020202020204" pitchFamily="34" charset="0"/>
                <a:ea typeface="Calibri" panose="020F0502020204030204" pitchFamily="34" charset="0"/>
                <a:cs typeface="Arial" panose="020B0604020202020204" pitchFamily="34" charset="0"/>
              </a:rPr>
              <a:t>4.1. обучающийся может быть отчислен из колледжа </a:t>
            </a:r>
          </a:p>
          <a:p>
            <a:pPr marR="18415">
              <a:lnSpc>
                <a:spcPct val="115000"/>
              </a:lnSpc>
              <a:spcAft>
                <a:spcPts val="0"/>
              </a:spcAft>
            </a:pPr>
            <a:r>
              <a:rPr lang="ru-RU" sz="1600" dirty="0">
                <a:latin typeface="Arial" panose="020B0604020202020204" pitchFamily="34" charset="0"/>
                <a:ea typeface="Calibri" panose="020F0502020204030204" pitchFamily="34" charset="0"/>
                <a:cs typeface="Arial" panose="020B0604020202020204" pitchFamily="34" charset="0"/>
              </a:rPr>
              <a:t>по инициативе колледжа в случае невыполнения обучающимся по профессиональной образовательной программе обязанностей по добросовестному освоению такой образовательной программы и выполнению учебного плана, выразившееся в непосещении занятий, наличии неудовлетворительных оценок по промежуточной аттестации, приведшее к академической задолженности.</a:t>
            </a:r>
            <a:endParaRPr lang="ru-RU"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46014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Тема Offic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ctr">
          <a:defRPr sz="2000" u="sng" dirty="0" smtClean="0">
            <a:solidFill>
              <a:srgbClr val="C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TotalTime>
  <Words>621</Words>
  <Application>Microsoft Office PowerPoint</Application>
  <PresentationFormat>Широкоэкранный</PresentationFormat>
  <Paragraphs>186</Paragraphs>
  <Slides>7</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 Obstinate</dc:creator>
  <cp:lastModifiedBy>Пользователь</cp:lastModifiedBy>
  <cp:revision>23</cp:revision>
  <dcterms:created xsi:type="dcterms:W3CDTF">2021-05-05T06:53:09Z</dcterms:created>
  <dcterms:modified xsi:type="dcterms:W3CDTF">2023-10-30T06:03:05Z</dcterms:modified>
</cp:coreProperties>
</file>