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61" r:id="rId3"/>
    <p:sldId id="262" r:id="rId4"/>
    <p:sldId id="264" r:id="rId5"/>
    <p:sldId id="263" r:id="rId6"/>
    <p:sldId id="297" r:id="rId7"/>
    <p:sldId id="296" r:id="rId8"/>
    <p:sldId id="266" r:id="rId9"/>
    <p:sldId id="283" r:id="rId10"/>
    <p:sldId id="287" r:id="rId11"/>
    <p:sldId id="300" r:id="rId12"/>
    <p:sldId id="284" r:id="rId13"/>
    <p:sldId id="288" r:id="rId14"/>
    <p:sldId id="268" r:id="rId15"/>
    <p:sldId id="294" r:id="rId16"/>
    <p:sldId id="295" r:id="rId17"/>
    <p:sldId id="269" r:id="rId18"/>
    <p:sldId id="270" r:id="rId19"/>
    <p:sldId id="271" r:id="rId20"/>
    <p:sldId id="272" r:id="rId21"/>
    <p:sldId id="273" r:id="rId22"/>
    <p:sldId id="292" r:id="rId23"/>
    <p:sldId id="293" r:id="rId24"/>
    <p:sldId id="277" r:id="rId25"/>
    <p:sldId id="278" r:id="rId26"/>
    <p:sldId id="279" r:id="rId27"/>
    <p:sldId id="265"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7387" autoAdjust="0"/>
  </p:normalViewPr>
  <p:slideViewPr>
    <p:cSldViewPr>
      <p:cViewPr varScale="1">
        <p:scale>
          <a:sx n="61" d="100"/>
          <a:sy n="61" d="100"/>
        </p:scale>
        <p:origin x="-55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 Id="rId9" Type="http://schemas.microsoft.com/office/2006/relationships/legacyDiagramText" Target="legacyDiagramText9.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2AD8734-AD4D-42B0-8021-773FF4E7ED5E}"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068EA8C-F62D-4F2F-BEA4-8EC784FA6947}"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5BFD47A-C1D9-4596-9B36-5F2EE6F846FF}"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r>
              <a:rPr lang="ru-RU" smtClean="0"/>
              <a:t>Вставка рисунка SmartArt</a:t>
            </a:r>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367D2791-79A0-406D-8221-01730FDDBA1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8C74A93-A330-4B37-8542-3B9F34C47312}"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30DCB6B-AD54-4394-9D80-426BC8D9BA90}"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4EB9A5E-1DC9-4C6A-BCF7-9239E7448F3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E1F5D39-664D-41F6-8365-1314DB599462}"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398A98F-D4D0-4E5E-B62B-6695D9CDA164}"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0BE8BF7-4D1C-481C-98FB-3AA4D5BDB273}"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7049BA0-FD31-4AEF-8DCA-ED16198FBA1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0A4C648-73FB-49C0-BF17-89C526523F1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4D6A60F-1AA2-41D8-9E55-0E31EB5DC2C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300788" y="260350"/>
            <a:ext cx="2843212" cy="2663825"/>
          </a:xfrm>
        </p:spPr>
        <p:txBody>
          <a:bodyPr/>
          <a:lstStyle/>
          <a:p>
            <a:r>
              <a:rPr lang="ru-RU" sz="1800"/>
              <a:t/>
            </a:r>
            <a:br>
              <a:rPr lang="ru-RU" sz="1800"/>
            </a:br>
            <a:endParaRPr lang="ru-RU" sz="1800"/>
          </a:p>
        </p:txBody>
      </p:sp>
      <p:sp>
        <p:nvSpPr>
          <p:cNvPr id="51203" name="Rectangle 3"/>
          <p:cNvSpPr>
            <a:spLocks noGrp="1" noChangeArrowheads="1"/>
          </p:cNvSpPr>
          <p:nvPr>
            <p:ph type="body" idx="1"/>
          </p:nvPr>
        </p:nvSpPr>
        <p:spPr>
          <a:xfrm>
            <a:off x="6227763" y="3284538"/>
            <a:ext cx="2736850" cy="3384550"/>
          </a:xfrm>
        </p:spPr>
        <p:txBody>
          <a:bodyPr/>
          <a:lstStyle/>
          <a:p>
            <a:pPr algn="ctr">
              <a:lnSpc>
                <a:spcPct val="80000"/>
              </a:lnSpc>
            </a:pPr>
            <a:endParaRPr lang="ru-RU" sz="2000" b="1" i="1"/>
          </a:p>
          <a:p>
            <a:pPr>
              <a:lnSpc>
                <a:spcPct val="80000"/>
              </a:lnSpc>
            </a:pPr>
            <a:endParaRPr lang="ru-RU" sz="2800"/>
          </a:p>
        </p:txBody>
      </p:sp>
      <p:pic>
        <p:nvPicPr>
          <p:cNvPr id="51204" name="Picture 4" descr="IMG0164A"/>
          <p:cNvPicPr>
            <a:picLocks noChangeAspect="1" noChangeArrowheads="1"/>
          </p:cNvPicPr>
          <p:nvPr/>
        </p:nvPicPr>
        <p:blipFill>
          <a:blip r:embed="rId2" cstate="screen"/>
          <a:srcRect/>
          <a:stretch>
            <a:fillRect/>
          </a:stretch>
        </p:blipFill>
        <p:spPr bwMode="auto">
          <a:xfrm>
            <a:off x="-1116013" y="0"/>
            <a:ext cx="11017251" cy="6858000"/>
          </a:xfrm>
          <a:prstGeom prst="rect">
            <a:avLst/>
          </a:prstGeom>
          <a:noFill/>
        </p:spPr>
      </p:pic>
      <p:sp>
        <p:nvSpPr>
          <p:cNvPr id="51205" name="Rectangle 5"/>
          <p:cNvSpPr>
            <a:spLocks noChangeArrowheads="1"/>
          </p:cNvSpPr>
          <p:nvPr/>
        </p:nvSpPr>
        <p:spPr bwMode="auto">
          <a:xfrm>
            <a:off x="0" y="188640"/>
            <a:ext cx="8675687" cy="6217087"/>
          </a:xfrm>
          <a:prstGeom prst="rect">
            <a:avLst/>
          </a:prstGeom>
          <a:noFill/>
          <a:ln w="9525">
            <a:noFill/>
            <a:miter lim="800000"/>
            <a:headEnd/>
            <a:tailEnd/>
          </a:ln>
          <a:effectLst/>
        </p:spPr>
        <p:txBody>
          <a:bodyPr>
            <a:spAutoFit/>
          </a:bodyPr>
          <a:lstStyle/>
          <a:p>
            <a:pPr algn="ctr"/>
            <a:endParaRPr lang="ru-RU" sz="3200" b="1" i="1" dirty="0">
              <a:effectLst>
                <a:outerShdw blurRad="38100" dist="38100" dir="2700000" algn="tl">
                  <a:srgbClr val="C0C0C0"/>
                </a:outerShdw>
              </a:effectLst>
              <a:latin typeface="Times New Roman" pitchFamily="18" charset="0"/>
            </a:endParaRPr>
          </a:p>
          <a:p>
            <a:pPr algn="ctr"/>
            <a:r>
              <a:rPr lang="ru-RU" b="1" i="1" dirty="0" smtClean="0">
                <a:solidFill>
                  <a:schemeClr val="bg1"/>
                </a:solidFill>
                <a:effectLst>
                  <a:outerShdw blurRad="38100" dist="38100" dir="2700000" algn="tl">
                    <a:srgbClr val="C0C0C0"/>
                  </a:outerShdw>
                </a:effectLst>
              </a:rPr>
              <a:t>Краевое государственное бюджетное образовательное</a:t>
            </a:r>
          </a:p>
          <a:p>
            <a:pPr algn="ctr"/>
            <a:r>
              <a:rPr lang="ru-RU" b="1" i="1" dirty="0" smtClean="0">
                <a:solidFill>
                  <a:schemeClr val="bg1"/>
                </a:solidFill>
                <a:effectLst>
                  <a:outerShdw blurRad="38100" dist="38100" dir="2700000" algn="tl">
                    <a:srgbClr val="C0C0C0"/>
                  </a:outerShdw>
                </a:effectLst>
              </a:rPr>
              <a:t>учреждение начального  профессионального образования</a:t>
            </a:r>
          </a:p>
          <a:p>
            <a:pPr algn="ctr"/>
            <a:r>
              <a:rPr lang="ru-RU" b="1" i="1" dirty="0" smtClean="0">
                <a:solidFill>
                  <a:schemeClr val="bg1"/>
                </a:solidFill>
                <a:effectLst>
                  <a:outerShdw blurRad="38100" dist="38100" dir="2700000" algn="tl">
                    <a:srgbClr val="C0C0C0"/>
                  </a:outerShdw>
                </a:effectLst>
              </a:rPr>
              <a:t>Профессиональное </a:t>
            </a:r>
          </a:p>
          <a:p>
            <a:pPr algn="ctr"/>
            <a:r>
              <a:rPr lang="ru-RU" b="1" i="1" dirty="0" smtClean="0">
                <a:solidFill>
                  <a:schemeClr val="bg1"/>
                </a:solidFill>
                <a:effectLst>
                  <a:outerShdw blurRad="38100" dist="38100" dir="2700000" algn="tl">
                    <a:srgbClr val="C0C0C0"/>
                  </a:outerShdw>
                </a:effectLst>
              </a:rPr>
              <a:t>училище № 92</a:t>
            </a:r>
          </a:p>
          <a:p>
            <a:pPr algn="ctr"/>
            <a:endParaRPr lang="ru-RU" b="1" i="1" dirty="0" smtClean="0">
              <a:solidFill>
                <a:schemeClr val="bg1"/>
              </a:solidFill>
              <a:effectLst>
                <a:outerShdw blurRad="38100" dist="38100" dir="2700000" algn="tl">
                  <a:srgbClr val="C0C0C0"/>
                </a:outerShdw>
              </a:effectLst>
            </a:endParaRPr>
          </a:p>
          <a:p>
            <a:pPr algn="ctr"/>
            <a:endParaRPr lang="ru-RU" sz="2800" b="1" i="1" dirty="0" smtClean="0">
              <a:solidFill>
                <a:schemeClr val="bg1"/>
              </a:solidFill>
              <a:effectLst>
                <a:outerShdw blurRad="38100" dist="38100" dir="2700000" algn="tl">
                  <a:srgbClr val="C0C0C0"/>
                </a:outerShdw>
              </a:effectLst>
            </a:endParaRPr>
          </a:p>
          <a:p>
            <a:pPr algn="ctr"/>
            <a:r>
              <a:rPr lang="ru-RU" sz="3200" b="1" i="1" dirty="0" smtClean="0">
                <a:solidFill>
                  <a:schemeClr val="bg1"/>
                </a:solidFill>
                <a:effectLst>
                  <a:glow rad="139700">
                    <a:schemeClr val="accent4">
                      <a:satMod val="175000"/>
                      <a:alpha val="40000"/>
                    </a:schemeClr>
                  </a:glow>
                  <a:outerShdw blurRad="38100" dist="38100" dir="2700000" algn="tl">
                    <a:srgbClr val="C0C0C0"/>
                  </a:outerShdw>
                </a:effectLst>
              </a:rPr>
              <a:t>Страницы истории профобразования</a:t>
            </a:r>
          </a:p>
          <a:p>
            <a:pPr algn="ctr"/>
            <a:endParaRPr lang="ru-RU" sz="2400" b="1" i="1" dirty="0">
              <a:solidFill>
                <a:schemeClr val="bg1"/>
              </a:solidFill>
              <a:effectLst>
                <a:outerShdw blurRad="38100" dist="38100" dir="2700000" algn="tl">
                  <a:srgbClr val="C0C0C0"/>
                </a:outerShdw>
              </a:effectLst>
            </a:endParaRPr>
          </a:p>
          <a:p>
            <a:endParaRPr lang="ru-RU" sz="2400" b="1" i="1" dirty="0">
              <a:solidFill>
                <a:schemeClr val="bg1"/>
              </a:solidFill>
              <a:effectLst>
                <a:outerShdw blurRad="38100" dist="38100" dir="2700000" algn="tl">
                  <a:srgbClr val="C0C0C0"/>
                </a:outerShdw>
              </a:effectLst>
            </a:endParaRPr>
          </a:p>
          <a:p>
            <a:endParaRPr lang="ru-RU" sz="2400" b="1" i="1" dirty="0" smtClean="0">
              <a:solidFill>
                <a:schemeClr val="bg1"/>
              </a:solidFill>
              <a:effectLst>
                <a:outerShdw blurRad="38100" dist="38100" dir="2700000" algn="tl">
                  <a:srgbClr val="C0C0C0"/>
                </a:outerShdw>
              </a:effectLst>
            </a:endParaRPr>
          </a:p>
          <a:p>
            <a:endParaRPr lang="ru-RU" sz="2400" b="1" i="1" dirty="0">
              <a:solidFill>
                <a:schemeClr val="bg1"/>
              </a:solidFill>
              <a:effectLst>
                <a:outerShdw blurRad="38100" dist="38100" dir="2700000" algn="tl">
                  <a:srgbClr val="C0C0C0"/>
                </a:outerShdw>
              </a:effectLst>
            </a:endParaRPr>
          </a:p>
          <a:p>
            <a:endParaRPr lang="ru-RU" sz="2400" b="1" i="1" dirty="0">
              <a:solidFill>
                <a:schemeClr val="bg1"/>
              </a:solidFill>
              <a:effectLst>
                <a:outerShdw blurRad="38100" dist="38100" dir="2700000" algn="tl">
                  <a:srgbClr val="C0C0C0"/>
                </a:outerShdw>
              </a:effectLst>
            </a:endParaRPr>
          </a:p>
          <a:p>
            <a:endParaRPr lang="ru-RU" sz="2400" b="1" i="1" dirty="0">
              <a:solidFill>
                <a:schemeClr val="bg1"/>
              </a:solidFill>
              <a:effectLst>
                <a:outerShdw blurRad="38100" dist="38100" dir="2700000" algn="tl">
                  <a:srgbClr val="C0C0C0"/>
                </a:outerShdw>
              </a:effectLst>
            </a:endParaRPr>
          </a:p>
          <a:p>
            <a:endParaRPr lang="ru-RU" sz="2400" b="1" i="1" dirty="0">
              <a:solidFill>
                <a:schemeClr val="bg1"/>
              </a:solidFill>
              <a:effectLst>
                <a:outerShdw blurRad="38100" dist="38100" dir="2700000" algn="tl">
                  <a:srgbClr val="C0C0C0"/>
                </a:outerShdw>
              </a:effectLst>
            </a:endParaRPr>
          </a:p>
          <a:p>
            <a:pPr algn="ctr"/>
            <a:r>
              <a:rPr lang="ru-RU" sz="2400" b="1" i="1" dirty="0" smtClean="0">
                <a:solidFill>
                  <a:schemeClr val="bg1"/>
                </a:solidFill>
                <a:effectLst>
                  <a:outerShdw blurRad="38100" dist="38100" dir="2700000" algn="tl">
                    <a:srgbClr val="C0C0C0"/>
                  </a:outerShdw>
                </a:effectLst>
                <a:latin typeface="Times New Roman" pitchFamily="18" charset="0"/>
              </a:rPr>
              <a:t>663580, </a:t>
            </a:r>
            <a:r>
              <a:rPr lang="ru-RU" sz="2400" b="1" i="1" dirty="0">
                <a:solidFill>
                  <a:schemeClr val="bg1"/>
                </a:solidFill>
                <a:effectLst>
                  <a:outerShdw blurRad="38100" dist="38100" dir="2700000" algn="tl">
                    <a:srgbClr val="C0C0C0"/>
                  </a:outerShdw>
                </a:effectLst>
                <a:latin typeface="Times New Roman" pitchFamily="18" charset="0"/>
              </a:rPr>
              <a:t>Красноярский край, Саянский район, с. Агинское, пл. </a:t>
            </a:r>
            <a:r>
              <a:rPr lang="ru-RU" sz="2400" b="1" i="1" dirty="0" smtClean="0">
                <a:solidFill>
                  <a:schemeClr val="bg1"/>
                </a:solidFill>
                <a:effectLst>
                  <a:outerShdw blurRad="38100" dist="38100" dir="2700000" algn="tl">
                    <a:srgbClr val="C0C0C0"/>
                  </a:outerShdw>
                </a:effectLst>
                <a:latin typeface="Times New Roman" pitchFamily="18" charset="0"/>
              </a:rPr>
              <a:t>Труда</a:t>
            </a:r>
            <a:r>
              <a:rPr lang="ru-RU" sz="2400" b="1" i="1" dirty="0">
                <a:solidFill>
                  <a:schemeClr val="bg1"/>
                </a:solidFill>
                <a:effectLst>
                  <a:outerShdw blurRad="38100" dist="38100" dir="2700000" algn="tl">
                    <a:srgbClr val="C0C0C0"/>
                  </a:outerShdw>
                </a:effectLst>
                <a:latin typeface="Times New Roman" pitchFamily="18" charset="0"/>
              </a:rPr>
              <a:t>, 7 А тел  83914221-8-79,  Сотовый: 9631831739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0" name="Picture 12" descr="IMG_0640"/>
          <p:cNvPicPr>
            <a:picLocks noChangeAspect="1" noChangeArrowheads="1"/>
          </p:cNvPicPr>
          <p:nvPr/>
        </p:nvPicPr>
        <p:blipFill>
          <a:blip r:embed="rId2" cstate="screen"/>
          <a:srcRect/>
          <a:stretch>
            <a:fillRect/>
          </a:stretch>
        </p:blipFill>
        <p:spPr bwMode="auto">
          <a:xfrm>
            <a:off x="4356100" y="3670300"/>
            <a:ext cx="4248150" cy="3187700"/>
          </a:xfrm>
          <a:prstGeom prst="rect">
            <a:avLst/>
          </a:prstGeom>
          <a:noFill/>
        </p:spPr>
      </p:pic>
      <p:sp>
        <p:nvSpPr>
          <p:cNvPr id="37893" name="Rectangle 5"/>
          <p:cNvSpPr>
            <a:spLocks noChangeArrowheads="1"/>
          </p:cNvSpPr>
          <p:nvPr/>
        </p:nvSpPr>
        <p:spPr bwMode="auto">
          <a:xfrm>
            <a:off x="179388" y="0"/>
            <a:ext cx="3744912" cy="1373188"/>
          </a:xfrm>
          <a:prstGeom prst="rect">
            <a:avLst/>
          </a:prstGeom>
          <a:noFill/>
          <a:ln w="9525">
            <a:noFill/>
            <a:miter lim="800000"/>
            <a:headEnd/>
            <a:tailEnd/>
          </a:ln>
          <a:effectLst/>
        </p:spPr>
        <p:txBody>
          <a:bodyPr>
            <a:spAutoFit/>
          </a:bodyPr>
          <a:lstStyle/>
          <a:p>
            <a:r>
              <a:rPr lang="ru-RU" b="1" i="1">
                <a:solidFill>
                  <a:schemeClr val="bg1"/>
                </a:solidFill>
              </a:rPr>
              <a:t> </a:t>
            </a:r>
            <a:r>
              <a:rPr lang="ru-RU" sz="2800" b="1" i="1">
                <a:solidFill>
                  <a:schemeClr val="bg1"/>
                </a:solidFill>
              </a:rPr>
              <a:t>В ПУ-92 получают профессии:</a:t>
            </a:r>
          </a:p>
          <a:p>
            <a:endParaRPr lang="ru-RU" sz="2800" b="1" i="1">
              <a:solidFill>
                <a:schemeClr val="bg1"/>
              </a:solidFill>
            </a:endParaRPr>
          </a:p>
        </p:txBody>
      </p:sp>
      <p:sp>
        <p:nvSpPr>
          <p:cNvPr id="37895" name="Rectangle 7"/>
          <p:cNvSpPr>
            <a:spLocks noChangeArrowheads="1"/>
          </p:cNvSpPr>
          <p:nvPr/>
        </p:nvSpPr>
        <p:spPr bwMode="auto">
          <a:xfrm>
            <a:off x="4140200" y="3573463"/>
            <a:ext cx="2519363" cy="1190625"/>
          </a:xfrm>
          <a:prstGeom prst="rect">
            <a:avLst/>
          </a:prstGeom>
          <a:noFill/>
          <a:ln w="9525">
            <a:noFill/>
            <a:miter lim="800000"/>
            <a:headEnd/>
            <a:tailEnd/>
          </a:ln>
          <a:effectLst/>
        </p:spPr>
        <p:txBody>
          <a:bodyPr>
            <a:spAutoFit/>
          </a:bodyPr>
          <a:lstStyle/>
          <a:p>
            <a:r>
              <a:rPr lang="ru-RU" b="1" i="1">
                <a:solidFill>
                  <a:schemeClr val="bg1"/>
                </a:solidFill>
                <a:effectLst>
                  <a:outerShdw blurRad="38100" dist="38100" dir="2700000" algn="tl">
                    <a:srgbClr val="C0C0C0"/>
                  </a:outerShdw>
                </a:effectLst>
              </a:rPr>
              <a:t>Профессия:</a:t>
            </a:r>
            <a:r>
              <a:rPr lang="ru-RU">
                <a:solidFill>
                  <a:schemeClr val="bg1"/>
                </a:solidFill>
                <a:effectLst>
                  <a:outerShdw blurRad="38100" dist="38100" dir="2700000" algn="tl">
                    <a:srgbClr val="C0C0C0"/>
                  </a:outerShdw>
                </a:effectLst>
              </a:rPr>
              <a:t> </a:t>
            </a:r>
            <a:r>
              <a:rPr lang="ru-RU" b="1" i="1">
                <a:solidFill>
                  <a:schemeClr val="bg1"/>
                </a:solidFill>
                <a:effectLst>
                  <a:outerShdw blurRad="38100" dist="38100" dir="2700000" algn="tl">
                    <a:srgbClr val="C0C0C0"/>
                  </a:outerShdw>
                </a:effectLst>
              </a:rPr>
              <a:t>портной. Специальность: портной</a:t>
            </a:r>
          </a:p>
        </p:txBody>
      </p:sp>
      <p:sp>
        <p:nvSpPr>
          <p:cNvPr id="37898" name="Rectangle 10"/>
          <p:cNvSpPr>
            <a:spLocks noChangeArrowheads="1"/>
          </p:cNvSpPr>
          <p:nvPr/>
        </p:nvSpPr>
        <p:spPr bwMode="auto">
          <a:xfrm>
            <a:off x="179388" y="2133600"/>
            <a:ext cx="4176712" cy="1114425"/>
          </a:xfrm>
          <a:prstGeom prst="rect">
            <a:avLst/>
          </a:prstGeom>
          <a:noFill/>
          <a:ln w="9525">
            <a:noFill/>
            <a:miter lim="800000"/>
            <a:headEnd/>
            <a:tailEnd/>
          </a:ln>
          <a:effectLst/>
        </p:spPr>
        <p:txBody>
          <a:bodyPr>
            <a:spAutoFit/>
          </a:bodyPr>
          <a:lstStyle/>
          <a:p>
            <a:pPr algn="r"/>
            <a:r>
              <a:rPr lang="ru-RU" sz="2000" b="1" i="1">
                <a:solidFill>
                  <a:schemeClr val="bg1"/>
                </a:solidFill>
                <a:effectLst>
                  <a:outerShdw blurRad="38100" dist="38100" dir="2700000" algn="tl">
                    <a:srgbClr val="C0C0C0"/>
                  </a:outerShdw>
                </a:effectLst>
              </a:rPr>
              <a:t>Профессия:</a:t>
            </a:r>
          </a:p>
          <a:p>
            <a:pPr algn="r"/>
            <a:r>
              <a:rPr lang="ru-RU" sz="2000" b="1" i="1" u="sng">
                <a:solidFill>
                  <a:schemeClr val="bg1"/>
                </a:solidFill>
                <a:effectLst>
                  <a:outerShdw blurRad="38100" dist="38100" dir="2700000" algn="tl">
                    <a:srgbClr val="C0C0C0"/>
                  </a:outerShdw>
                </a:effectLst>
              </a:rPr>
              <a:t>Бухгалтер</a:t>
            </a:r>
          </a:p>
          <a:p>
            <a:pPr algn="r">
              <a:spcBef>
                <a:spcPct val="50000"/>
              </a:spcBef>
            </a:pPr>
            <a:endParaRPr lang="ru-RU">
              <a:solidFill>
                <a:schemeClr val="bg1"/>
              </a:solidFill>
              <a:effectLst>
                <a:outerShdw blurRad="38100" dist="38100" dir="2700000" algn="tl">
                  <a:srgbClr val="C0C0C0"/>
                </a:outerShdw>
              </a:effectLst>
            </a:endParaRPr>
          </a:p>
        </p:txBody>
      </p:sp>
      <p:pic>
        <p:nvPicPr>
          <p:cNvPr id="37901" name="Picture 13" descr="IMG_0649"/>
          <p:cNvPicPr>
            <a:picLocks noChangeAspect="1" noChangeArrowheads="1"/>
          </p:cNvPicPr>
          <p:nvPr/>
        </p:nvPicPr>
        <p:blipFill>
          <a:blip r:embed="rId3" cstate="screen"/>
          <a:srcRect/>
          <a:stretch>
            <a:fillRect/>
          </a:stretch>
        </p:blipFill>
        <p:spPr bwMode="auto">
          <a:xfrm>
            <a:off x="4427538" y="366713"/>
            <a:ext cx="4176712" cy="3135312"/>
          </a:xfrm>
          <a:prstGeom prst="rect">
            <a:avLst/>
          </a:prstGeom>
          <a:noFill/>
        </p:spPr>
      </p:pic>
      <p:pic>
        <p:nvPicPr>
          <p:cNvPr id="37902" name="Picture 14" descr="IMG_0655"/>
          <p:cNvPicPr>
            <a:picLocks noChangeAspect="1" noChangeArrowheads="1"/>
          </p:cNvPicPr>
          <p:nvPr/>
        </p:nvPicPr>
        <p:blipFill>
          <a:blip r:embed="rId4" cstate="screen"/>
          <a:srcRect/>
          <a:stretch>
            <a:fillRect/>
          </a:stretch>
        </p:blipFill>
        <p:spPr bwMode="auto">
          <a:xfrm>
            <a:off x="179388" y="3644900"/>
            <a:ext cx="3995737" cy="2997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508625" y="620713"/>
            <a:ext cx="3178175" cy="796925"/>
          </a:xfrm>
        </p:spPr>
        <p:txBody>
          <a:bodyPr/>
          <a:lstStyle/>
          <a:p>
            <a:r>
              <a:rPr lang="ru-RU" sz="4000"/>
              <a:t/>
            </a:r>
            <a:br>
              <a:rPr lang="ru-RU" sz="4000"/>
            </a:br>
            <a:r>
              <a:rPr lang="ru-RU" sz="4000"/>
              <a:t/>
            </a:r>
            <a:br>
              <a:rPr lang="ru-RU" sz="4000"/>
            </a:br>
            <a:r>
              <a:rPr lang="ru-RU" sz="4000"/>
              <a:t/>
            </a:r>
            <a:br>
              <a:rPr lang="ru-RU" sz="4000"/>
            </a:br>
            <a:r>
              <a:rPr lang="ru-RU" sz="4000">
                <a:solidFill>
                  <a:schemeClr val="bg1"/>
                </a:solidFill>
              </a:rPr>
              <a:t>Продавец,</a:t>
            </a:r>
            <a:br>
              <a:rPr lang="ru-RU" sz="4000">
                <a:solidFill>
                  <a:schemeClr val="bg1"/>
                </a:solidFill>
              </a:rPr>
            </a:br>
            <a:r>
              <a:rPr lang="ru-RU" sz="4000">
                <a:solidFill>
                  <a:schemeClr val="bg1"/>
                </a:solidFill>
              </a:rPr>
              <a:t>контролер-кассир, срок обучения 3 года</a:t>
            </a:r>
          </a:p>
        </p:txBody>
      </p:sp>
      <p:pic>
        <p:nvPicPr>
          <p:cNvPr id="55300" name="Picture 4" descr="IMG_0459"/>
          <p:cNvPicPr>
            <a:picLocks noChangeAspect="1" noChangeArrowheads="1"/>
          </p:cNvPicPr>
          <p:nvPr/>
        </p:nvPicPr>
        <p:blipFill>
          <a:blip r:embed="rId2" cstate="screen"/>
          <a:srcRect/>
          <a:stretch>
            <a:fillRect/>
          </a:stretch>
        </p:blipFill>
        <p:spPr bwMode="auto">
          <a:xfrm>
            <a:off x="179388" y="0"/>
            <a:ext cx="5184775" cy="3752850"/>
          </a:xfrm>
          <a:prstGeom prst="rect">
            <a:avLst/>
          </a:prstGeom>
          <a:noFill/>
        </p:spPr>
      </p:pic>
      <p:pic>
        <p:nvPicPr>
          <p:cNvPr id="55301" name="Picture 5" descr="IMG_0461"/>
          <p:cNvPicPr>
            <a:picLocks noChangeAspect="1" noChangeArrowheads="1"/>
          </p:cNvPicPr>
          <p:nvPr>
            <p:ph type="body" idx="1"/>
          </p:nvPr>
        </p:nvPicPr>
        <p:blipFill>
          <a:blip r:embed="rId3" cstate="screen"/>
          <a:srcRect/>
          <a:stretch>
            <a:fillRect/>
          </a:stretch>
        </p:blipFill>
        <p:spPr>
          <a:xfrm>
            <a:off x="4572000" y="3789363"/>
            <a:ext cx="4572000" cy="3068637"/>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4821" name="Rectangle 5"/>
          <p:cNvSpPr>
            <a:spLocks noChangeArrowheads="1"/>
          </p:cNvSpPr>
          <p:nvPr/>
        </p:nvSpPr>
        <p:spPr bwMode="auto">
          <a:xfrm>
            <a:off x="2286000" y="0"/>
            <a:ext cx="4572000" cy="641350"/>
          </a:xfrm>
          <a:prstGeom prst="rect">
            <a:avLst/>
          </a:prstGeom>
          <a:noFill/>
          <a:ln w="9525">
            <a:noFill/>
            <a:miter lim="800000"/>
            <a:headEnd/>
            <a:tailEnd/>
          </a:ln>
          <a:effectLst/>
        </p:spPr>
        <p:txBody>
          <a:bodyPr>
            <a:spAutoFit/>
          </a:bodyPr>
          <a:lstStyle/>
          <a:p>
            <a:r>
              <a:rPr lang="ru-RU" b="1" i="1"/>
              <a:t>  </a:t>
            </a:r>
            <a:r>
              <a:rPr lang="ru-RU" b="1" i="1">
                <a:solidFill>
                  <a:schemeClr val="bg1"/>
                </a:solidFill>
              </a:rPr>
              <a:t>Где родился, там и пригодился…</a:t>
            </a:r>
          </a:p>
          <a:p>
            <a:endParaRPr lang="ru-RU" b="1" i="1">
              <a:solidFill>
                <a:schemeClr val="bg1"/>
              </a:solidFill>
            </a:endParaRPr>
          </a:p>
        </p:txBody>
      </p:sp>
      <p:pic>
        <p:nvPicPr>
          <p:cNvPr id="34824" name="Picture 8" descr="Копия File0195"/>
          <p:cNvPicPr>
            <a:picLocks noChangeAspect="1" noChangeArrowheads="1"/>
          </p:cNvPicPr>
          <p:nvPr/>
        </p:nvPicPr>
        <p:blipFill>
          <a:blip r:embed="rId3" cstate="screen"/>
          <a:srcRect/>
          <a:stretch>
            <a:fillRect/>
          </a:stretch>
        </p:blipFill>
        <p:spPr bwMode="auto">
          <a:xfrm>
            <a:off x="179388" y="3357563"/>
            <a:ext cx="4427537" cy="3500437"/>
          </a:xfrm>
          <a:prstGeom prst="rect">
            <a:avLst/>
          </a:prstGeom>
          <a:noFill/>
        </p:spPr>
      </p:pic>
      <p:sp>
        <p:nvSpPr>
          <p:cNvPr id="34825" name="Rectangle 9"/>
          <p:cNvSpPr>
            <a:spLocks noChangeArrowheads="1"/>
          </p:cNvSpPr>
          <p:nvPr/>
        </p:nvSpPr>
        <p:spPr bwMode="auto">
          <a:xfrm>
            <a:off x="4716463" y="333375"/>
            <a:ext cx="3740150" cy="5897563"/>
          </a:xfrm>
          <a:prstGeom prst="rect">
            <a:avLst/>
          </a:prstGeom>
          <a:noFill/>
          <a:ln w="9525">
            <a:noFill/>
            <a:miter lim="800000"/>
            <a:headEnd/>
            <a:tailEnd/>
          </a:ln>
          <a:effectLst/>
        </p:spPr>
        <p:txBody>
          <a:bodyPr>
            <a:spAutoFit/>
          </a:bodyPr>
          <a:lstStyle/>
          <a:p>
            <a:r>
              <a:rPr lang="ru-RU" b="1" i="1"/>
              <a:t> </a:t>
            </a:r>
            <a:r>
              <a:rPr lang="ru-RU" sz="1400" b="1" i="1">
                <a:solidFill>
                  <a:schemeClr val="bg1"/>
                </a:solidFill>
              </a:rPr>
              <a:t>Молодежь у нас ответственная и трудолюбивая: в 2007, 2008 г.г. на краевом конкурсе «Пахарь» в теоретическом смотре завоевывали первые места (Медведев Э, Завадский Д.), </a:t>
            </a:r>
          </a:p>
          <a:p>
            <a:r>
              <a:rPr lang="ru-RU" sz="1400" b="1" i="1">
                <a:solidFill>
                  <a:schemeClr val="bg1"/>
                </a:solidFill>
              </a:rPr>
              <a:t>15.11. 2008 г. состоялся краевой форум работников сельского хозяйства в</a:t>
            </a:r>
          </a:p>
          <a:p>
            <a:r>
              <a:rPr lang="ru-RU" sz="1400" b="1" i="1">
                <a:solidFill>
                  <a:schemeClr val="bg1"/>
                </a:solidFill>
              </a:rPr>
              <a:t> котором участвовал Журавлев А., намолотивший 3500 тонн зерна.</a:t>
            </a:r>
          </a:p>
          <a:p>
            <a:endParaRPr lang="ru-RU" sz="1400" b="1" i="1">
              <a:solidFill>
                <a:schemeClr val="bg1"/>
              </a:solidFill>
            </a:endParaRPr>
          </a:p>
          <a:p>
            <a:r>
              <a:rPr lang="ru-RU" sz="1400" b="1" i="1">
                <a:solidFill>
                  <a:schemeClr val="bg1"/>
                </a:solidFill>
              </a:rPr>
              <a:t>В ПУ свое учебное хозяйство в 500 га земли, 300 из которых было засеяно зерновыми, ребята отлично поработали – собрали по 27 центнеров с гектара, что превысило краевую норму.</a:t>
            </a:r>
          </a:p>
          <a:p>
            <a:endParaRPr lang="ru-RU" sz="1400" b="1" i="1">
              <a:solidFill>
                <a:schemeClr val="bg1"/>
              </a:solidFill>
            </a:endParaRPr>
          </a:p>
          <a:p>
            <a:r>
              <a:rPr lang="ru-RU" sz="1400" b="1" i="1">
                <a:solidFill>
                  <a:schemeClr val="bg1"/>
                </a:solidFill>
              </a:rPr>
              <a:t>Перспективность ПУ связана также с разработкой никелевого месторождения – добыча будет вестись открытым способом, и бульдозеристы будут со временем востребованы работодателями, значит, если есть потребность на рынке труда –нам нужно развиваться </a:t>
            </a:r>
          </a:p>
        </p:txBody>
      </p:sp>
      <p:pic>
        <p:nvPicPr>
          <p:cNvPr id="34828" name="Picture 12" descr="IMG0252A"/>
          <p:cNvPicPr>
            <a:picLocks noChangeAspect="1" noChangeArrowheads="1"/>
          </p:cNvPicPr>
          <p:nvPr/>
        </p:nvPicPr>
        <p:blipFill>
          <a:blip r:embed="rId4" cstate="screen"/>
          <a:srcRect/>
          <a:stretch>
            <a:fillRect/>
          </a:stretch>
        </p:blipFill>
        <p:spPr bwMode="auto">
          <a:xfrm>
            <a:off x="684213" y="765175"/>
            <a:ext cx="2627312" cy="2101850"/>
          </a:xfrm>
          <a:prstGeom prst="rect">
            <a:avLst/>
          </a:prstGeom>
          <a:noFill/>
        </p:spPr>
      </p:pic>
      <p:graphicFrame>
        <p:nvGraphicFramePr>
          <p:cNvPr id="34842" name="Group 26"/>
          <p:cNvGraphicFramePr>
            <a:graphicFrameLocks noGrp="1"/>
          </p:cNvGraphicFramePr>
          <p:nvPr/>
        </p:nvGraphicFramePr>
        <p:xfrm>
          <a:off x="611188" y="765175"/>
          <a:ext cx="2808287" cy="2657856"/>
        </p:xfrm>
        <a:graphic>
          <a:graphicData uri="http://schemas.openxmlformats.org/drawingml/2006/table">
            <a:tbl>
              <a:tblPr/>
              <a:tblGrid>
                <a:gridCol w="2808287"/>
              </a:tblGrid>
              <a:tr h="223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1" u="none" strike="noStrike" cap="none" normalizeH="0" baseline="0" smtClean="0">
                          <a:ln>
                            <a:noFill/>
                          </a:ln>
                          <a:solidFill>
                            <a:schemeClr val="bg1"/>
                          </a:solidFill>
                          <a:effectLst/>
                          <a:latin typeface="Arial" charset="0"/>
                        </a:rPr>
                        <a:t>Журавлёв А, намолот 3500 центнеров зерна</a:t>
                      </a:r>
                    </a:p>
                  </a:txBody>
                  <a:tcPr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IMGP4382"/>
          <p:cNvPicPr>
            <a:picLocks noChangeAspect="1" noChangeArrowheads="1"/>
          </p:cNvPicPr>
          <p:nvPr/>
        </p:nvPicPr>
        <p:blipFill>
          <a:blip r:embed="rId2" cstate="screen"/>
          <a:srcRect/>
          <a:stretch>
            <a:fillRect/>
          </a:stretch>
        </p:blipFill>
        <p:spPr bwMode="auto">
          <a:xfrm>
            <a:off x="4356100" y="0"/>
            <a:ext cx="4787900" cy="3284538"/>
          </a:xfrm>
          <a:prstGeom prst="rect">
            <a:avLst/>
          </a:prstGeom>
          <a:noFill/>
        </p:spPr>
      </p:pic>
      <p:pic>
        <p:nvPicPr>
          <p:cNvPr id="38919" name="Picture 7" descr="IMGP4383"/>
          <p:cNvPicPr>
            <a:picLocks noChangeAspect="1" noChangeArrowheads="1"/>
          </p:cNvPicPr>
          <p:nvPr/>
        </p:nvPicPr>
        <p:blipFill>
          <a:blip r:embed="rId3" cstate="screen"/>
          <a:srcRect/>
          <a:stretch>
            <a:fillRect/>
          </a:stretch>
        </p:blipFill>
        <p:spPr bwMode="auto">
          <a:xfrm>
            <a:off x="4356100" y="3500438"/>
            <a:ext cx="4787900" cy="3357562"/>
          </a:xfrm>
          <a:prstGeom prst="rect">
            <a:avLst/>
          </a:prstGeom>
          <a:noFill/>
        </p:spPr>
      </p:pic>
      <p:pic>
        <p:nvPicPr>
          <p:cNvPr id="38926" name="Picture 14" descr="IMG0251A"/>
          <p:cNvPicPr>
            <a:picLocks noChangeAspect="1" noChangeArrowheads="1"/>
          </p:cNvPicPr>
          <p:nvPr/>
        </p:nvPicPr>
        <p:blipFill>
          <a:blip r:embed="rId4" cstate="screen"/>
          <a:srcRect/>
          <a:stretch>
            <a:fillRect/>
          </a:stretch>
        </p:blipFill>
        <p:spPr bwMode="auto">
          <a:xfrm>
            <a:off x="1979613" y="3716338"/>
            <a:ext cx="2239962" cy="3141662"/>
          </a:xfrm>
          <a:prstGeom prst="rect">
            <a:avLst/>
          </a:prstGeom>
          <a:noFill/>
        </p:spPr>
      </p:pic>
      <p:sp>
        <p:nvSpPr>
          <p:cNvPr id="38917" name="Rectangle 5"/>
          <p:cNvSpPr>
            <a:spLocks noChangeArrowheads="1"/>
          </p:cNvSpPr>
          <p:nvPr/>
        </p:nvSpPr>
        <p:spPr bwMode="auto">
          <a:xfrm>
            <a:off x="323850" y="0"/>
            <a:ext cx="3527425" cy="396875"/>
          </a:xfrm>
          <a:prstGeom prst="rect">
            <a:avLst/>
          </a:prstGeom>
          <a:noFill/>
          <a:ln w="9525">
            <a:noFill/>
            <a:miter lim="800000"/>
            <a:headEnd/>
            <a:tailEnd/>
          </a:ln>
          <a:effectLst/>
        </p:spPr>
        <p:txBody>
          <a:bodyPr>
            <a:spAutoFit/>
          </a:bodyPr>
          <a:lstStyle/>
          <a:p>
            <a:pPr algn="ctr"/>
            <a:r>
              <a:rPr lang="ru-RU" sz="2000" b="1" i="1">
                <a:solidFill>
                  <a:schemeClr val="bg1"/>
                </a:solidFill>
              </a:rPr>
              <a:t>Наши достижения:</a:t>
            </a:r>
          </a:p>
        </p:txBody>
      </p:sp>
      <p:pic>
        <p:nvPicPr>
          <p:cNvPr id="38923" name="Picture 11" descr="18"/>
          <p:cNvPicPr>
            <a:picLocks noChangeAspect="1" noChangeArrowheads="1"/>
          </p:cNvPicPr>
          <p:nvPr/>
        </p:nvPicPr>
        <p:blipFill>
          <a:blip r:embed="rId5" cstate="screen"/>
          <a:srcRect/>
          <a:stretch>
            <a:fillRect/>
          </a:stretch>
        </p:blipFill>
        <p:spPr bwMode="auto">
          <a:xfrm>
            <a:off x="468313" y="692150"/>
            <a:ext cx="2700337" cy="3313113"/>
          </a:xfrm>
          <a:prstGeom prst="rect">
            <a:avLst/>
          </a:prstGeom>
          <a:noFill/>
        </p:spPr>
      </p:pic>
      <p:pic>
        <p:nvPicPr>
          <p:cNvPr id="38925" name="Picture 13" descr="IMG0246A"/>
          <p:cNvPicPr>
            <a:picLocks noChangeAspect="1" noChangeArrowheads="1"/>
          </p:cNvPicPr>
          <p:nvPr/>
        </p:nvPicPr>
        <p:blipFill>
          <a:blip r:embed="rId6" cstate="screen"/>
          <a:srcRect/>
          <a:stretch>
            <a:fillRect/>
          </a:stretch>
        </p:blipFill>
        <p:spPr bwMode="auto">
          <a:xfrm>
            <a:off x="0" y="3500438"/>
            <a:ext cx="1798638" cy="2781300"/>
          </a:xfrm>
          <a:prstGeom prst="rect">
            <a:avLst/>
          </a:prstGeom>
          <a:noFill/>
        </p:spPr>
      </p:pic>
      <p:pic>
        <p:nvPicPr>
          <p:cNvPr id="38927" name="Picture 15" descr="IMG0247A"/>
          <p:cNvPicPr>
            <a:picLocks noChangeAspect="1" noChangeArrowheads="1"/>
          </p:cNvPicPr>
          <p:nvPr/>
        </p:nvPicPr>
        <p:blipFill>
          <a:blip r:embed="rId7" cstate="screen"/>
          <a:srcRect/>
          <a:stretch>
            <a:fillRect/>
          </a:stretch>
        </p:blipFill>
        <p:spPr bwMode="auto">
          <a:xfrm>
            <a:off x="539750" y="5157788"/>
            <a:ext cx="1728788" cy="150336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ru-RU"/>
          </a:p>
        </p:txBody>
      </p:sp>
      <p:pic>
        <p:nvPicPr>
          <p:cNvPr id="14339" name="Picture 3" descr="Копия IMG0164A"/>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graphicFrame>
        <p:nvGraphicFramePr>
          <p:cNvPr id="14340" name="Organization Chart 4"/>
          <p:cNvGraphicFramePr>
            <a:graphicFrameLocks/>
          </p:cNvGraphicFramePr>
          <p:nvPr>
            <p:ph idx="1"/>
          </p:nvPr>
        </p:nvGraphicFramePr>
        <p:xfrm>
          <a:off x="457200" y="1600200"/>
          <a:ext cx="8229600" cy="4525963"/>
        </p:xfrm>
        <a:graphic>
          <a:graphicData uri="http://schemas.openxmlformats.org/drawingml/2006/compatibility">
            <com:legacyDrawing xmlns:com="http://schemas.openxmlformats.org/drawingml/2006/compatibility" spid="_x0000_s14340"/>
          </a:graphicData>
        </a:graphic>
      </p:graphicFrame>
      <p:pic>
        <p:nvPicPr>
          <p:cNvPr id="14359" name="Picture 23" descr="IMG_0680"/>
          <p:cNvPicPr>
            <a:picLocks noChangeAspect="1" noChangeArrowheads="1"/>
          </p:cNvPicPr>
          <p:nvPr/>
        </p:nvPicPr>
        <p:blipFill>
          <a:blip r:embed="rId4" cstate="screen"/>
          <a:srcRect/>
          <a:stretch>
            <a:fillRect/>
          </a:stretch>
        </p:blipFill>
        <p:spPr bwMode="auto">
          <a:xfrm rot="-1146974">
            <a:off x="323850" y="981075"/>
            <a:ext cx="3024188" cy="19431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IMG_0686"/>
          <p:cNvPicPr>
            <a:picLocks noChangeAspect="1" noChangeArrowheads="1"/>
          </p:cNvPicPr>
          <p:nvPr/>
        </p:nvPicPr>
        <p:blipFill>
          <a:blip r:embed="rId2" cstate="screen"/>
          <a:srcRect/>
          <a:stretch>
            <a:fillRect/>
          </a:stretch>
        </p:blipFill>
        <p:spPr bwMode="auto">
          <a:xfrm>
            <a:off x="395288" y="2565400"/>
            <a:ext cx="2952750" cy="4292600"/>
          </a:xfrm>
          <a:prstGeom prst="rect">
            <a:avLst/>
          </a:prstGeom>
          <a:noFill/>
        </p:spPr>
      </p:pic>
      <p:pic>
        <p:nvPicPr>
          <p:cNvPr id="47112" name="Picture 8" descr="IMG_0674"/>
          <p:cNvPicPr>
            <a:picLocks noChangeAspect="1" noChangeArrowheads="1"/>
          </p:cNvPicPr>
          <p:nvPr/>
        </p:nvPicPr>
        <p:blipFill>
          <a:blip r:embed="rId3" cstate="screen"/>
          <a:srcRect/>
          <a:stretch>
            <a:fillRect/>
          </a:stretch>
        </p:blipFill>
        <p:spPr bwMode="auto">
          <a:xfrm>
            <a:off x="4284663" y="404813"/>
            <a:ext cx="4248150" cy="2922587"/>
          </a:xfrm>
          <a:prstGeom prst="rect">
            <a:avLst/>
          </a:prstGeom>
          <a:noFill/>
        </p:spPr>
      </p:pic>
      <p:pic>
        <p:nvPicPr>
          <p:cNvPr id="47113" name="Picture 9" descr="IMG_0683"/>
          <p:cNvPicPr>
            <a:picLocks noChangeAspect="1" noChangeArrowheads="1"/>
          </p:cNvPicPr>
          <p:nvPr/>
        </p:nvPicPr>
        <p:blipFill>
          <a:blip r:embed="rId4" cstate="screen"/>
          <a:srcRect/>
          <a:stretch>
            <a:fillRect/>
          </a:stretch>
        </p:blipFill>
        <p:spPr bwMode="auto">
          <a:xfrm>
            <a:off x="4284663" y="3500438"/>
            <a:ext cx="4248150" cy="3187700"/>
          </a:xfrm>
          <a:prstGeom prst="rect">
            <a:avLst/>
          </a:prstGeom>
          <a:noFill/>
        </p:spPr>
      </p:pic>
      <p:sp>
        <p:nvSpPr>
          <p:cNvPr id="47106" name="Rectangle 2"/>
          <p:cNvSpPr>
            <a:spLocks noGrp="1" noChangeArrowheads="1"/>
          </p:cNvSpPr>
          <p:nvPr>
            <p:ph type="title"/>
          </p:nvPr>
        </p:nvSpPr>
        <p:spPr>
          <a:xfrm>
            <a:off x="457200" y="274638"/>
            <a:ext cx="3898900" cy="1143000"/>
          </a:xfrm>
        </p:spPr>
        <p:txBody>
          <a:bodyPr/>
          <a:lstStyle/>
          <a:p>
            <a:r>
              <a:rPr lang="ru-RU" sz="1400" b="1" i="1" u="sng">
                <a:solidFill>
                  <a:schemeClr val="bg1"/>
                </a:solidFill>
              </a:rPr>
              <a:t>Встреча учащихся с </a:t>
            </a:r>
            <a:r>
              <a:rPr lang="ru-RU" sz="1600" b="1" i="1" u="sng">
                <a:solidFill>
                  <a:schemeClr val="bg1"/>
                </a:solidFill>
              </a:rPr>
              <a:t>членами российского Союза писателей, поэтами и прозаиками Н.Н. Ереминым и М.М. Стрельцовым  2.04.2009 г</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5" name="Picture 7" descr="IMG_0689"/>
          <p:cNvPicPr>
            <a:picLocks noChangeAspect="1" noChangeArrowheads="1"/>
          </p:cNvPicPr>
          <p:nvPr/>
        </p:nvPicPr>
        <p:blipFill>
          <a:blip r:embed="rId2" cstate="screen"/>
          <a:srcRect/>
          <a:stretch>
            <a:fillRect/>
          </a:stretch>
        </p:blipFill>
        <p:spPr bwMode="auto">
          <a:xfrm>
            <a:off x="0" y="0"/>
            <a:ext cx="3344863" cy="4868863"/>
          </a:xfrm>
          <a:prstGeom prst="rect">
            <a:avLst/>
          </a:prstGeom>
          <a:noFill/>
        </p:spPr>
      </p:pic>
      <p:pic>
        <p:nvPicPr>
          <p:cNvPr id="48136" name="Picture 8" descr="IMG_0681"/>
          <p:cNvPicPr>
            <a:picLocks noChangeAspect="1" noChangeArrowheads="1"/>
          </p:cNvPicPr>
          <p:nvPr/>
        </p:nvPicPr>
        <p:blipFill>
          <a:blip r:embed="rId3" cstate="screen"/>
          <a:srcRect/>
          <a:stretch>
            <a:fillRect/>
          </a:stretch>
        </p:blipFill>
        <p:spPr bwMode="auto">
          <a:xfrm>
            <a:off x="2987675" y="2317750"/>
            <a:ext cx="3602038" cy="4540250"/>
          </a:xfrm>
          <a:prstGeom prst="rect">
            <a:avLst/>
          </a:prstGeom>
          <a:noFill/>
        </p:spPr>
      </p:pic>
      <p:pic>
        <p:nvPicPr>
          <p:cNvPr id="48133" name="Picture 5" descr="IMG_0687"/>
          <p:cNvPicPr>
            <a:picLocks noChangeAspect="1" noChangeArrowheads="1"/>
          </p:cNvPicPr>
          <p:nvPr/>
        </p:nvPicPr>
        <p:blipFill>
          <a:blip r:embed="rId4" cstate="screen"/>
          <a:srcRect/>
          <a:stretch>
            <a:fillRect/>
          </a:stretch>
        </p:blipFill>
        <p:spPr bwMode="auto">
          <a:xfrm>
            <a:off x="6011863" y="0"/>
            <a:ext cx="3132137" cy="4897438"/>
          </a:xfrm>
          <a:prstGeom prst="rect">
            <a:avLst/>
          </a:prstGeom>
          <a:noFill/>
        </p:spPr>
      </p:pic>
      <p:sp>
        <p:nvSpPr>
          <p:cNvPr id="48130" name="Rectangle 2"/>
          <p:cNvSpPr>
            <a:spLocks noGrp="1" noChangeArrowheads="1"/>
          </p:cNvSpPr>
          <p:nvPr>
            <p:ph type="title"/>
          </p:nvPr>
        </p:nvSpPr>
        <p:spPr>
          <a:xfrm>
            <a:off x="3419475" y="274638"/>
            <a:ext cx="2520950" cy="1143000"/>
          </a:xfrm>
        </p:spPr>
        <p:txBody>
          <a:bodyPr/>
          <a:lstStyle/>
          <a:p>
            <a:r>
              <a:rPr lang="ru-RU" sz="2000" b="1" i="1">
                <a:solidFill>
                  <a:schemeClr val="bg1"/>
                </a:solidFill>
              </a:rPr>
              <a:t>Н. Еремин читает свои произведения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ru-RU"/>
          </a:p>
        </p:txBody>
      </p:sp>
      <p:sp>
        <p:nvSpPr>
          <p:cNvPr id="15363" name="Rectangle 3"/>
          <p:cNvSpPr>
            <a:spLocks noGrp="1" noChangeArrowheads="1"/>
          </p:cNvSpPr>
          <p:nvPr>
            <p:ph type="body" idx="1"/>
          </p:nvPr>
        </p:nvSpPr>
        <p:spPr/>
        <p:txBody>
          <a:bodyPr/>
          <a:lstStyle/>
          <a:p>
            <a:endParaRPr lang="ru-RU"/>
          </a:p>
        </p:txBody>
      </p:sp>
      <p:pic>
        <p:nvPicPr>
          <p:cNvPr id="15364"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5365" name="Rectangle 5"/>
          <p:cNvSpPr>
            <a:spLocks noChangeArrowheads="1"/>
          </p:cNvSpPr>
          <p:nvPr/>
        </p:nvSpPr>
        <p:spPr bwMode="auto">
          <a:xfrm>
            <a:off x="4859338" y="0"/>
            <a:ext cx="4033837" cy="6448425"/>
          </a:xfrm>
          <a:prstGeom prst="rect">
            <a:avLst/>
          </a:prstGeom>
          <a:noFill/>
          <a:ln w="9525">
            <a:noFill/>
            <a:miter lim="800000"/>
            <a:headEnd/>
            <a:tailEnd/>
          </a:ln>
          <a:effectLst/>
        </p:spPr>
        <p:txBody>
          <a:bodyPr>
            <a:spAutoFit/>
          </a:bodyPr>
          <a:lstStyle/>
          <a:p>
            <a:r>
              <a:rPr lang="ru-RU" sz="1600" b="1">
                <a:solidFill>
                  <a:schemeClr val="bg1"/>
                </a:solidFill>
              </a:rPr>
              <a:t>Выставки книг «Твои герои, Россия!»;</a:t>
            </a:r>
          </a:p>
          <a:p>
            <a:r>
              <a:rPr lang="ru-RU" sz="1600" b="1">
                <a:solidFill>
                  <a:schemeClr val="bg1"/>
                </a:solidFill>
              </a:rPr>
              <a:t>Встречи с ветеранами Великой Отечественной войны;</a:t>
            </a:r>
          </a:p>
          <a:p>
            <a:r>
              <a:rPr lang="ru-RU" sz="1600" b="1">
                <a:solidFill>
                  <a:schemeClr val="bg1"/>
                </a:solidFill>
              </a:rPr>
              <a:t>Встречи с  тружениками тыла;</a:t>
            </a:r>
          </a:p>
          <a:p>
            <a:r>
              <a:rPr lang="ru-RU" sz="1600" b="1">
                <a:solidFill>
                  <a:schemeClr val="bg1"/>
                </a:solidFill>
              </a:rPr>
              <a:t>Встречи с участниками боев в Афганистане и Северном Кавказе (совместно с военкоматом);</a:t>
            </a:r>
          </a:p>
          <a:p>
            <a:r>
              <a:rPr lang="ru-RU" sz="1600" b="1">
                <a:solidFill>
                  <a:schemeClr val="bg1"/>
                </a:solidFill>
              </a:rPr>
              <a:t>Уроки мужества;</a:t>
            </a:r>
          </a:p>
          <a:p>
            <a:r>
              <a:rPr lang="ru-RU" sz="1600" b="1">
                <a:solidFill>
                  <a:schemeClr val="bg1"/>
                </a:solidFill>
              </a:rPr>
              <a:t>конференция «Государственные символы России»;</a:t>
            </a:r>
          </a:p>
          <a:p>
            <a:r>
              <a:rPr lang="ru-RU" sz="1600" b="1">
                <a:solidFill>
                  <a:schemeClr val="bg1"/>
                </a:solidFill>
              </a:rPr>
              <a:t>Познавательные викторины;</a:t>
            </a:r>
          </a:p>
          <a:p>
            <a:r>
              <a:rPr lang="ru-RU" sz="1600" b="1">
                <a:solidFill>
                  <a:schemeClr val="bg1"/>
                </a:solidFill>
              </a:rPr>
              <a:t>Литературные клубы, посвященные Дню Защитников Отечества;</a:t>
            </a:r>
          </a:p>
          <a:p>
            <a:r>
              <a:rPr lang="ru-RU" sz="1600" b="1">
                <a:solidFill>
                  <a:schemeClr val="bg1"/>
                </a:solidFill>
              </a:rPr>
              <a:t>Поэтический вечер «Жизнь моя, как песня ты звучала…»</a:t>
            </a:r>
          </a:p>
          <a:p>
            <a:r>
              <a:rPr lang="ru-RU" sz="1600" b="1">
                <a:solidFill>
                  <a:schemeClr val="bg1"/>
                </a:solidFill>
              </a:rPr>
              <a:t>(Посвящен творчеству Мусы Джалиля и поэтам, погибшим в годы  войны.)</a:t>
            </a:r>
          </a:p>
          <a:p>
            <a:r>
              <a:rPr lang="ru-RU" sz="1600" b="1">
                <a:solidFill>
                  <a:schemeClr val="bg1"/>
                </a:solidFill>
              </a:rPr>
              <a:t>Литературная декада «Венок славы», посвящается Дню Победы;</a:t>
            </a:r>
          </a:p>
          <a:p>
            <a:r>
              <a:rPr lang="ru-RU" sz="1600" b="1">
                <a:solidFill>
                  <a:schemeClr val="bg1"/>
                </a:solidFill>
              </a:rPr>
              <a:t>Написание сочинений по произведениям о Великой Отечественной войне;</a:t>
            </a:r>
          </a:p>
          <a:p>
            <a:r>
              <a:rPr lang="ru-RU" sz="1600" b="1">
                <a:solidFill>
                  <a:schemeClr val="bg1"/>
                </a:solidFill>
              </a:rPr>
              <a:t>и другие интересные мероприятия организуются для учащихся ПУ-92.</a:t>
            </a:r>
          </a:p>
        </p:txBody>
      </p:sp>
      <p:pic>
        <p:nvPicPr>
          <p:cNvPr id="15366" name="Picture 6" descr="DSCN1033"/>
          <p:cNvPicPr>
            <a:picLocks noChangeAspect="1" noChangeArrowheads="1"/>
          </p:cNvPicPr>
          <p:nvPr/>
        </p:nvPicPr>
        <p:blipFill>
          <a:blip r:embed="rId3" cstate="screen"/>
          <a:srcRect/>
          <a:stretch>
            <a:fillRect/>
          </a:stretch>
        </p:blipFill>
        <p:spPr bwMode="auto">
          <a:xfrm>
            <a:off x="0" y="0"/>
            <a:ext cx="4643438" cy="3141663"/>
          </a:xfrm>
          <a:prstGeom prst="rect">
            <a:avLst/>
          </a:prstGeom>
          <a:noFill/>
        </p:spPr>
      </p:pic>
      <p:pic>
        <p:nvPicPr>
          <p:cNvPr id="15367" name="Picture 7" descr="DSCN1031"/>
          <p:cNvPicPr>
            <a:picLocks noChangeAspect="1" noChangeArrowheads="1"/>
          </p:cNvPicPr>
          <p:nvPr/>
        </p:nvPicPr>
        <p:blipFill>
          <a:blip r:embed="rId4" cstate="screen"/>
          <a:srcRect/>
          <a:stretch>
            <a:fillRect/>
          </a:stretch>
        </p:blipFill>
        <p:spPr bwMode="auto">
          <a:xfrm>
            <a:off x="0" y="3284538"/>
            <a:ext cx="4716463" cy="35734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ru-RU"/>
          </a:p>
        </p:txBody>
      </p:sp>
      <p:sp>
        <p:nvSpPr>
          <p:cNvPr id="16387" name="Rectangle 3"/>
          <p:cNvSpPr>
            <a:spLocks noGrp="1" noChangeArrowheads="1"/>
          </p:cNvSpPr>
          <p:nvPr>
            <p:ph type="body" idx="1"/>
          </p:nvPr>
        </p:nvSpPr>
        <p:spPr/>
        <p:txBody>
          <a:bodyPr/>
          <a:lstStyle/>
          <a:p>
            <a:endParaRPr lang="ru-RU"/>
          </a:p>
        </p:txBody>
      </p:sp>
      <p:pic>
        <p:nvPicPr>
          <p:cNvPr id="16388"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6389" name="Rectangle 5"/>
          <p:cNvSpPr>
            <a:spLocks noChangeArrowheads="1"/>
          </p:cNvSpPr>
          <p:nvPr/>
        </p:nvSpPr>
        <p:spPr bwMode="auto">
          <a:xfrm>
            <a:off x="5795963" y="188913"/>
            <a:ext cx="3168650" cy="1793875"/>
          </a:xfrm>
          <a:prstGeom prst="rect">
            <a:avLst/>
          </a:prstGeom>
          <a:noFill/>
          <a:ln w="9525">
            <a:noFill/>
            <a:miter lim="800000"/>
            <a:headEnd/>
            <a:tailEnd/>
          </a:ln>
          <a:effectLst/>
        </p:spPr>
        <p:txBody>
          <a:bodyPr>
            <a:spAutoFit/>
          </a:bodyPr>
          <a:lstStyle/>
          <a:p>
            <a:r>
              <a:rPr lang="ru-RU" sz="1400" b="1" i="1">
                <a:solidFill>
                  <a:schemeClr val="bg1"/>
                </a:solidFill>
              </a:rPr>
              <a:t>Знакомство с документами о</a:t>
            </a:r>
          </a:p>
          <a:p>
            <a:r>
              <a:rPr lang="ru-RU" sz="1400" b="1" i="1">
                <a:solidFill>
                  <a:schemeClr val="bg1"/>
                </a:solidFill>
              </a:rPr>
              <a:t> Великой Отечественной войне</a:t>
            </a:r>
          </a:p>
          <a:p>
            <a:endParaRPr lang="ru-RU" sz="1400" b="1" i="1">
              <a:solidFill>
                <a:schemeClr val="bg1"/>
              </a:solidFill>
            </a:endParaRPr>
          </a:p>
          <a:p>
            <a:r>
              <a:rPr lang="ru-RU" sz="1400" b="1" i="1">
                <a:solidFill>
                  <a:schemeClr val="bg1"/>
                </a:solidFill>
              </a:rPr>
              <a:t>Экскурсии по музею;</a:t>
            </a:r>
          </a:p>
          <a:p>
            <a:endParaRPr lang="ru-RU" sz="1400" b="1" i="1">
              <a:solidFill>
                <a:schemeClr val="bg1"/>
              </a:solidFill>
            </a:endParaRPr>
          </a:p>
          <a:p>
            <a:r>
              <a:rPr lang="ru-RU" sz="1400" b="1" i="1">
                <a:solidFill>
                  <a:schemeClr val="bg1"/>
                </a:solidFill>
              </a:rPr>
              <a:t>Участие  в поэтических конкурсах; </a:t>
            </a:r>
          </a:p>
          <a:p>
            <a:r>
              <a:rPr lang="ru-RU" sz="1400" b="1" i="1">
                <a:solidFill>
                  <a:schemeClr val="bg1"/>
                </a:solidFill>
              </a:rPr>
              <a:t>Фото уч-ся ПУ-92 Алексиевич Ю</a:t>
            </a:r>
          </a:p>
        </p:txBody>
      </p:sp>
      <p:pic>
        <p:nvPicPr>
          <p:cNvPr id="16390" name="Picture 6"/>
          <p:cNvPicPr>
            <a:picLocks noChangeAspect="1" noChangeArrowheads="1"/>
          </p:cNvPicPr>
          <p:nvPr/>
        </p:nvPicPr>
        <p:blipFill>
          <a:blip r:embed="rId3" cstate="screen"/>
          <a:srcRect/>
          <a:stretch>
            <a:fillRect/>
          </a:stretch>
        </p:blipFill>
        <p:spPr bwMode="auto">
          <a:xfrm>
            <a:off x="0" y="0"/>
            <a:ext cx="4572000" cy="2997200"/>
          </a:xfrm>
          <a:prstGeom prst="rect">
            <a:avLst/>
          </a:prstGeom>
          <a:noFill/>
        </p:spPr>
      </p:pic>
      <p:pic>
        <p:nvPicPr>
          <p:cNvPr id="16391" name="Picture 7" descr="File0090 55"/>
          <p:cNvPicPr>
            <a:picLocks noChangeAspect="1" noChangeArrowheads="1"/>
          </p:cNvPicPr>
          <p:nvPr/>
        </p:nvPicPr>
        <p:blipFill>
          <a:blip r:embed="rId4" cstate="screen"/>
          <a:srcRect/>
          <a:stretch>
            <a:fillRect/>
          </a:stretch>
        </p:blipFill>
        <p:spPr bwMode="auto">
          <a:xfrm>
            <a:off x="3851275" y="2133600"/>
            <a:ext cx="3241675" cy="2232025"/>
          </a:xfrm>
          <a:prstGeom prst="rect">
            <a:avLst/>
          </a:prstGeom>
          <a:noFill/>
        </p:spPr>
      </p:pic>
      <p:pic>
        <p:nvPicPr>
          <p:cNvPr id="16392" name="Picture 8" descr="File0087 55"/>
          <p:cNvPicPr>
            <a:picLocks noChangeAspect="1" noChangeArrowheads="1"/>
          </p:cNvPicPr>
          <p:nvPr/>
        </p:nvPicPr>
        <p:blipFill>
          <a:blip r:embed="rId5" cstate="screen"/>
          <a:srcRect/>
          <a:stretch>
            <a:fillRect/>
          </a:stretch>
        </p:blipFill>
        <p:spPr bwMode="auto">
          <a:xfrm>
            <a:off x="0" y="3789363"/>
            <a:ext cx="4211638" cy="3068637"/>
          </a:xfrm>
          <a:prstGeom prst="rect">
            <a:avLst/>
          </a:prstGeom>
          <a:noFill/>
        </p:spPr>
      </p:pic>
      <p:pic>
        <p:nvPicPr>
          <p:cNvPr id="16393" name="Picture 9" descr="100_0114"/>
          <p:cNvPicPr>
            <a:picLocks noChangeAspect="1" noChangeArrowheads="1"/>
          </p:cNvPicPr>
          <p:nvPr/>
        </p:nvPicPr>
        <p:blipFill>
          <a:blip r:embed="rId6" cstate="screen"/>
          <a:srcRect/>
          <a:stretch>
            <a:fillRect/>
          </a:stretch>
        </p:blipFill>
        <p:spPr bwMode="auto">
          <a:xfrm>
            <a:off x="5364163" y="4005263"/>
            <a:ext cx="3779837" cy="28527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100_0132"/>
          <p:cNvPicPr>
            <a:picLocks noChangeAspect="1" noChangeArrowheads="1"/>
          </p:cNvPicPr>
          <p:nvPr/>
        </p:nvPicPr>
        <p:blipFill>
          <a:blip r:embed="rId2" cstate="screen"/>
          <a:srcRect/>
          <a:stretch>
            <a:fillRect/>
          </a:stretch>
        </p:blipFill>
        <p:spPr bwMode="auto">
          <a:xfrm>
            <a:off x="4859338" y="3068638"/>
            <a:ext cx="4284662" cy="3789362"/>
          </a:xfrm>
          <a:prstGeom prst="rect">
            <a:avLst/>
          </a:prstGeom>
          <a:noFill/>
        </p:spPr>
      </p:pic>
      <p:pic>
        <p:nvPicPr>
          <p:cNvPr id="17414" name="Picture 6" descr="100_0144"/>
          <p:cNvPicPr>
            <a:picLocks noChangeAspect="1" noChangeArrowheads="1"/>
          </p:cNvPicPr>
          <p:nvPr/>
        </p:nvPicPr>
        <p:blipFill>
          <a:blip r:embed="rId3" cstate="screen"/>
          <a:srcRect/>
          <a:stretch>
            <a:fillRect/>
          </a:stretch>
        </p:blipFill>
        <p:spPr bwMode="auto">
          <a:xfrm>
            <a:off x="0" y="0"/>
            <a:ext cx="4824413" cy="3500438"/>
          </a:xfrm>
          <a:prstGeom prst="rect">
            <a:avLst/>
          </a:prstGeom>
          <a:noFill/>
        </p:spPr>
      </p:pic>
      <p:sp>
        <p:nvSpPr>
          <p:cNvPr id="17410" name="Rectangle 2"/>
          <p:cNvSpPr>
            <a:spLocks noGrp="1" noChangeArrowheads="1"/>
          </p:cNvSpPr>
          <p:nvPr>
            <p:ph type="title"/>
          </p:nvPr>
        </p:nvSpPr>
        <p:spPr>
          <a:xfrm>
            <a:off x="4859338" y="2492375"/>
            <a:ext cx="4284662" cy="504825"/>
          </a:xfrm>
        </p:spPr>
        <p:txBody>
          <a:bodyPr/>
          <a:lstStyle/>
          <a:p>
            <a:pPr algn="l"/>
            <a:r>
              <a:rPr lang="ru-RU" sz="1400" b="1" i="1">
                <a:solidFill>
                  <a:schemeClr val="bg1"/>
                </a:solidFill>
              </a:rPr>
              <a:t>Директор музея Иванченко Л.К., уч-ся  25 и 31гр,</a:t>
            </a:r>
            <a:br>
              <a:rPr lang="ru-RU" sz="1400" b="1" i="1">
                <a:solidFill>
                  <a:schemeClr val="bg1"/>
                </a:solidFill>
              </a:rPr>
            </a:br>
            <a:r>
              <a:rPr lang="ru-RU" sz="1400" b="1" i="1">
                <a:solidFill>
                  <a:schemeClr val="bg1"/>
                </a:solidFill>
              </a:rPr>
              <a:t>преподаватель Олешкевич Т.А.</a:t>
            </a:r>
            <a:r>
              <a:rPr lang="ru-RU" sz="1400"/>
              <a:t> </a:t>
            </a:r>
          </a:p>
        </p:txBody>
      </p:sp>
      <p:sp>
        <p:nvSpPr>
          <p:cNvPr id="17413" name="Rectangle 5"/>
          <p:cNvSpPr>
            <a:spLocks noChangeArrowheads="1"/>
          </p:cNvSpPr>
          <p:nvPr/>
        </p:nvSpPr>
        <p:spPr bwMode="auto">
          <a:xfrm>
            <a:off x="323850" y="0"/>
            <a:ext cx="8351838" cy="366713"/>
          </a:xfrm>
          <a:prstGeom prst="rect">
            <a:avLst/>
          </a:prstGeom>
          <a:noFill/>
          <a:ln w="9525">
            <a:noFill/>
            <a:miter lim="800000"/>
            <a:headEnd/>
            <a:tailEnd/>
          </a:ln>
          <a:effectLst/>
        </p:spPr>
        <p:txBody>
          <a:bodyPr>
            <a:spAutoFit/>
          </a:bodyPr>
          <a:lstStyle/>
          <a:p>
            <a:endParaRPr lang="ru-RU" b="1" i="1">
              <a:solidFill>
                <a:schemeClr val="tx2"/>
              </a:solidFill>
            </a:endParaRPr>
          </a:p>
        </p:txBody>
      </p:sp>
      <p:sp>
        <p:nvSpPr>
          <p:cNvPr id="17416" name="Rectangle 8"/>
          <p:cNvSpPr>
            <a:spLocks noChangeArrowheads="1"/>
          </p:cNvSpPr>
          <p:nvPr/>
        </p:nvSpPr>
        <p:spPr bwMode="auto">
          <a:xfrm>
            <a:off x="0" y="3716338"/>
            <a:ext cx="4859338" cy="2647950"/>
          </a:xfrm>
          <a:prstGeom prst="rect">
            <a:avLst/>
          </a:prstGeom>
          <a:noFill/>
          <a:ln w="9525">
            <a:noFill/>
            <a:miter lim="800000"/>
            <a:headEnd/>
            <a:tailEnd/>
          </a:ln>
          <a:effectLst/>
        </p:spPr>
        <p:txBody>
          <a:bodyPr>
            <a:spAutoFit/>
          </a:bodyPr>
          <a:lstStyle/>
          <a:p>
            <a:pPr algn="ctr"/>
            <a:r>
              <a:rPr lang="ru-RU" sz="2400" b="1" i="1">
                <a:solidFill>
                  <a:schemeClr val="bg1"/>
                </a:solidFill>
              </a:rPr>
              <a:t>Урок в музее </a:t>
            </a:r>
          </a:p>
          <a:p>
            <a:pPr algn="ctr"/>
            <a:endParaRPr lang="ru-RU" sz="2400" b="1" i="1">
              <a:solidFill>
                <a:schemeClr val="bg1"/>
              </a:solidFill>
            </a:endParaRPr>
          </a:p>
          <a:p>
            <a:pPr algn="ctr"/>
            <a:r>
              <a:rPr lang="ru-RU" sz="2400" b="1" i="1">
                <a:solidFill>
                  <a:schemeClr val="bg1"/>
                </a:solidFill>
              </a:rPr>
              <a:t>«Топонимика сел Саянского района»</a:t>
            </a:r>
          </a:p>
          <a:p>
            <a:pPr algn="ctr"/>
            <a:endParaRPr lang="ru-RU" sz="2400" b="1" i="1">
              <a:solidFill>
                <a:schemeClr val="bg1"/>
              </a:solidFill>
            </a:endParaRPr>
          </a:p>
          <a:p>
            <a:pPr algn="ctr"/>
            <a:r>
              <a:rPr lang="ru-RU" sz="2400" b="1" i="1">
                <a:solidFill>
                  <a:schemeClr val="bg1"/>
                </a:solidFill>
              </a:rPr>
              <a:t>с использованием </a:t>
            </a:r>
          </a:p>
          <a:p>
            <a:pPr algn="ctr"/>
            <a:r>
              <a:rPr lang="ru-RU" sz="2400" b="1" i="1">
                <a:solidFill>
                  <a:schemeClr val="bg1"/>
                </a:solidFill>
              </a:rPr>
              <a:t>развивающих технологий</a:t>
            </a:r>
          </a:p>
        </p:txBody>
      </p:sp>
      <p:pic>
        <p:nvPicPr>
          <p:cNvPr id="17417" name="Picture 9" descr="100_0136"/>
          <p:cNvPicPr>
            <a:picLocks noChangeAspect="1" noChangeArrowheads="1"/>
          </p:cNvPicPr>
          <p:nvPr/>
        </p:nvPicPr>
        <p:blipFill>
          <a:blip r:embed="rId4" cstate="screen"/>
          <a:srcRect/>
          <a:stretch>
            <a:fillRect/>
          </a:stretch>
        </p:blipFill>
        <p:spPr bwMode="auto">
          <a:xfrm>
            <a:off x="5148263" y="0"/>
            <a:ext cx="3810000" cy="2447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43438" y="0"/>
            <a:ext cx="4043362" cy="620713"/>
          </a:xfrm>
        </p:spPr>
        <p:txBody>
          <a:bodyPr/>
          <a:lstStyle/>
          <a:p>
            <a:endParaRPr lang="ru-RU" sz="4000"/>
          </a:p>
        </p:txBody>
      </p:sp>
      <p:sp>
        <p:nvSpPr>
          <p:cNvPr id="7171" name="Rectangle 3"/>
          <p:cNvSpPr>
            <a:spLocks noGrp="1" noChangeArrowheads="1"/>
          </p:cNvSpPr>
          <p:nvPr>
            <p:ph type="body" idx="1"/>
          </p:nvPr>
        </p:nvSpPr>
        <p:spPr/>
        <p:txBody>
          <a:bodyPr/>
          <a:lstStyle/>
          <a:p>
            <a:endParaRPr lang="ru-RU"/>
          </a:p>
        </p:txBody>
      </p:sp>
      <p:pic>
        <p:nvPicPr>
          <p:cNvPr id="7172"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7173" name="Rectangle 5"/>
          <p:cNvSpPr>
            <a:spLocks noChangeArrowheads="1"/>
          </p:cNvSpPr>
          <p:nvPr/>
        </p:nvSpPr>
        <p:spPr bwMode="auto">
          <a:xfrm>
            <a:off x="323850" y="2060575"/>
            <a:ext cx="8640763" cy="366713"/>
          </a:xfrm>
          <a:prstGeom prst="rect">
            <a:avLst/>
          </a:prstGeom>
          <a:noFill/>
          <a:ln w="9525">
            <a:noFill/>
            <a:miter lim="800000"/>
            <a:headEnd/>
            <a:tailEnd/>
          </a:ln>
          <a:effectLst/>
        </p:spPr>
        <p:txBody>
          <a:bodyPr>
            <a:spAutoFit/>
          </a:bodyPr>
          <a:lstStyle/>
          <a:p>
            <a:endParaRPr lang="ru-RU" b="1" i="1">
              <a:solidFill>
                <a:schemeClr val="bg1"/>
              </a:solidFill>
            </a:endParaRPr>
          </a:p>
        </p:txBody>
      </p:sp>
      <p:sp>
        <p:nvSpPr>
          <p:cNvPr id="7175" name="Rectangle 7"/>
          <p:cNvSpPr>
            <a:spLocks noChangeArrowheads="1"/>
          </p:cNvSpPr>
          <p:nvPr/>
        </p:nvSpPr>
        <p:spPr bwMode="auto">
          <a:xfrm>
            <a:off x="4643438" y="0"/>
            <a:ext cx="4500562" cy="6797675"/>
          </a:xfrm>
          <a:prstGeom prst="rect">
            <a:avLst/>
          </a:prstGeom>
          <a:noFill/>
          <a:ln w="9525">
            <a:noFill/>
            <a:miter lim="800000"/>
            <a:headEnd/>
            <a:tailEnd/>
          </a:ln>
          <a:effectLst/>
        </p:spPr>
        <p:txBody>
          <a:bodyPr>
            <a:spAutoFit/>
          </a:bodyPr>
          <a:lstStyle/>
          <a:p>
            <a:r>
              <a:rPr lang="ru-RU" sz="2000" b="1" dirty="0">
                <a:solidFill>
                  <a:schemeClr val="bg1"/>
                </a:solidFill>
                <a:effectLst>
                  <a:outerShdw blurRad="38100" dist="38100" dir="2700000" algn="tl">
                    <a:srgbClr val="C0C0C0"/>
                  </a:outerShdw>
                </a:effectLst>
              </a:rPr>
              <a:t>           Наш хлеб  </a:t>
            </a:r>
          </a:p>
          <a:p>
            <a:pPr algn="r"/>
            <a:r>
              <a:rPr lang="ru-RU" sz="2000" b="1" dirty="0">
                <a:solidFill>
                  <a:schemeClr val="bg1"/>
                </a:solidFill>
                <a:effectLst>
                  <a:outerShdw blurRad="38100" dist="38100" dir="2700000" algn="tl">
                    <a:srgbClr val="C0C0C0"/>
                  </a:outerShdw>
                </a:effectLst>
              </a:rPr>
              <a:t>         </a:t>
            </a:r>
            <a:r>
              <a:rPr lang="ru-RU" sz="1600" b="1" dirty="0">
                <a:solidFill>
                  <a:schemeClr val="bg1"/>
                </a:solidFill>
                <a:effectLst>
                  <a:outerShdw blurRad="38100" dist="38100" dir="2700000" algn="tl">
                    <a:srgbClr val="C0C0C0"/>
                  </a:outerShdw>
                </a:effectLst>
              </a:rPr>
              <a:t>Савенков Н.Т.</a:t>
            </a:r>
            <a:endParaRPr lang="ru-RU" sz="1600" b="1" i="1" dirty="0">
              <a:solidFill>
                <a:schemeClr val="bg1"/>
              </a:solidFill>
              <a:effectLst>
                <a:outerShdw blurRad="38100" dist="38100" dir="2700000" algn="tl">
                  <a:srgbClr val="C0C0C0"/>
                </a:outerShdw>
              </a:effectLst>
            </a:endParaRPr>
          </a:p>
          <a:p>
            <a:r>
              <a:rPr lang="ru-RU" sz="2000" b="1" i="1" dirty="0">
                <a:solidFill>
                  <a:schemeClr val="bg1"/>
                </a:solidFill>
                <a:effectLst>
                  <a:outerShdw blurRad="38100" dist="38100" dir="2700000" algn="tl">
                    <a:srgbClr val="C0C0C0"/>
                  </a:outerShdw>
                </a:effectLst>
              </a:rPr>
              <a:t>Не боюсь я в стихах повториться,</a:t>
            </a:r>
          </a:p>
          <a:p>
            <a:r>
              <a:rPr lang="ru-RU" sz="2000" b="1" i="1" dirty="0">
                <a:solidFill>
                  <a:schemeClr val="bg1"/>
                </a:solidFill>
                <a:effectLst>
                  <a:outerShdw blurRad="38100" dist="38100" dir="2700000" algn="tl">
                    <a:srgbClr val="C0C0C0"/>
                  </a:outerShdw>
                </a:effectLst>
              </a:rPr>
              <a:t>Хлеб не знает предела похвал.</a:t>
            </a:r>
          </a:p>
          <a:p>
            <a:r>
              <a:rPr lang="ru-RU" sz="2000" b="1" i="1" dirty="0">
                <a:solidFill>
                  <a:schemeClr val="bg1"/>
                </a:solidFill>
                <a:effectLst>
                  <a:outerShdw blurRad="38100" dist="38100" dir="2700000" algn="tl">
                    <a:srgbClr val="C0C0C0"/>
                  </a:outerShdw>
                </a:effectLst>
              </a:rPr>
              <a:t>Если рожь на Руси колосится,</a:t>
            </a:r>
          </a:p>
          <a:p>
            <a:r>
              <a:rPr lang="ru-RU" sz="2000" b="1" i="1" dirty="0">
                <a:solidFill>
                  <a:schemeClr val="bg1"/>
                </a:solidFill>
                <a:effectLst>
                  <a:outerShdw blurRad="38100" dist="38100" dir="2700000" algn="tl">
                    <a:srgbClr val="C0C0C0"/>
                  </a:outerShdw>
                </a:effectLst>
              </a:rPr>
              <a:t>Значит кто-то всерьез недоспал.</a:t>
            </a:r>
          </a:p>
          <a:p>
            <a:r>
              <a:rPr lang="ru-RU" sz="2000" b="1" i="1" dirty="0">
                <a:solidFill>
                  <a:schemeClr val="bg1"/>
                </a:solidFill>
                <a:effectLst>
                  <a:outerShdw blurRad="38100" dist="38100" dir="2700000" algn="tl">
                    <a:srgbClr val="C0C0C0"/>
                  </a:outerShdw>
                </a:effectLst>
              </a:rPr>
              <a:t>Зори росные, свет полуденный,</a:t>
            </a:r>
          </a:p>
          <a:p>
            <a:r>
              <a:rPr lang="ru-RU" sz="2000" b="1" i="1" dirty="0">
                <a:solidFill>
                  <a:schemeClr val="bg1"/>
                </a:solidFill>
                <a:effectLst>
                  <a:outerShdw blurRad="38100" dist="38100" dir="2700000" algn="tl">
                    <a:srgbClr val="C0C0C0"/>
                  </a:outerShdw>
                </a:effectLst>
              </a:rPr>
              <a:t> Хлеборобской заботы тропа,</a:t>
            </a:r>
          </a:p>
          <a:p>
            <a:r>
              <a:rPr lang="ru-RU" sz="2000" b="1" i="1" dirty="0">
                <a:solidFill>
                  <a:schemeClr val="bg1"/>
                </a:solidFill>
                <a:effectLst>
                  <a:outerShdw blurRad="38100" dist="38100" dir="2700000" algn="tl">
                    <a:srgbClr val="C0C0C0"/>
                  </a:outerShdw>
                </a:effectLst>
              </a:rPr>
              <a:t>Перебродят, и пламенем зерна,</a:t>
            </a:r>
          </a:p>
          <a:p>
            <a:r>
              <a:rPr lang="ru-RU" sz="2000" b="1" i="1" dirty="0">
                <a:solidFill>
                  <a:schemeClr val="bg1"/>
                </a:solidFill>
                <a:effectLst>
                  <a:outerShdw blurRad="38100" dist="38100" dir="2700000" algn="tl">
                    <a:srgbClr val="C0C0C0"/>
                  </a:outerShdw>
                </a:effectLst>
              </a:rPr>
              <a:t>Запылают в колосьях снопа.</a:t>
            </a:r>
          </a:p>
          <a:p>
            <a:r>
              <a:rPr lang="ru-RU" sz="2000" b="1" i="1" dirty="0">
                <a:solidFill>
                  <a:schemeClr val="bg1"/>
                </a:solidFill>
                <a:effectLst>
                  <a:outerShdw blurRad="38100" dist="38100" dir="2700000" algn="tl">
                    <a:srgbClr val="C0C0C0"/>
                  </a:outerShdw>
                </a:effectLst>
              </a:rPr>
              <a:t>Ничего нет на свете вкуснее…</a:t>
            </a:r>
          </a:p>
          <a:p>
            <a:r>
              <a:rPr lang="ru-RU" sz="2000" b="1" i="1" dirty="0">
                <a:solidFill>
                  <a:schemeClr val="bg1"/>
                </a:solidFill>
                <a:effectLst>
                  <a:outerShdw blurRad="38100" dist="38100" dir="2700000" algn="tl">
                    <a:srgbClr val="C0C0C0"/>
                  </a:outerShdw>
                </a:effectLst>
              </a:rPr>
              <a:t>Благородней работы жнеца, </a:t>
            </a:r>
          </a:p>
          <a:p>
            <a:r>
              <a:rPr lang="ru-RU" sz="2000" b="1" i="1" dirty="0">
                <a:solidFill>
                  <a:schemeClr val="bg1"/>
                </a:solidFill>
                <a:effectLst>
                  <a:outerShdw blurRad="38100" dist="38100" dir="2700000" algn="tl">
                    <a:srgbClr val="C0C0C0"/>
                  </a:outerShdw>
                </a:effectLst>
              </a:rPr>
              <a:t>Если рожь где-то жемчугом зреет,</a:t>
            </a:r>
          </a:p>
          <a:p>
            <a:r>
              <a:rPr lang="ru-RU" sz="2000" b="1" i="1" dirty="0">
                <a:solidFill>
                  <a:schemeClr val="bg1"/>
                </a:solidFill>
                <a:effectLst>
                  <a:outerShdw blurRad="38100" dist="38100" dir="2700000" algn="tl">
                    <a:srgbClr val="C0C0C0"/>
                  </a:outerShdw>
                </a:effectLst>
              </a:rPr>
              <a:t>Кто-то трудится в поте лица.</a:t>
            </a:r>
          </a:p>
          <a:p>
            <a:r>
              <a:rPr lang="ru-RU" sz="2000" b="1" i="1" dirty="0">
                <a:solidFill>
                  <a:schemeClr val="bg1"/>
                </a:solidFill>
                <a:effectLst>
                  <a:outerShdw blurRad="38100" dist="38100" dir="2700000" algn="tl">
                    <a:srgbClr val="C0C0C0"/>
                  </a:outerShdw>
                </a:effectLst>
              </a:rPr>
              <a:t>Не боюсь я в стихах повториться,</a:t>
            </a:r>
          </a:p>
          <a:p>
            <a:r>
              <a:rPr lang="ru-RU" sz="2000" b="1" i="1" dirty="0">
                <a:solidFill>
                  <a:schemeClr val="bg1"/>
                </a:solidFill>
                <a:effectLst>
                  <a:outerShdw blurRad="38100" dist="38100" dir="2700000" algn="tl">
                    <a:srgbClr val="C0C0C0"/>
                  </a:outerShdw>
                </a:effectLst>
              </a:rPr>
              <a:t>Хлеб не знает предела похвал.</a:t>
            </a:r>
          </a:p>
          <a:p>
            <a:r>
              <a:rPr lang="ru-RU" sz="2000" b="1" i="1" dirty="0">
                <a:solidFill>
                  <a:schemeClr val="bg1"/>
                </a:solidFill>
                <a:effectLst>
                  <a:outerShdw blurRad="38100" dist="38100" dir="2700000" algn="tl">
                    <a:srgbClr val="C0C0C0"/>
                  </a:outerShdw>
                </a:effectLst>
              </a:rPr>
              <a:t>Если надо кому поклониться –</a:t>
            </a:r>
          </a:p>
          <a:p>
            <a:r>
              <a:rPr lang="ru-RU" sz="2000" b="1" i="1" dirty="0">
                <a:solidFill>
                  <a:schemeClr val="bg1"/>
                </a:solidFill>
                <a:effectLst>
                  <a:outerShdw blurRad="38100" dist="38100" dir="2700000" algn="tl">
                    <a:srgbClr val="C0C0C0"/>
                  </a:outerShdw>
                </a:effectLst>
              </a:rPr>
              <a:t>После мамы его бы назвал.</a:t>
            </a:r>
          </a:p>
        </p:txBody>
      </p:sp>
      <p:pic>
        <p:nvPicPr>
          <p:cNvPr id="7176" name="Picture 8"/>
          <p:cNvPicPr>
            <a:picLocks noChangeAspect="1" noChangeArrowheads="1"/>
          </p:cNvPicPr>
          <p:nvPr/>
        </p:nvPicPr>
        <p:blipFill>
          <a:blip r:embed="rId3" cstate="screen"/>
          <a:srcRect/>
          <a:stretch>
            <a:fillRect/>
          </a:stretch>
        </p:blipFill>
        <p:spPr bwMode="auto">
          <a:xfrm>
            <a:off x="0" y="1412875"/>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18437" name="Picture 5" descr="IMG_0021"/>
          <p:cNvPicPr>
            <a:picLocks noChangeAspect="1" noChangeArrowheads="1"/>
          </p:cNvPicPr>
          <p:nvPr/>
        </p:nvPicPr>
        <p:blipFill>
          <a:blip r:embed="rId3" cstate="screen"/>
          <a:srcRect/>
          <a:stretch>
            <a:fillRect/>
          </a:stretch>
        </p:blipFill>
        <p:spPr bwMode="auto">
          <a:xfrm>
            <a:off x="0" y="765175"/>
            <a:ext cx="9144000" cy="6092825"/>
          </a:xfrm>
          <a:prstGeom prst="rect">
            <a:avLst/>
          </a:prstGeom>
          <a:noFill/>
        </p:spPr>
      </p:pic>
      <p:sp>
        <p:nvSpPr>
          <p:cNvPr id="18438" name="Rectangle 6"/>
          <p:cNvSpPr>
            <a:spLocks noChangeArrowheads="1"/>
          </p:cNvSpPr>
          <p:nvPr/>
        </p:nvSpPr>
        <p:spPr bwMode="auto">
          <a:xfrm>
            <a:off x="250825" y="0"/>
            <a:ext cx="8642350" cy="641350"/>
          </a:xfrm>
          <a:prstGeom prst="rect">
            <a:avLst/>
          </a:prstGeom>
          <a:noFill/>
          <a:ln w="9525">
            <a:noFill/>
            <a:miter lim="800000"/>
            <a:headEnd/>
            <a:tailEnd/>
          </a:ln>
          <a:effectLst/>
        </p:spPr>
        <p:txBody>
          <a:bodyPr>
            <a:spAutoFit/>
          </a:bodyPr>
          <a:lstStyle/>
          <a:p>
            <a:r>
              <a:rPr lang="ru-RU" b="1" i="1">
                <a:solidFill>
                  <a:schemeClr val="bg1"/>
                </a:solidFill>
              </a:rPr>
              <a:t>Комплекс внеаудиторных  мероприятий:</a:t>
            </a:r>
          </a:p>
          <a:p>
            <a:r>
              <a:rPr lang="ru-RU" b="1" i="1">
                <a:solidFill>
                  <a:schemeClr val="bg1"/>
                </a:solidFill>
              </a:rPr>
              <a:t> День призывника</a:t>
            </a:r>
          </a:p>
        </p:txBody>
      </p:sp>
      <p:pic>
        <p:nvPicPr>
          <p:cNvPr id="18442" name="Picture 10" descr="Рисунок1"/>
          <p:cNvPicPr>
            <a:picLocks noChangeAspect="1" noChangeArrowheads="1"/>
          </p:cNvPicPr>
          <p:nvPr/>
        </p:nvPicPr>
        <p:blipFill>
          <a:blip r:embed="rId4" cstate="screen"/>
          <a:srcRect/>
          <a:stretch>
            <a:fillRect/>
          </a:stretch>
        </p:blipFill>
        <p:spPr bwMode="auto">
          <a:xfrm>
            <a:off x="900113" y="836613"/>
            <a:ext cx="1368425" cy="17287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ru-RU"/>
          </a:p>
        </p:txBody>
      </p:sp>
      <p:sp>
        <p:nvSpPr>
          <p:cNvPr id="19459" name="Rectangle 3"/>
          <p:cNvSpPr>
            <a:spLocks noGrp="1" noChangeArrowheads="1"/>
          </p:cNvSpPr>
          <p:nvPr>
            <p:ph type="body" idx="1"/>
          </p:nvPr>
        </p:nvSpPr>
        <p:spPr/>
        <p:txBody>
          <a:bodyPr/>
          <a:lstStyle/>
          <a:p>
            <a:endParaRPr lang="ru-RU"/>
          </a:p>
        </p:txBody>
      </p:sp>
      <p:pic>
        <p:nvPicPr>
          <p:cNvPr id="19460"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19461" name="Picture 5" descr="File0198"/>
          <p:cNvPicPr>
            <a:picLocks noChangeAspect="1" noChangeArrowheads="1"/>
          </p:cNvPicPr>
          <p:nvPr/>
        </p:nvPicPr>
        <p:blipFill>
          <a:blip r:embed="rId3" cstate="screen"/>
          <a:srcRect/>
          <a:stretch>
            <a:fillRect/>
          </a:stretch>
        </p:blipFill>
        <p:spPr bwMode="auto">
          <a:xfrm>
            <a:off x="179388" y="3284538"/>
            <a:ext cx="4105275" cy="3573462"/>
          </a:xfrm>
          <a:prstGeom prst="rect">
            <a:avLst/>
          </a:prstGeom>
          <a:noFill/>
        </p:spPr>
      </p:pic>
      <p:sp>
        <p:nvSpPr>
          <p:cNvPr id="19462" name="Rectangle 6"/>
          <p:cNvSpPr>
            <a:spLocks noChangeArrowheads="1"/>
          </p:cNvSpPr>
          <p:nvPr/>
        </p:nvSpPr>
        <p:spPr bwMode="auto">
          <a:xfrm>
            <a:off x="0" y="0"/>
            <a:ext cx="1476375" cy="1616075"/>
          </a:xfrm>
          <a:prstGeom prst="rect">
            <a:avLst/>
          </a:prstGeom>
          <a:noFill/>
          <a:ln w="9525">
            <a:noFill/>
            <a:miter lim="800000"/>
            <a:headEnd/>
            <a:tailEnd/>
          </a:ln>
          <a:effectLst/>
        </p:spPr>
        <p:txBody>
          <a:bodyPr>
            <a:spAutoFit/>
          </a:bodyPr>
          <a:lstStyle/>
          <a:p>
            <a:r>
              <a:rPr lang="ru-RU" sz="2000" b="1" i="1">
                <a:solidFill>
                  <a:schemeClr val="bg1"/>
                </a:solidFill>
              </a:rPr>
              <a:t>Участие в военно-спортивных играх:</a:t>
            </a:r>
          </a:p>
        </p:txBody>
      </p:sp>
      <p:pic>
        <p:nvPicPr>
          <p:cNvPr id="19463" name="Picture 7" descr="File0086 55"/>
          <p:cNvPicPr>
            <a:picLocks noChangeAspect="1" noChangeArrowheads="1"/>
          </p:cNvPicPr>
          <p:nvPr/>
        </p:nvPicPr>
        <p:blipFill>
          <a:blip r:embed="rId4" cstate="screen"/>
          <a:srcRect/>
          <a:stretch>
            <a:fillRect/>
          </a:stretch>
        </p:blipFill>
        <p:spPr bwMode="auto">
          <a:xfrm>
            <a:off x="6084888" y="188913"/>
            <a:ext cx="3059112" cy="2447925"/>
          </a:xfrm>
          <a:prstGeom prst="rect">
            <a:avLst/>
          </a:prstGeom>
          <a:noFill/>
        </p:spPr>
      </p:pic>
      <p:pic>
        <p:nvPicPr>
          <p:cNvPr id="19464" name="Picture 8" descr="File0091 55"/>
          <p:cNvPicPr>
            <a:picLocks noChangeAspect="1" noChangeArrowheads="1"/>
          </p:cNvPicPr>
          <p:nvPr/>
        </p:nvPicPr>
        <p:blipFill>
          <a:blip r:embed="rId5" cstate="screen"/>
          <a:srcRect/>
          <a:stretch>
            <a:fillRect/>
          </a:stretch>
        </p:blipFill>
        <p:spPr bwMode="auto">
          <a:xfrm>
            <a:off x="4643438" y="3284538"/>
            <a:ext cx="4249737" cy="3573462"/>
          </a:xfrm>
          <a:prstGeom prst="rect">
            <a:avLst/>
          </a:prstGeom>
          <a:noFill/>
        </p:spPr>
      </p:pic>
      <p:pic>
        <p:nvPicPr>
          <p:cNvPr id="19465" name="Picture 9" descr="SS100293"/>
          <p:cNvPicPr>
            <a:picLocks noChangeAspect="1" noChangeArrowheads="1"/>
          </p:cNvPicPr>
          <p:nvPr/>
        </p:nvPicPr>
        <p:blipFill>
          <a:blip r:embed="rId6" cstate="screen"/>
          <a:srcRect/>
          <a:stretch>
            <a:fillRect/>
          </a:stretch>
        </p:blipFill>
        <p:spPr bwMode="auto">
          <a:xfrm>
            <a:off x="1547813" y="0"/>
            <a:ext cx="4392612" cy="2997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DSC00138"/>
          <p:cNvPicPr>
            <a:picLocks noChangeAspect="1" noChangeArrowheads="1"/>
          </p:cNvPicPr>
          <p:nvPr/>
        </p:nvPicPr>
        <p:blipFill>
          <a:blip r:embed="rId2" cstate="screen"/>
          <a:srcRect/>
          <a:stretch>
            <a:fillRect/>
          </a:stretch>
        </p:blipFill>
        <p:spPr bwMode="auto">
          <a:xfrm>
            <a:off x="179388" y="981075"/>
            <a:ext cx="3960812" cy="2652713"/>
          </a:xfrm>
          <a:prstGeom prst="rect">
            <a:avLst/>
          </a:prstGeom>
          <a:noFill/>
        </p:spPr>
      </p:pic>
      <p:graphicFrame>
        <p:nvGraphicFramePr>
          <p:cNvPr id="45078" name="Group 22"/>
          <p:cNvGraphicFramePr>
            <a:graphicFrameLocks noGrp="1"/>
          </p:cNvGraphicFramePr>
          <p:nvPr/>
        </p:nvGraphicFramePr>
        <p:xfrm>
          <a:off x="107950" y="260350"/>
          <a:ext cx="7559675" cy="694944"/>
        </p:xfrm>
        <a:graphic>
          <a:graphicData uri="http://schemas.openxmlformats.org/drawingml/2006/table">
            <a:tbl>
              <a:tblPr/>
              <a:tblGrid>
                <a:gridCol w="755967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1" u="none" strike="noStrike" cap="none" normalizeH="0" baseline="0" smtClean="0">
                          <a:ln>
                            <a:noFill/>
                          </a:ln>
                          <a:solidFill>
                            <a:schemeClr val="bg1"/>
                          </a:solidFill>
                          <a:effectLst/>
                          <a:latin typeface="Arial" charset="0"/>
                        </a:rPr>
                        <a:t>Участие в соревнованиях в честь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1" u="none" strike="noStrike" cap="none" normalizeH="0" baseline="0" smtClean="0">
                          <a:ln>
                            <a:noFill/>
                          </a:ln>
                          <a:solidFill>
                            <a:schemeClr val="bg1"/>
                          </a:solidFill>
                          <a:effectLst/>
                          <a:latin typeface="Arial" charset="0"/>
                        </a:rPr>
                        <a:t>Дня Защитника Отечества, 8 марта</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45073" name="Picture 17" descr="IMG_0447"/>
          <p:cNvPicPr>
            <a:picLocks noChangeAspect="1" noChangeArrowheads="1"/>
          </p:cNvPicPr>
          <p:nvPr/>
        </p:nvPicPr>
        <p:blipFill>
          <a:blip r:embed="rId3" cstate="screen"/>
          <a:srcRect/>
          <a:stretch>
            <a:fillRect/>
          </a:stretch>
        </p:blipFill>
        <p:spPr bwMode="auto">
          <a:xfrm>
            <a:off x="0" y="3829050"/>
            <a:ext cx="4211638" cy="3028950"/>
          </a:xfrm>
          <a:prstGeom prst="rect">
            <a:avLst/>
          </a:prstGeom>
          <a:noFill/>
        </p:spPr>
      </p:pic>
      <p:pic>
        <p:nvPicPr>
          <p:cNvPr id="45074" name="Picture 18" descr="IMG_0325"/>
          <p:cNvPicPr>
            <a:picLocks noChangeAspect="1" noChangeArrowheads="1"/>
          </p:cNvPicPr>
          <p:nvPr/>
        </p:nvPicPr>
        <p:blipFill>
          <a:blip r:embed="rId4" cstate="screen"/>
          <a:srcRect/>
          <a:stretch>
            <a:fillRect/>
          </a:stretch>
        </p:blipFill>
        <p:spPr bwMode="auto">
          <a:xfrm>
            <a:off x="4787900" y="927100"/>
            <a:ext cx="3816350" cy="2717800"/>
          </a:xfrm>
          <a:prstGeom prst="rect">
            <a:avLst/>
          </a:prstGeom>
          <a:noFill/>
        </p:spPr>
      </p:pic>
      <p:pic>
        <p:nvPicPr>
          <p:cNvPr id="45075" name="Picture 19" descr="SL371842"/>
          <p:cNvPicPr>
            <a:picLocks noChangeAspect="1" noChangeArrowheads="1"/>
          </p:cNvPicPr>
          <p:nvPr/>
        </p:nvPicPr>
        <p:blipFill>
          <a:blip r:embed="rId5" cstate="screen"/>
          <a:srcRect/>
          <a:stretch>
            <a:fillRect/>
          </a:stretch>
        </p:blipFill>
        <p:spPr bwMode="auto">
          <a:xfrm>
            <a:off x="4859338" y="3895725"/>
            <a:ext cx="3949700" cy="29622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5843588" cy="490537"/>
          </a:xfrm>
        </p:spPr>
        <p:txBody>
          <a:bodyPr/>
          <a:lstStyle/>
          <a:p>
            <a:r>
              <a:rPr lang="ru-RU" sz="1800" b="1" i="1">
                <a:solidFill>
                  <a:schemeClr val="bg1"/>
                </a:solidFill>
              </a:rPr>
              <a:t>Награждение победителей в соревнованиях 2008-2009 г.</a:t>
            </a:r>
          </a:p>
        </p:txBody>
      </p:sp>
      <p:pic>
        <p:nvPicPr>
          <p:cNvPr id="46084" name="Picture 4" descr="DSC00174"/>
          <p:cNvPicPr>
            <a:picLocks noChangeAspect="1" noChangeArrowheads="1"/>
          </p:cNvPicPr>
          <p:nvPr/>
        </p:nvPicPr>
        <p:blipFill>
          <a:blip r:embed="rId2" cstate="screen"/>
          <a:srcRect/>
          <a:stretch>
            <a:fillRect/>
          </a:stretch>
        </p:blipFill>
        <p:spPr bwMode="auto">
          <a:xfrm>
            <a:off x="0" y="981075"/>
            <a:ext cx="4932363" cy="2984500"/>
          </a:xfrm>
          <a:prstGeom prst="rect">
            <a:avLst/>
          </a:prstGeom>
          <a:noFill/>
        </p:spPr>
      </p:pic>
      <p:pic>
        <p:nvPicPr>
          <p:cNvPr id="46085" name="Picture 5" descr="Изображение 005"/>
          <p:cNvPicPr>
            <a:picLocks noChangeAspect="1" noChangeArrowheads="1"/>
          </p:cNvPicPr>
          <p:nvPr/>
        </p:nvPicPr>
        <p:blipFill>
          <a:blip r:embed="rId3" cstate="screen"/>
          <a:srcRect/>
          <a:stretch>
            <a:fillRect/>
          </a:stretch>
        </p:blipFill>
        <p:spPr bwMode="auto">
          <a:xfrm>
            <a:off x="323850" y="4089400"/>
            <a:ext cx="3600450" cy="2768600"/>
          </a:xfrm>
          <a:prstGeom prst="rect">
            <a:avLst/>
          </a:prstGeom>
          <a:noFill/>
        </p:spPr>
      </p:pic>
      <p:pic>
        <p:nvPicPr>
          <p:cNvPr id="46087" name="Picture 7" descr="DSC00190"/>
          <p:cNvPicPr>
            <a:picLocks noChangeAspect="1" noChangeArrowheads="1"/>
          </p:cNvPicPr>
          <p:nvPr/>
        </p:nvPicPr>
        <p:blipFill>
          <a:blip r:embed="rId4" cstate="screen"/>
          <a:srcRect/>
          <a:stretch>
            <a:fillRect/>
          </a:stretch>
        </p:blipFill>
        <p:spPr bwMode="auto">
          <a:xfrm>
            <a:off x="6300788" y="0"/>
            <a:ext cx="2520950" cy="3357563"/>
          </a:xfrm>
          <a:prstGeom prst="rect">
            <a:avLst/>
          </a:prstGeom>
          <a:noFill/>
        </p:spPr>
      </p:pic>
      <p:pic>
        <p:nvPicPr>
          <p:cNvPr id="46088" name="Picture 8" descr="IMG_0100"/>
          <p:cNvPicPr>
            <a:picLocks noChangeAspect="1" noChangeArrowheads="1"/>
          </p:cNvPicPr>
          <p:nvPr/>
        </p:nvPicPr>
        <p:blipFill>
          <a:blip r:embed="rId5" cstate="screen"/>
          <a:srcRect/>
          <a:stretch>
            <a:fillRect/>
          </a:stretch>
        </p:blipFill>
        <p:spPr bwMode="auto">
          <a:xfrm>
            <a:off x="4067175" y="3422650"/>
            <a:ext cx="5076825" cy="34353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ru-RU"/>
          </a:p>
        </p:txBody>
      </p:sp>
      <p:sp>
        <p:nvSpPr>
          <p:cNvPr id="24579" name="Rectangle 3"/>
          <p:cNvSpPr>
            <a:spLocks noGrp="1" noChangeArrowheads="1"/>
          </p:cNvSpPr>
          <p:nvPr>
            <p:ph type="body" idx="1"/>
          </p:nvPr>
        </p:nvSpPr>
        <p:spPr/>
        <p:txBody>
          <a:bodyPr/>
          <a:lstStyle/>
          <a:p>
            <a:endParaRPr lang="ru-RU"/>
          </a:p>
        </p:txBody>
      </p:sp>
      <p:pic>
        <p:nvPicPr>
          <p:cNvPr id="24580"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24581" name="Picture 5" descr="File0055"/>
          <p:cNvPicPr>
            <a:picLocks noChangeAspect="1" noChangeArrowheads="1"/>
          </p:cNvPicPr>
          <p:nvPr/>
        </p:nvPicPr>
        <p:blipFill>
          <a:blip r:embed="rId3" cstate="screen"/>
          <a:srcRect/>
          <a:stretch>
            <a:fillRect/>
          </a:stretch>
        </p:blipFill>
        <p:spPr bwMode="auto">
          <a:xfrm>
            <a:off x="0" y="692150"/>
            <a:ext cx="5148263" cy="4105275"/>
          </a:xfrm>
          <a:prstGeom prst="rect">
            <a:avLst/>
          </a:prstGeom>
          <a:noFill/>
        </p:spPr>
      </p:pic>
      <p:sp>
        <p:nvSpPr>
          <p:cNvPr id="24582" name="Rectangle 6"/>
          <p:cNvSpPr>
            <a:spLocks noChangeArrowheads="1"/>
          </p:cNvSpPr>
          <p:nvPr/>
        </p:nvSpPr>
        <p:spPr bwMode="auto">
          <a:xfrm>
            <a:off x="5292725" y="260350"/>
            <a:ext cx="3851275" cy="1006475"/>
          </a:xfrm>
          <a:prstGeom prst="rect">
            <a:avLst/>
          </a:prstGeom>
          <a:noFill/>
          <a:ln w="9525">
            <a:noFill/>
            <a:miter lim="800000"/>
            <a:headEnd/>
            <a:tailEnd/>
          </a:ln>
          <a:effectLst/>
        </p:spPr>
        <p:txBody>
          <a:bodyPr>
            <a:spAutoFit/>
          </a:bodyPr>
          <a:lstStyle/>
          <a:p>
            <a:r>
              <a:rPr lang="ru-RU" sz="2000" b="1" i="1">
                <a:solidFill>
                  <a:schemeClr val="bg1"/>
                </a:solidFill>
              </a:rPr>
              <a:t>Участие в митингах, посвященных празднику Победы</a:t>
            </a:r>
          </a:p>
        </p:txBody>
      </p:sp>
      <p:pic>
        <p:nvPicPr>
          <p:cNvPr id="24585" name="Picture 9" descr="File0089 55"/>
          <p:cNvPicPr>
            <a:picLocks noChangeAspect="1" noChangeArrowheads="1"/>
          </p:cNvPicPr>
          <p:nvPr/>
        </p:nvPicPr>
        <p:blipFill>
          <a:blip r:embed="rId4" cstate="screen"/>
          <a:srcRect/>
          <a:stretch>
            <a:fillRect/>
          </a:stretch>
        </p:blipFill>
        <p:spPr bwMode="auto">
          <a:xfrm>
            <a:off x="5148263" y="3500438"/>
            <a:ext cx="3995737" cy="3357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26629" name="Rectangle 5"/>
          <p:cNvSpPr>
            <a:spLocks noChangeArrowheads="1"/>
          </p:cNvSpPr>
          <p:nvPr/>
        </p:nvSpPr>
        <p:spPr bwMode="auto">
          <a:xfrm>
            <a:off x="1619250" y="0"/>
            <a:ext cx="7273925" cy="1190625"/>
          </a:xfrm>
          <a:prstGeom prst="rect">
            <a:avLst/>
          </a:prstGeom>
          <a:noFill/>
          <a:ln w="9525">
            <a:noFill/>
            <a:miter lim="800000"/>
            <a:headEnd/>
            <a:tailEnd/>
          </a:ln>
          <a:effectLst/>
        </p:spPr>
        <p:txBody>
          <a:bodyPr>
            <a:spAutoFit/>
          </a:bodyPr>
          <a:lstStyle/>
          <a:p>
            <a:r>
              <a:rPr lang="ru-RU" b="1" i="1">
                <a:solidFill>
                  <a:schemeClr val="bg1"/>
                </a:solidFill>
              </a:rPr>
              <a:t>Коллектив ПУ-92</a:t>
            </a:r>
          </a:p>
          <a:p>
            <a:r>
              <a:rPr lang="ru-RU" b="1" i="1">
                <a:solidFill>
                  <a:schemeClr val="bg1"/>
                </a:solidFill>
              </a:rPr>
              <a:t> вправе гордиться своими выпускниками,</a:t>
            </a:r>
          </a:p>
          <a:p>
            <a:r>
              <a:rPr lang="ru-RU" b="1" i="1">
                <a:solidFill>
                  <a:schemeClr val="bg1"/>
                </a:solidFill>
              </a:rPr>
              <a:t> с честью отслужившими в рядах</a:t>
            </a:r>
          </a:p>
          <a:p>
            <a:r>
              <a:rPr lang="ru-RU" b="1" i="1">
                <a:solidFill>
                  <a:schemeClr val="bg1"/>
                </a:solidFill>
              </a:rPr>
              <a:t> Вооруженных Сил РФ.</a:t>
            </a:r>
          </a:p>
        </p:txBody>
      </p:sp>
      <p:sp>
        <p:nvSpPr>
          <p:cNvPr id="26630" name="Rectangle 6"/>
          <p:cNvSpPr>
            <a:spLocks noChangeArrowheads="1"/>
          </p:cNvSpPr>
          <p:nvPr/>
        </p:nvSpPr>
        <p:spPr bwMode="auto">
          <a:xfrm>
            <a:off x="250825" y="1484313"/>
            <a:ext cx="4562475" cy="2014537"/>
          </a:xfrm>
          <a:prstGeom prst="rect">
            <a:avLst/>
          </a:prstGeom>
          <a:noFill/>
          <a:ln w="9525">
            <a:noFill/>
            <a:miter lim="800000"/>
            <a:headEnd/>
            <a:tailEnd/>
          </a:ln>
          <a:effectLst/>
        </p:spPr>
        <p:txBody>
          <a:bodyPr>
            <a:spAutoFit/>
          </a:bodyPr>
          <a:lstStyle/>
          <a:p>
            <a:r>
              <a:rPr lang="ru-RU" b="1" i="1">
                <a:solidFill>
                  <a:schemeClr val="bg1"/>
                </a:solidFill>
              </a:rPr>
              <a:t>Указом </a:t>
            </a:r>
          </a:p>
          <a:p>
            <a:r>
              <a:rPr lang="ru-RU" b="1" i="1">
                <a:solidFill>
                  <a:schemeClr val="bg1"/>
                </a:solidFill>
              </a:rPr>
              <a:t>Президиума Российской Федерации</a:t>
            </a:r>
          </a:p>
          <a:p>
            <a:r>
              <a:rPr lang="ru-RU" b="1" i="1">
                <a:solidFill>
                  <a:schemeClr val="bg1"/>
                </a:solidFill>
              </a:rPr>
              <a:t> получил высокую правительственную награду</a:t>
            </a:r>
          </a:p>
          <a:p>
            <a:r>
              <a:rPr lang="ru-RU" b="1">
                <a:solidFill>
                  <a:schemeClr val="bg1"/>
                </a:solidFill>
              </a:rPr>
              <a:t>Идт Дмитрий</a:t>
            </a:r>
            <a:r>
              <a:rPr lang="ru-RU" b="1" i="1">
                <a:solidFill>
                  <a:schemeClr val="bg1"/>
                </a:solidFill>
              </a:rPr>
              <a:t>.  </a:t>
            </a:r>
          </a:p>
          <a:p>
            <a:r>
              <a:rPr lang="ru-RU" b="1" i="1">
                <a:solidFill>
                  <a:schemeClr val="bg1"/>
                </a:solidFill>
              </a:rPr>
              <a:t> За боевые действия он награжден</a:t>
            </a:r>
          </a:p>
          <a:p>
            <a:r>
              <a:rPr lang="ru-RU" b="1" i="1">
                <a:solidFill>
                  <a:schemeClr val="bg1"/>
                </a:solidFill>
              </a:rPr>
              <a:t> </a:t>
            </a:r>
            <a:r>
              <a:rPr lang="ru-RU" b="1">
                <a:solidFill>
                  <a:schemeClr val="bg1"/>
                </a:solidFill>
              </a:rPr>
              <a:t>Орденом Мужества</a:t>
            </a:r>
          </a:p>
        </p:txBody>
      </p:sp>
      <p:sp>
        <p:nvSpPr>
          <p:cNvPr id="26631" name="Rectangle 7"/>
          <p:cNvSpPr>
            <a:spLocks noChangeArrowheads="1"/>
          </p:cNvSpPr>
          <p:nvPr/>
        </p:nvSpPr>
        <p:spPr bwMode="auto">
          <a:xfrm>
            <a:off x="4067175" y="4149725"/>
            <a:ext cx="5076825" cy="2289175"/>
          </a:xfrm>
          <a:prstGeom prst="rect">
            <a:avLst/>
          </a:prstGeom>
          <a:noFill/>
          <a:ln w="9525">
            <a:noFill/>
            <a:miter lim="800000"/>
            <a:headEnd/>
            <a:tailEnd/>
          </a:ln>
          <a:effectLst/>
        </p:spPr>
        <p:txBody>
          <a:bodyPr>
            <a:spAutoFit/>
          </a:bodyPr>
          <a:lstStyle/>
          <a:p>
            <a:r>
              <a:rPr lang="ru-RU" b="1" i="1">
                <a:solidFill>
                  <a:schemeClr val="bg1"/>
                </a:solidFill>
              </a:rPr>
              <a:t>Еще один выпускник ПУ-92 –</a:t>
            </a:r>
          </a:p>
          <a:p>
            <a:r>
              <a:rPr lang="ru-RU" b="1">
                <a:solidFill>
                  <a:schemeClr val="bg1"/>
                </a:solidFill>
              </a:rPr>
              <a:t>Симурзин Сергей</a:t>
            </a:r>
            <a:r>
              <a:rPr lang="ru-RU" b="1" i="1">
                <a:solidFill>
                  <a:schemeClr val="bg1"/>
                </a:solidFill>
              </a:rPr>
              <a:t> –</a:t>
            </a:r>
          </a:p>
          <a:p>
            <a:r>
              <a:rPr lang="ru-RU" b="1" i="1">
                <a:solidFill>
                  <a:schemeClr val="bg1"/>
                </a:solidFill>
              </a:rPr>
              <a:t>матрос, старшина первой статьи,</a:t>
            </a:r>
          </a:p>
          <a:p>
            <a:r>
              <a:rPr lang="ru-RU" b="1" i="1">
                <a:solidFill>
                  <a:schemeClr val="bg1"/>
                </a:solidFill>
              </a:rPr>
              <a:t>награжден </a:t>
            </a:r>
          </a:p>
          <a:p>
            <a:r>
              <a:rPr lang="ru-RU" b="1" i="1">
                <a:solidFill>
                  <a:schemeClr val="bg1"/>
                </a:solidFill>
              </a:rPr>
              <a:t>медалью адмирала Ушакова</a:t>
            </a:r>
          </a:p>
          <a:p>
            <a:r>
              <a:rPr lang="ru-RU" b="1" i="1">
                <a:solidFill>
                  <a:schemeClr val="bg1"/>
                </a:solidFill>
              </a:rPr>
              <a:t>«За мужество и самоотверженность,</a:t>
            </a:r>
          </a:p>
          <a:p>
            <a:r>
              <a:rPr lang="ru-RU" b="1" i="1">
                <a:solidFill>
                  <a:schemeClr val="bg1"/>
                </a:solidFill>
              </a:rPr>
              <a:t> проявленные при исполнении воинского</a:t>
            </a:r>
          </a:p>
          <a:p>
            <a:r>
              <a:rPr lang="ru-RU" b="1" i="1">
                <a:solidFill>
                  <a:schemeClr val="bg1"/>
                </a:solidFill>
              </a:rPr>
              <a:t> и гражданского долга».</a:t>
            </a:r>
          </a:p>
        </p:txBody>
      </p:sp>
      <p:pic>
        <p:nvPicPr>
          <p:cNvPr id="26633" name="Picture 9" descr="IMG0249A"/>
          <p:cNvPicPr>
            <a:picLocks noChangeAspect="1" noChangeArrowheads="1"/>
          </p:cNvPicPr>
          <p:nvPr/>
        </p:nvPicPr>
        <p:blipFill>
          <a:blip r:embed="rId3" cstate="screen"/>
          <a:srcRect/>
          <a:stretch>
            <a:fillRect/>
          </a:stretch>
        </p:blipFill>
        <p:spPr bwMode="auto">
          <a:xfrm>
            <a:off x="539750" y="3644900"/>
            <a:ext cx="2436813" cy="3068638"/>
          </a:xfrm>
          <a:prstGeom prst="rect">
            <a:avLst/>
          </a:prstGeom>
          <a:noFill/>
        </p:spPr>
      </p:pic>
      <p:pic>
        <p:nvPicPr>
          <p:cNvPr id="26635" name="Picture 11" descr="IMG0250A"/>
          <p:cNvPicPr>
            <a:picLocks noChangeAspect="1" noChangeArrowheads="1"/>
          </p:cNvPicPr>
          <p:nvPr/>
        </p:nvPicPr>
        <p:blipFill>
          <a:blip r:embed="rId4" cstate="screen"/>
          <a:srcRect/>
          <a:stretch>
            <a:fillRect/>
          </a:stretch>
        </p:blipFill>
        <p:spPr bwMode="auto">
          <a:xfrm>
            <a:off x="5651500" y="1268413"/>
            <a:ext cx="2638425" cy="27400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endParaRPr lang="ru-RU"/>
          </a:p>
        </p:txBody>
      </p:sp>
      <p:sp>
        <p:nvSpPr>
          <p:cNvPr id="27651" name="Rectangle 3"/>
          <p:cNvSpPr>
            <a:spLocks noGrp="1" noChangeArrowheads="1"/>
          </p:cNvSpPr>
          <p:nvPr>
            <p:ph type="body" idx="1"/>
          </p:nvPr>
        </p:nvSpPr>
        <p:spPr/>
        <p:txBody>
          <a:bodyPr/>
          <a:lstStyle/>
          <a:p>
            <a:endParaRPr lang="ru-RU"/>
          </a:p>
        </p:txBody>
      </p:sp>
      <p:pic>
        <p:nvPicPr>
          <p:cNvPr id="27652" name="Picture 4" descr="Копия IMG0164A"/>
          <p:cNvPicPr>
            <a:picLocks noChangeAspect="1" noChangeArrowheads="1"/>
          </p:cNvPicPr>
          <p:nvPr/>
        </p:nvPicPr>
        <p:blipFill>
          <a:blip r:embed="rId2" cstate="screen"/>
          <a:srcRect/>
          <a:stretch>
            <a:fillRect/>
          </a:stretch>
        </p:blipFill>
        <p:spPr bwMode="auto">
          <a:xfrm>
            <a:off x="0" y="44450"/>
            <a:ext cx="9144000" cy="6813550"/>
          </a:xfrm>
          <a:prstGeom prst="rect">
            <a:avLst/>
          </a:prstGeom>
          <a:noFill/>
        </p:spPr>
      </p:pic>
      <p:sp>
        <p:nvSpPr>
          <p:cNvPr id="27653" name="Rectangle 5"/>
          <p:cNvSpPr>
            <a:spLocks noChangeArrowheads="1"/>
          </p:cNvSpPr>
          <p:nvPr/>
        </p:nvSpPr>
        <p:spPr bwMode="auto">
          <a:xfrm>
            <a:off x="7524750" y="476250"/>
            <a:ext cx="1619250" cy="5622925"/>
          </a:xfrm>
          <a:prstGeom prst="rect">
            <a:avLst/>
          </a:prstGeom>
          <a:noFill/>
          <a:ln w="9525">
            <a:noFill/>
            <a:miter lim="800000"/>
            <a:headEnd/>
            <a:tailEnd/>
          </a:ln>
          <a:effectLst/>
        </p:spPr>
        <p:txBody>
          <a:bodyPr>
            <a:spAutoFit/>
          </a:bodyPr>
          <a:lstStyle/>
          <a:p>
            <a:r>
              <a:rPr lang="ru-RU" sz="1400" b="1" i="1">
                <a:solidFill>
                  <a:schemeClr val="bg1"/>
                </a:solidFill>
              </a:rPr>
              <a:t>Пусть наша жизнь с тобой кипит и строится,</a:t>
            </a:r>
          </a:p>
          <a:p>
            <a:r>
              <a:rPr lang="ru-RU" sz="1400" b="1" i="1">
                <a:solidFill>
                  <a:schemeClr val="bg1"/>
                </a:solidFill>
              </a:rPr>
              <a:t>Звезда удачи пусть всегда горит.</a:t>
            </a:r>
          </a:p>
          <a:p>
            <a:r>
              <a:rPr lang="ru-RU" sz="1400" b="1" i="1">
                <a:solidFill>
                  <a:schemeClr val="bg1"/>
                </a:solidFill>
              </a:rPr>
              <a:t>И сердце наше пусть не успокоится</a:t>
            </a:r>
          </a:p>
          <a:p>
            <a:r>
              <a:rPr lang="ru-RU" sz="1400" b="1" i="1">
                <a:solidFill>
                  <a:schemeClr val="bg1"/>
                </a:solidFill>
              </a:rPr>
              <a:t>И о профтехе лишь душа болит.</a:t>
            </a:r>
          </a:p>
          <a:p>
            <a:r>
              <a:rPr lang="ru-RU" sz="1400" b="1" i="1">
                <a:solidFill>
                  <a:schemeClr val="bg1"/>
                </a:solidFill>
              </a:rPr>
              <a:t>И в юбилейный день мы поздравляем</a:t>
            </a:r>
          </a:p>
          <a:p>
            <a:r>
              <a:rPr lang="ru-RU" sz="1400" b="1" i="1">
                <a:solidFill>
                  <a:schemeClr val="bg1"/>
                </a:solidFill>
              </a:rPr>
              <a:t>Всех, кто собрался здесь, преподнесем,</a:t>
            </a:r>
          </a:p>
          <a:p>
            <a:r>
              <a:rPr lang="ru-RU" sz="1400" b="1" i="1">
                <a:solidFill>
                  <a:schemeClr val="bg1"/>
                </a:solidFill>
              </a:rPr>
              <a:t>И за профтех с тобой образование</a:t>
            </a:r>
          </a:p>
          <a:p>
            <a:r>
              <a:rPr lang="ru-RU" sz="1400" b="1" i="1">
                <a:solidFill>
                  <a:schemeClr val="bg1"/>
                </a:solidFill>
              </a:rPr>
              <a:t>Мы обязательно еще споем.</a:t>
            </a:r>
          </a:p>
        </p:txBody>
      </p:sp>
      <p:pic>
        <p:nvPicPr>
          <p:cNvPr id="27654" name="Picture 6" descr="IMG0187A"/>
          <p:cNvPicPr>
            <a:picLocks noChangeAspect="1" noChangeArrowheads="1"/>
          </p:cNvPicPr>
          <p:nvPr/>
        </p:nvPicPr>
        <p:blipFill>
          <a:blip r:embed="rId3" cstate="screen"/>
          <a:srcRect/>
          <a:stretch>
            <a:fillRect/>
          </a:stretch>
        </p:blipFill>
        <p:spPr bwMode="auto">
          <a:xfrm>
            <a:off x="0" y="0"/>
            <a:ext cx="7380288"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ru-RU"/>
          </a:p>
        </p:txBody>
      </p:sp>
      <p:sp>
        <p:nvSpPr>
          <p:cNvPr id="11267" name="Rectangle 3"/>
          <p:cNvSpPr>
            <a:spLocks noGrp="1" noChangeArrowheads="1"/>
          </p:cNvSpPr>
          <p:nvPr>
            <p:ph type="body" idx="1"/>
          </p:nvPr>
        </p:nvSpPr>
        <p:spPr/>
        <p:txBody>
          <a:bodyPr/>
          <a:lstStyle/>
          <a:p>
            <a:endParaRPr lang="ru-RU"/>
          </a:p>
        </p:txBody>
      </p:sp>
      <p:pic>
        <p:nvPicPr>
          <p:cNvPr id="11268"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1269" name="Rectangle 5"/>
          <p:cNvSpPr>
            <a:spLocks noChangeArrowheads="1"/>
          </p:cNvSpPr>
          <p:nvPr/>
        </p:nvSpPr>
        <p:spPr bwMode="auto">
          <a:xfrm>
            <a:off x="5148263" y="0"/>
            <a:ext cx="3995737" cy="6988175"/>
          </a:xfrm>
          <a:prstGeom prst="rect">
            <a:avLst/>
          </a:prstGeom>
          <a:noFill/>
          <a:ln w="9525">
            <a:noFill/>
            <a:miter lim="800000"/>
            <a:headEnd/>
            <a:tailEnd/>
          </a:ln>
          <a:effectLst/>
        </p:spPr>
        <p:txBody>
          <a:bodyPr>
            <a:spAutoFit/>
          </a:bodyPr>
          <a:lstStyle/>
          <a:p>
            <a:pPr algn="ctr"/>
            <a:r>
              <a:rPr lang="ru-RU" sz="2000" b="1" i="1" u="sng">
                <a:solidFill>
                  <a:schemeClr val="bg1"/>
                </a:solidFill>
              </a:rPr>
              <a:t>Источники информации:</a:t>
            </a:r>
          </a:p>
          <a:p>
            <a:pPr algn="ctr"/>
            <a:endParaRPr lang="ru-RU" b="1" i="1">
              <a:solidFill>
                <a:schemeClr val="bg1"/>
              </a:solidFill>
            </a:endParaRPr>
          </a:p>
          <a:p>
            <a:pPr algn="ctr">
              <a:buFontTx/>
              <a:buChar char="•"/>
            </a:pPr>
            <a:r>
              <a:rPr lang="ru-RU" b="1" i="1">
                <a:solidFill>
                  <a:schemeClr val="bg1"/>
                </a:solidFill>
              </a:rPr>
              <a:t>Фотоальбом </a:t>
            </a:r>
          </a:p>
          <a:p>
            <a:pPr algn="ctr">
              <a:buFontTx/>
              <a:buChar char="•"/>
            </a:pPr>
            <a:r>
              <a:rPr lang="ru-RU" b="1" i="1">
                <a:solidFill>
                  <a:schemeClr val="bg1"/>
                </a:solidFill>
              </a:rPr>
              <a:t>«Готовить профессионалов – готовить будущее»; (Красноярск, 2004 г)</a:t>
            </a:r>
          </a:p>
          <a:p>
            <a:pPr algn="ctr">
              <a:buFontTx/>
              <a:buChar char="•"/>
            </a:pPr>
            <a:endParaRPr lang="ru-RU" b="1" i="1">
              <a:solidFill>
                <a:schemeClr val="bg1"/>
              </a:solidFill>
            </a:endParaRPr>
          </a:p>
          <a:p>
            <a:pPr algn="ctr">
              <a:buFontTx/>
              <a:buChar char="•"/>
            </a:pPr>
            <a:r>
              <a:rPr lang="ru-RU" b="1" i="1">
                <a:solidFill>
                  <a:schemeClr val="bg1"/>
                </a:solidFill>
              </a:rPr>
              <a:t>Журнал «Имена, лица» </a:t>
            </a:r>
          </a:p>
          <a:p>
            <a:pPr algn="ctr">
              <a:buFontTx/>
              <a:buChar char="•"/>
            </a:pPr>
            <a:r>
              <a:rPr lang="ru-RU" b="1" i="1">
                <a:solidFill>
                  <a:schemeClr val="bg1"/>
                </a:solidFill>
              </a:rPr>
              <a:t>(ноябрь 2008 г);</a:t>
            </a:r>
          </a:p>
          <a:p>
            <a:pPr algn="ctr">
              <a:buFontTx/>
              <a:buChar char="•"/>
            </a:pPr>
            <a:endParaRPr lang="ru-RU" b="1" i="1">
              <a:solidFill>
                <a:schemeClr val="bg1"/>
              </a:solidFill>
            </a:endParaRPr>
          </a:p>
          <a:p>
            <a:pPr algn="ctr">
              <a:buFontTx/>
              <a:buChar char="•"/>
            </a:pPr>
            <a:r>
              <a:rPr lang="ru-RU" b="1" i="1">
                <a:solidFill>
                  <a:schemeClr val="bg1"/>
                </a:solidFill>
              </a:rPr>
              <a:t>Фото предоставлены учащимися (Асатрян Ц., Матвеевым М, Агафоновой Т.	  </a:t>
            </a:r>
          </a:p>
          <a:p>
            <a:pPr algn="ctr">
              <a:buFontTx/>
              <a:buChar char="•"/>
            </a:pPr>
            <a:r>
              <a:rPr lang="ru-RU" b="1" i="1">
                <a:solidFill>
                  <a:schemeClr val="bg1"/>
                </a:solidFill>
              </a:rPr>
              <a:t>и преподавателями ПУ;</a:t>
            </a:r>
          </a:p>
          <a:p>
            <a:pPr algn="ctr">
              <a:buFontTx/>
              <a:buChar char="•"/>
            </a:pPr>
            <a:endParaRPr lang="ru-RU" b="1" i="1">
              <a:solidFill>
                <a:schemeClr val="bg1"/>
              </a:solidFill>
            </a:endParaRPr>
          </a:p>
          <a:p>
            <a:pPr algn="ctr">
              <a:buFontTx/>
              <a:buChar char="•"/>
            </a:pPr>
            <a:r>
              <a:rPr lang="ru-RU" b="1" i="1">
                <a:solidFill>
                  <a:schemeClr val="bg1"/>
                </a:solidFill>
              </a:rPr>
              <a:t>Материалы из газеты «Присаянье»;</a:t>
            </a:r>
          </a:p>
          <a:p>
            <a:pPr algn="ctr">
              <a:buFontTx/>
              <a:buChar char="•"/>
            </a:pPr>
            <a:endParaRPr lang="ru-RU" b="1" i="1">
              <a:solidFill>
                <a:schemeClr val="bg1"/>
              </a:solidFill>
            </a:endParaRPr>
          </a:p>
          <a:p>
            <a:pPr algn="ctr">
              <a:buFontTx/>
              <a:buChar char="•"/>
            </a:pPr>
            <a:r>
              <a:rPr lang="ru-RU" b="1" i="1">
                <a:solidFill>
                  <a:schemeClr val="bg1"/>
                </a:solidFill>
              </a:rPr>
              <a:t>Материалы из альбомов</a:t>
            </a:r>
          </a:p>
          <a:p>
            <a:pPr algn="ctr">
              <a:buFontTx/>
              <a:buChar char="•"/>
            </a:pPr>
            <a:r>
              <a:rPr lang="ru-RU" b="1" i="1">
                <a:solidFill>
                  <a:schemeClr val="bg1"/>
                </a:solidFill>
              </a:rPr>
              <a:t>«Страницы истории ПУ-92»;</a:t>
            </a:r>
          </a:p>
          <a:p>
            <a:pPr algn="ctr">
              <a:buFontTx/>
              <a:buChar char="•"/>
            </a:pPr>
            <a:r>
              <a:rPr lang="ru-RU" b="1" i="1">
                <a:solidFill>
                  <a:schemeClr val="bg1"/>
                </a:solidFill>
              </a:rPr>
              <a:t>«Учащиеся ПУ на страницах газеты «Присаянье»;</a:t>
            </a:r>
          </a:p>
          <a:p>
            <a:pPr algn="ctr">
              <a:buFontTx/>
              <a:buChar char="•"/>
            </a:pPr>
            <a:endParaRPr lang="ru-RU" b="1" i="1">
              <a:solidFill>
                <a:schemeClr val="bg1"/>
              </a:solidFill>
            </a:endParaRPr>
          </a:p>
          <a:p>
            <a:pPr algn="ctr">
              <a:buFontTx/>
              <a:buChar char="•"/>
            </a:pPr>
            <a:endParaRPr lang="ru-RU" b="1" i="1">
              <a:solidFill>
                <a:schemeClr val="bg1"/>
              </a:solidFill>
            </a:endParaRPr>
          </a:p>
          <a:p>
            <a:endParaRPr lang="ru-RU" b="1" i="1">
              <a:effectLst>
                <a:outerShdw blurRad="38100" dist="38100" dir="2700000" algn="tl">
                  <a:srgbClr val="C0C0C0"/>
                </a:outerShdw>
              </a:effectLst>
            </a:endParaRPr>
          </a:p>
        </p:txBody>
      </p:sp>
      <p:pic>
        <p:nvPicPr>
          <p:cNvPr id="11270" name="Picture 6" descr="IMG0186A"/>
          <p:cNvPicPr>
            <a:picLocks noChangeAspect="1" noChangeArrowheads="1"/>
          </p:cNvPicPr>
          <p:nvPr/>
        </p:nvPicPr>
        <p:blipFill>
          <a:blip r:embed="rId3" cstate="screen"/>
          <a:srcRect/>
          <a:stretch>
            <a:fillRect/>
          </a:stretch>
        </p:blipFill>
        <p:spPr bwMode="auto">
          <a:xfrm>
            <a:off x="971550" y="1557338"/>
            <a:ext cx="3024188" cy="44386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ru-RU"/>
          </a:p>
        </p:txBody>
      </p:sp>
      <p:sp>
        <p:nvSpPr>
          <p:cNvPr id="8195" name="Rectangle 3"/>
          <p:cNvSpPr>
            <a:spLocks noGrp="1" noChangeArrowheads="1"/>
          </p:cNvSpPr>
          <p:nvPr>
            <p:ph type="body" idx="1"/>
          </p:nvPr>
        </p:nvSpPr>
        <p:spPr/>
        <p:txBody>
          <a:bodyPr/>
          <a:lstStyle/>
          <a:p>
            <a:endParaRPr lang="ru-RU"/>
          </a:p>
        </p:txBody>
      </p:sp>
      <p:pic>
        <p:nvPicPr>
          <p:cNvPr id="8196"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8197" name="Rectangle 5"/>
          <p:cNvSpPr>
            <a:spLocks noChangeArrowheads="1"/>
          </p:cNvSpPr>
          <p:nvPr/>
        </p:nvSpPr>
        <p:spPr bwMode="auto">
          <a:xfrm>
            <a:off x="1042988" y="549275"/>
            <a:ext cx="8101012" cy="336550"/>
          </a:xfrm>
          <a:prstGeom prst="rect">
            <a:avLst/>
          </a:prstGeom>
          <a:noFill/>
          <a:ln w="9525">
            <a:noFill/>
            <a:miter lim="800000"/>
            <a:headEnd/>
            <a:tailEnd/>
          </a:ln>
          <a:effectLst/>
        </p:spPr>
        <p:txBody>
          <a:bodyPr>
            <a:spAutoFit/>
          </a:bodyPr>
          <a:lstStyle/>
          <a:p>
            <a:endParaRPr lang="ru-RU" sz="1600" b="1" i="1">
              <a:solidFill>
                <a:schemeClr val="bg1"/>
              </a:solidFill>
            </a:endParaRPr>
          </a:p>
        </p:txBody>
      </p:sp>
      <p:sp>
        <p:nvSpPr>
          <p:cNvPr id="8199" name="Rectangle 7"/>
          <p:cNvSpPr>
            <a:spLocks noChangeArrowheads="1"/>
          </p:cNvSpPr>
          <p:nvPr/>
        </p:nvSpPr>
        <p:spPr bwMode="auto">
          <a:xfrm>
            <a:off x="4500563" y="0"/>
            <a:ext cx="4643437" cy="304800"/>
          </a:xfrm>
          <a:prstGeom prst="rect">
            <a:avLst/>
          </a:prstGeom>
          <a:noFill/>
          <a:ln w="9525">
            <a:noFill/>
            <a:miter lim="800000"/>
            <a:headEnd/>
            <a:tailEnd/>
          </a:ln>
          <a:effectLst/>
        </p:spPr>
        <p:txBody>
          <a:bodyPr>
            <a:spAutoFit/>
          </a:bodyPr>
          <a:lstStyle/>
          <a:p>
            <a:r>
              <a:rPr lang="ru-RU" sz="1400" b="1">
                <a:solidFill>
                  <a:schemeClr val="bg1"/>
                </a:solidFill>
                <a:effectLst>
                  <a:outerShdw blurRad="38100" dist="38100" dir="2700000" algn="tl">
                    <a:srgbClr val="C0C0C0"/>
                  </a:outerShdw>
                </a:effectLst>
              </a:rPr>
              <a:t>.</a:t>
            </a:r>
            <a:endParaRPr lang="ru-RU" sz="1400" b="1" i="1">
              <a:solidFill>
                <a:schemeClr val="bg1"/>
              </a:solidFill>
              <a:effectLst>
                <a:outerShdw blurRad="38100" dist="38100" dir="2700000" algn="tl">
                  <a:srgbClr val="C0C0C0"/>
                </a:outerShdw>
              </a:effectLst>
            </a:endParaRPr>
          </a:p>
        </p:txBody>
      </p:sp>
      <p:sp>
        <p:nvSpPr>
          <p:cNvPr id="8200" name="Rectangle 8"/>
          <p:cNvSpPr>
            <a:spLocks noChangeArrowheads="1"/>
          </p:cNvSpPr>
          <p:nvPr/>
        </p:nvSpPr>
        <p:spPr bwMode="auto">
          <a:xfrm>
            <a:off x="611188" y="549275"/>
            <a:ext cx="8137525" cy="5530850"/>
          </a:xfrm>
          <a:prstGeom prst="rect">
            <a:avLst/>
          </a:prstGeom>
          <a:noFill/>
          <a:ln w="9525">
            <a:noFill/>
            <a:miter lim="800000"/>
            <a:headEnd/>
            <a:tailEnd/>
          </a:ln>
          <a:effectLst/>
        </p:spPr>
        <p:txBody>
          <a:bodyPr>
            <a:spAutoFit/>
          </a:bodyPr>
          <a:lstStyle/>
          <a:p>
            <a:r>
              <a:rPr lang="ru-RU" b="1" i="1" dirty="0">
                <a:solidFill>
                  <a:schemeClr val="bg1"/>
                </a:solidFill>
                <a:effectLst>
                  <a:glow rad="63500">
                    <a:schemeClr val="accent4">
                      <a:satMod val="175000"/>
                      <a:alpha val="40000"/>
                    </a:schemeClr>
                  </a:glow>
                </a:effectLst>
              </a:rPr>
              <a:t>В </a:t>
            </a:r>
            <a:r>
              <a:rPr lang="ru-RU" sz="1600" b="1" i="1" dirty="0">
                <a:solidFill>
                  <a:schemeClr val="bg1"/>
                </a:solidFill>
                <a:effectLst>
                  <a:glow rad="63500">
                    <a:schemeClr val="accent4">
                      <a:satMod val="175000"/>
                      <a:alpha val="40000"/>
                    </a:schemeClr>
                  </a:glow>
                </a:effectLst>
              </a:rPr>
              <a:t>биографиях тысяч наших прославленных</a:t>
            </a:r>
          </a:p>
          <a:p>
            <a:r>
              <a:rPr lang="ru-RU" sz="1600" b="1" i="1" dirty="0">
                <a:solidFill>
                  <a:schemeClr val="bg1"/>
                </a:solidFill>
                <a:effectLst>
                  <a:glow rad="63500">
                    <a:schemeClr val="accent4">
                      <a:satMod val="175000"/>
                      <a:alpha val="40000"/>
                    </a:schemeClr>
                  </a:glow>
                </a:effectLst>
              </a:rPr>
              <a:t>соотечественников есть такая строка: ПТУ.</a:t>
            </a:r>
          </a:p>
          <a:p>
            <a:r>
              <a:rPr lang="ru-RU" sz="1600" b="1" i="1" dirty="0">
                <a:solidFill>
                  <a:schemeClr val="bg1"/>
                </a:solidFill>
                <a:effectLst>
                  <a:glow rad="63500">
                    <a:schemeClr val="accent4">
                      <a:satMod val="175000"/>
                      <a:alpha val="40000"/>
                    </a:schemeClr>
                  </a:glow>
                </a:effectLst>
              </a:rPr>
              <a:t>Из профессионально-технической школы на профессиональную сцену вышли: солистка Большого театра Валентина </a:t>
            </a:r>
            <a:r>
              <a:rPr lang="ru-RU" sz="1600" b="1" i="1" dirty="0" err="1">
                <a:solidFill>
                  <a:schemeClr val="bg1"/>
                </a:solidFill>
                <a:effectLst>
                  <a:glow rad="63500">
                    <a:schemeClr val="accent4">
                      <a:satMod val="175000"/>
                      <a:alpha val="40000"/>
                    </a:schemeClr>
                  </a:glow>
                </a:effectLst>
              </a:rPr>
              <a:t>Клепацкая</a:t>
            </a:r>
            <a:r>
              <a:rPr lang="ru-RU" sz="1600" b="1" i="1" dirty="0">
                <a:solidFill>
                  <a:schemeClr val="bg1"/>
                </a:solidFill>
                <a:effectLst>
                  <a:glow rad="63500">
                    <a:schemeClr val="accent4">
                      <a:satMod val="175000"/>
                      <a:alpha val="40000"/>
                    </a:schemeClr>
                  </a:glow>
                </a:effectLst>
              </a:rPr>
              <a:t>,</a:t>
            </a:r>
          </a:p>
          <a:p>
            <a:r>
              <a:rPr lang="ru-RU" sz="1600" b="1" i="1" dirty="0">
                <a:solidFill>
                  <a:schemeClr val="bg1"/>
                </a:solidFill>
                <a:effectLst>
                  <a:glow rad="63500">
                    <a:schemeClr val="accent4">
                      <a:satMod val="175000"/>
                      <a:alpha val="40000"/>
                    </a:schemeClr>
                  </a:glow>
                </a:effectLst>
              </a:rPr>
              <a:t>народные артисты СССР</a:t>
            </a:r>
          </a:p>
          <a:p>
            <a:r>
              <a:rPr lang="ru-RU" sz="1600" b="1" i="1" dirty="0">
                <a:solidFill>
                  <a:schemeClr val="bg1"/>
                </a:solidFill>
                <a:effectLst>
                  <a:glow rad="63500">
                    <a:schemeClr val="accent4">
                      <a:satMod val="175000"/>
                      <a:alpha val="40000"/>
                    </a:schemeClr>
                  </a:glow>
                </a:effectLst>
              </a:rPr>
              <a:t>Зиновий Гердт и Вячеслав Тихонов, заслуженная артистка России Маргарита Лифанова</a:t>
            </a:r>
          </a:p>
          <a:p>
            <a:r>
              <a:rPr lang="ru-RU" sz="1600" b="1" i="1" dirty="0">
                <a:solidFill>
                  <a:schemeClr val="bg1"/>
                </a:solidFill>
                <a:effectLst>
                  <a:glow rad="63500">
                    <a:schemeClr val="accent4">
                      <a:satMod val="175000"/>
                      <a:alpha val="40000"/>
                    </a:schemeClr>
                  </a:glow>
                </a:effectLst>
              </a:rPr>
              <a:t>и народный артист России Александр Михалков.</a:t>
            </a:r>
          </a:p>
          <a:p>
            <a:r>
              <a:rPr lang="ru-RU" sz="1600" b="1" i="1" dirty="0">
                <a:solidFill>
                  <a:schemeClr val="bg1"/>
                </a:solidFill>
                <a:effectLst>
                  <a:glow rad="63500">
                    <a:schemeClr val="accent4">
                      <a:satMod val="175000"/>
                      <a:alpha val="40000"/>
                    </a:schemeClr>
                  </a:glow>
                  <a:outerShdw blurRad="38100" dist="38100" dir="2700000" algn="tl">
                    <a:srgbClr val="C0C0C0"/>
                  </a:outerShdw>
                </a:effectLst>
              </a:rPr>
              <a:t>Наиболее продуктивной была общинная система профессионального обучения, внутри которой стало развиваться  городское ремесло, использоваться новые технологии и формы организации труда, т.е. стала, </a:t>
            </a:r>
            <a:r>
              <a:rPr lang="ru-RU" b="1" i="1" dirty="0">
                <a:solidFill>
                  <a:schemeClr val="bg1"/>
                </a:solidFill>
                <a:effectLst>
                  <a:glow rad="63500">
                    <a:schemeClr val="accent4">
                      <a:satMod val="175000"/>
                      <a:alpha val="40000"/>
                    </a:schemeClr>
                  </a:glow>
                  <a:outerShdw blurRad="38100" dist="38100" dir="2700000" algn="tl">
                    <a:srgbClr val="C0C0C0"/>
                  </a:outerShdw>
                </a:effectLst>
              </a:rPr>
              <a:t>появляться</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 дробная</a:t>
            </a:r>
          </a:p>
          <a:p>
            <a:r>
              <a:rPr lang="ru-RU" sz="1600" b="1" i="1" dirty="0">
                <a:solidFill>
                  <a:schemeClr val="bg1"/>
                </a:solidFill>
                <a:effectLst>
                  <a:glow rad="63500">
                    <a:schemeClr val="accent4">
                      <a:satMod val="175000"/>
                      <a:alpha val="40000"/>
                    </a:schemeClr>
                  </a:glow>
                  <a:outerShdw blurRad="38100" dist="38100" dir="2700000" algn="tl">
                    <a:srgbClr val="C0C0C0"/>
                  </a:outerShdw>
                </a:effectLst>
              </a:rPr>
              <a:t>специализация ремесел, дифференциация знаний и  умений.</a:t>
            </a:r>
          </a:p>
          <a:p>
            <a:r>
              <a:rPr lang="ru-RU" sz="1600" b="1" i="1" dirty="0">
                <a:solidFill>
                  <a:schemeClr val="bg1"/>
                </a:solidFill>
                <a:effectLst>
                  <a:glow rad="63500">
                    <a:schemeClr val="accent4">
                      <a:satMod val="175000"/>
                      <a:alpha val="40000"/>
                    </a:schemeClr>
                  </a:glow>
                  <a:outerShdw blurRad="38100" dist="38100" dir="2700000" algn="tl">
                    <a:srgbClr val="C0C0C0"/>
                  </a:outerShdw>
                </a:effectLst>
              </a:rPr>
              <a:t>	Россия стала одной из первых стран мира, где уже в начале </a:t>
            </a:r>
            <a:r>
              <a:rPr lang="en-US" sz="1600" b="1" i="1" dirty="0">
                <a:solidFill>
                  <a:schemeClr val="bg1"/>
                </a:solidFill>
                <a:effectLst>
                  <a:glow rad="63500">
                    <a:schemeClr val="accent4">
                      <a:satMod val="175000"/>
                      <a:alpha val="40000"/>
                    </a:schemeClr>
                  </a:glow>
                  <a:outerShdw blurRad="38100" dist="38100" dir="2700000" algn="tl">
                    <a:srgbClr val="C0C0C0"/>
                  </a:outerShdw>
                </a:effectLst>
              </a:rPr>
              <a:t>XVIII</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 века начали создаваться государственные профессиональные учебные заведения.</a:t>
            </a:r>
          </a:p>
          <a:p>
            <a:r>
              <a:rPr lang="ru-RU" sz="1600" b="1" i="1" dirty="0">
                <a:solidFill>
                  <a:schemeClr val="bg1"/>
                </a:solidFill>
                <a:effectLst>
                  <a:glow rad="63500">
                    <a:schemeClr val="accent4">
                      <a:satMod val="175000"/>
                      <a:alpha val="40000"/>
                    </a:schemeClr>
                  </a:glow>
                  <a:outerShdw blurRad="38100" dist="38100" dir="2700000" algn="tl">
                    <a:srgbClr val="C0C0C0"/>
                  </a:outerShdw>
                </a:effectLst>
              </a:rPr>
              <a:t>А начиналось все с Петра </a:t>
            </a:r>
            <a:r>
              <a:rPr lang="en-US" sz="1600" b="1" i="1" dirty="0">
                <a:solidFill>
                  <a:schemeClr val="bg1"/>
                </a:solidFill>
                <a:effectLst>
                  <a:glow rad="63500">
                    <a:schemeClr val="accent4">
                      <a:satMod val="175000"/>
                      <a:alpha val="40000"/>
                    </a:schemeClr>
                  </a:glow>
                  <a:outerShdw blurRad="38100" dist="38100" dir="2700000" algn="tl">
                    <a:srgbClr val="C0C0C0"/>
                  </a:outerShdw>
                </a:effectLst>
              </a:rPr>
              <a:t>I</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  -ведь Петр </a:t>
            </a:r>
            <a:r>
              <a:rPr lang="en-US" sz="1600" b="1" i="1" dirty="0">
                <a:solidFill>
                  <a:schemeClr val="bg1"/>
                </a:solidFill>
                <a:effectLst>
                  <a:glow rad="63500">
                    <a:schemeClr val="accent4">
                      <a:satMod val="175000"/>
                      <a:alpha val="40000"/>
                    </a:schemeClr>
                  </a:glow>
                  <a:outerShdw blurRad="38100" dist="38100" dir="2700000" algn="tl">
                    <a:srgbClr val="C0C0C0"/>
                  </a:outerShdw>
                </a:effectLst>
              </a:rPr>
              <a:t>I</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 сам владел 14 профессиями.</a:t>
            </a:r>
          </a:p>
          <a:p>
            <a:r>
              <a:rPr lang="ru-RU" sz="1600" b="1" i="1" dirty="0">
                <a:solidFill>
                  <a:schemeClr val="bg1"/>
                </a:solidFill>
                <a:effectLst>
                  <a:glow rad="63500">
                    <a:schemeClr val="accent4">
                      <a:satMod val="175000"/>
                      <a:alpha val="40000"/>
                    </a:schemeClr>
                  </a:glow>
                  <a:outerShdw blurRad="38100" dist="38100" dir="2700000" algn="tl">
                    <a:srgbClr val="C0C0C0"/>
                  </a:outerShdw>
                </a:effectLst>
              </a:rPr>
              <a:t>	В конце </a:t>
            </a:r>
            <a:r>
              <a:rPr lang="en-US" sz="1600" b="1" i="1" dirty="0">
                <a:solidFill>
                  <a:schemeClr val="bg1"/>
                </a:solidFill>
                <a:effectLst>
                  <a:glow rad="63500">
                    <a:schemeClr val="accent4">
                      <a:satMod val="175000"/>
                      <a:alpha val="40000"/>
                    </a:schemeClr>
                  </a:glow>
                  <a:outerShdw blurRad="38100" dist="38100" dir="2700000" algn="tl">
                    <a:srgbClr val="C0C0C0"/>
                  </a:outerShdw>
                </a:effectLst>
              </a:rPr>
              <a:t>XVIII</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-начале </a:t>
            </a:r>
            <a:r>
              <a:rPr lang="en-US" sz="1600" b="1" i="1" dirty="0">
                <a:solidFill>
                  <a:schemeClr val="bg1"/>
                </a:solidFill>
                <a:effectLst>
                  <a:glow rad="63500">
                    <a:schemeClr val="accent4">
                      <a:satMod val="175000"/>
                      <a:alpha val="40000"/>
                    </a:schemeClr>
                  </a:glow>
                  <a:outerShdw blurRad="38100" dist="38100" dir="2700000" algn="tl">
                    <a:srgbClr val="C0C0C0"/>
                  </a:outerShdw>
                </a:effectLst>
              </a:rPr>
              <a:t>XIX </a:t>
            </a:r>
            <a:r>
              <a:rPr lang="ru-RU" sz="1600" b="1" i="1" dirty="0">
                <a:solidFill>
                  <a:schemeClr val="bg1"/>
                </a:solidFill>
                <a:effectLst>
                  <a:glow rad="63500">
                    <a:schemeClr val="accent4">
                      <a:satMod val="175000"/>
                      <a:alpha val="40000"/>
                    </a:schemeClr>
                  </a:glow>
                  <a:outerShdw blurRad="38100" dist="38100" dir="2700000" algn="tl">
                    <a:srgbClr val="C0C0C0"/>
                  </a:outerShdw>
                </a:effectLst>
              </a:rPr>
              <a:t>века в России стали появляться самые различные ремесленные училища и профессиональные школы, начинает развиваться и женское профессиональное образование.</a:t>
            </a:r>
          </a:p>
          <a:p>
            <a:endParaRPr lang="ru-RU" sz="1600" b="1" i="1" dirty="0">
              <a:solidFill>
                <a:schemeClr val="bg1"/>
              </a:solidFill>
              <a:effectLst>
                <a:outerShdw blurRad="38100" dist="38100" dir="2700000" algn="tl">
                  <a:srgbClr val="C0C0C0"/>
                </a:outerShdw>
              </a:effectLst>
            </a:endParaRPr>
          </a:p>
          <a:p>
            <a:endParaRPr lang="ru-RU" sz="1600" b="1" i="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ru-RU"/>
          </a:p>
        </p:txBody>
      </p:sp>
      <p:sp>
        <p:nvSpPr>
          <p:cNvPr id="10243" name="Rectangle 3"/>
          <p:cNvSpPr>
            <a:spLocks noGrp="1" noChangeArrowheads="1"/>
          </p:cNvSpPr>
          <p:nvPr>
            <p:ph type="body" idx="1"/>
          </p:nvPr>
        </p:nvSpPr>
        <p:spPr/>
        <p:txBody>
          <a:bodyPr/>
          <a:lstStyle/>
          <a:p>
            <a:endParaRPr lang="ru-RU"/>
          </a:p>
        </p:txBody>
      </p:sp>
      <p:pic>
        <p:nvPicPr>
          <p:cNvPr id="10244"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0245" name="Rectangle 5"/>
          <p:cNvSpPr>
            <a:spLocks noChangeArrowheads="1"/>
          </p:cNvSpPr>
          <p:nvPr/>
        </p:nvSpPr>
        <p:spPr bwMode="auto">
          <a:xfrm>
            <a:off x="0" y="836613"/>
            <a:ext cx="9144000" cy="5883275"/>
          </a:xfrm>
          <a:prstGeom prst="rect">
            <a:avLst/>
          </a:prstGeom>
          <a:noFill/>
          <a:ln w="9525">
            <a:noFill/>
            <a:miter lim="800000"/>
            <a:headEnd/>
            <a:tailEnd/>
          </a:ln>
          <a:effectLst/>
        </p:spPr>
        <p:txBody>
          <a:bodyPr>
            <a:spAutoFit/>
          </a:bodyPr>
          <a:lstStyle/>
          <a:p>
            <a:r>
              <a:rPr lang="ru-RU" sz="2000" b="1" i="1">
                <a:solidFill>
                  <a:schemeClr val="bg1"/>
                </a:solidFill>
                <a:effectLst>
                  <a:outerShdw blurRad="38100" dist="38100" dir="2700000" algn="tl">
                    <a:srgbClr val="C0C0C0"/>
                  </a:outerShdw>
                </a:effectLst>
              </a:rPr>
              <a:t>В 1920-м появляются знаменитые ФЗУ –фабрично-заводские училища</a:t>
            </a:r>
          </a:p>
          <a:p>
            <a:r>
              <a:rPr lang="ru-RU" sz="2000" b="1" i="1">
                <a:solidFill>
                  <a:schemeClr val="bg1"/>
                </a:solidFill>
                <a:effectLst>
                  <a:outerShdw blurRad="38100" dist="38100" dir="2700000" algn="tl">
                    <a:srgbClr val="C0C0C0"/>
                  </a:outerShdw>
                </a:effectLst>
              </a:rPr>
              <a:t>Сколько знаменитых людей прошли через ФЗУ! Писатель Константин Симонов, маршалы авиации А.Голованов и Е.Савицкий, авиаконструктор Александр Микоян, академик Сергей Королев…</a:t>
            </a:r>
          </a:p>
          <a:p>
            <a:r>
              <a:rPr lang="ru-RU" sz="2000" b="1" i="1">
                <a:solidFill>
                  <a:schemeClr val="bg1"/>
                </a:solidFill>
                <a:effectLst>
                  <a:outerShdw blurRad="38100" dist="38100" dir="2700000" algn="tl">
                    <a:srgbClr val="C0C0C0"/>
                  </a:outerShdw>
                </a:effectLst>
              </a:rPr>
              <a:t>	Советское профтехобразование с 1917 – 1940 годов</a:t>
            </a:r>
          </a:p>
          <a:p>
            <a:r>
              <a:rPr lang="ru-RU" sz="2000" b="1" i="1">
                <a:solidFill>
                  <a:schemeClr val="bg1"/>
                </a:solidFill>
                <a:effectLst>
                  <a:outerShdw blurRad="38100" dist="38100" dir="2700000" algn="tl">
                    <a:srgbClr val="C0C0C0"/>
                  </a:outerShdw>
                </a:effectLst>
              </a:rPr>
              <a:t>чрезвычайно разнообразно: чего только не было – профтехшколы, профтехкурсы, учебно-показательные мастерские, школы рабочей молодежи, школы-клубы.</a:t>
            </a:r>
          </a:p>
          <a:p>
            <a:r>
              <a:rPr lang="ru-RU" sz="2000" b="1" i="1">
                <a:solidFill>
                  <a:schemeClr val="bg1"/>
                </a:solidFill>
                <a:effectLst>
                  <a:outerShdw blurRad="38100" dist="38100" dir="2700000" algn="tl">
                    <a:srgbClr val="C0C0C0"/>
                  </a:outerShdw>
                </a:effectLst>
              </a:rPr>
              <a:t>	2 октября  1940г. появляется указ</a:t>
            </a:r>
          </a:p>
          <a:p>
            <a:r>
              <a:rPr lang="ru-RU" sz="2000" b="1" i="1">
                <a:solidFill>
                  <a:schemeClr val="bg1"/>
                </a:solidFill>
                <a:effectLst>
                  <a:outerShdw blurRad="38100" dist="38100" dir="2700000" algn="tl">
                    <a:srgbClr val="C0C0C0"/>
                  </a:outerShdw>
                </a:effectLst>
              </a:rPr>
              <a:t>«О государственных трудовых резервах»,а вместе с ним три типа учебных заведений – школы ФЗО с 6-месячным сроком обучения и двухгодичные ремесленные и железнодорожные училища. …</a:t>
            </a:r>
          </a:p>
          <a:p>
            <a:r>
              <a:rPr lang="ru-RU" sz="2000" b="1" i="1">
                <a:solidFill>
                  <a:schemeClr val="bg1"/>
                </a:solidFill>
                <a:effectLst>
                  <a:outerShdw blurRad="38100" dist="38100" dir="2700000" algn="tl">
                    <a:srgbClr val="C0C0C0"/>
                  </a:outerShdw>
                </a:effectLst>
              </a:rPr>
              <a:t>	За четыре года войны училища и школы</a:t>
            </a:r>
          </a:p>
          <a:p>
            <a:r>
              <a:rPr lang="ru-RU" sz="2000" b="1" i="1">
                <a:solidFill>
                  <a:schemeClr val="bg1"/>
                </a:solidFill>
                <a:effectLst>
                  <a:outerShdw blurRad="38100" dist="38100" dir="2700000" algn="tl">
                    <a:srgbClr val="C0C0C0"/>
                  </a:outerShdw>
                </a:effectLst>
              </a:rPr>
              <a:t>трудовых резервов    подготовили 2,5 миллиона рабочих-</a:t>
            </a:r>
          </a:p>
          <a:p>
            <a:r>
              <a:rPr lang="ru-RU" sz="2000" b="1" i="1">
                <a:solidFill>
                  <a:schemeClr val="bg1"/>
                </a:solidFill>
                <a:effectLst>
                  <a:outerShdw blurRad="38100" dist="38100" dir="2700000" algn="tl">
                    <a:srgbClr val="C0C0C0"/>
                  </a:outerShdw>
                </a:effectLst>
              </a:rPr>
              <a:t>столько же выпускников ФЗУ </a:t>
            </a:r>
          </a:p>
          <a:p>
            <a:r>
              <a:rPr lang="ru-RU" sz="2000" b="1" i="1">
                <a:solidFill>
                  <a:schemeClr val="bg1"/>
                </a:solidFill>
                <a:effectLst>
                  <a:outerShdw blurRad="38100" dist="38100" dir="2700000" algn="tl">
                    <a:srgbClr val="C0C0C0"/>
                  </a:outerShdw>
                </a:effectLst>
              </a:rPr>
              <a:t>страна получила за мирные 20 лет…</a:t>
            </a:r>
          </a:p>
          <a:p>
            <a:endParaRPr lang="ru-RU" sz="2000" b="1" i="1">
              <a:solidFill>
                <a:schemeClr val="bg1"/>
              </a:solidFill>
              <a:effectLst>
                <a:outerShdw blurRad="38100" dist="38100" dir="2700000" algn="tl">
                  <a:srgbClr val="C0C0C0"/>
                </a:outerShdw>
              </a:effectLst>
            </a:endParaRPr>
          </a:p>
          <a:p>
            <a:endParaRPr lang="ru-RU" sz="2000" b="1" i="1">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ru-RU"/>
          </a:p>
        </p:txBody>
      </p:sp>
      <p:sp>
        <p:nvSpPr>
          <p:cNvPr id="9219" name="Rectangle 3"/>
          <p:cNvSpPr>
            <a:spLocks noGrp="1" noChangeArrowheads="1"/>
          </p:cNvSpPr>
          <p:nvPr>
            <p:ph type="body" idx="1"/>
          </p:nvPr>
        </p:nvSpPr>
        <p:spPr/>
        <p:txBody>
          <a:bodyPr/>
          <a:lstStyle/>
          <a:p>
            <a:endParaRPr lang="ru-RU"/>
          </a:p>
        </p:txBody>
      </p:sp>
      <p:pic>
        <p:nvPicPr>
          <p:cNvPr id="9220"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9221" name="Rectangle 5"/>
          <p:cNvSpPr>
            <a:spLocks noChangeArrowheads="1"/>
          </p:cNvSpPr>
          <p:nvPr/>
        </p:nvSpPr>
        <p:spPr bwMode="auto">
          <a:xfrm>
            <a:off x="4284663" y="836613"/>
            <a:ext cx="4859337" cy="457200"/>
          </a:xfrm>
          <a:prstGeom prst="rect">
            <a:avLst/>
          </a:prstGeom>
          <a:noFill/>
          <a:ln w="9525">
            <a:noFill/>
            <a:miter lim="800000"/>
            <a:headEnd/>
            <a:tailEnd/>
          </a:ln>
          <a:effectLst/>
        </p:spPr>
        <p:txBody>
          <a:bodyPr>
            <a:spAutoFit/>
          </a:bodyPr>
          <a:lstStyle/>
          <a:p>
            <a:r>
              <a:rPr lang="ru-RU" sz="2400" b="1" i="1">
                <a:effectLst>
                  <a:outerShdw blurRad="38100" dist="38100" dir="2700000" algn="tl">
                    <a:srgbClr val="C0C0C0"/>
                  </a:outerShdw>
                </a:effectLst>
              </a:rPr>
              <a:t>	</a:t>
            </a:r>
            <a:endParaRPr lang="ru-RU" sz="1600" b="1" i="1">
              <a:solidFill>
                <a:schemeClr val="bg1"/>
              </a:solidFill>
              <a:effectLst>
                <a:outerShdw blurRad="38100" dist="38100" dir="2700000" algn="tl">
                  <a:srgbClr val="C0C0C0"/>
                </a:outerShdw>
              </a:effectLst>
            </a:endParaRPr>
          </a:p>
        </p:txBody>
      </p:sp>
      <p:pic>
        <p:nvPicPr>
          <p:cNvPr id="9222" name="Picture 6" descr="IMG0188A"/>
          <p:cNvPicPr>
            <a:picLocks noChangeAspect="1" noChangeArrowheads="1"/>
          </p:cNvPicPr>
          <p:nvPr/>
        </p:nvPicPr>
        <p:blipFill>
          <a:blip r:embed="rId3" cstate="screen"/>
          <a:srcRect/>
          <a:stretch>
            <a:fillRect/>
          </a:stretch>
        </p:blipFill>
        <p:spPr bwMode="auto">
          <a:xfrm>
            <a:off x="395288" y="476250"/>
            <a:ext cx="3600450" cy="5976938"/>
          </a:xfrm>
          <a:prstGeom prst="rect">
            <a:avLst/>
          </a:prstGeom>
          <a:noFill/>
        </p:spPr>
      </p:pic>
      <p:sp>
        <p:nvSpPr>
          <p:cNvPr id="9223" name="Rectangle 7"/>
          <p:cNvSpPr>
            <a:spLocks noChangeArrowheads="1"/>
          </p:cNvSpPr>
          <p:nvPr/>
        </p:nvSpPr>
        <p:spPr bwMode="auto">
          <a:xfrm>
            <a:off x="4716463" y="549275"/>
            <a:ext cx="4427537" cy="6057900"/>
          </a:xfrm>
          <a:prstGeom prst="rect">
            <a:avLst/>
          </a:prstGeom>
          <a:noFill/>
          <a:ln w="9525">
            <a:noFill/>
            <a:miter lim="800000"/>
            <a:headEnd/>
            <a:tailEnd/>
          </a:ln>
          <a:effectLst/>
        </p:spPr>
        <p:txBody>
          <a:bodyPr>
            <a:spAutoFit/>
          </a:bodyPr>
          <a:lstStyle/>
          <a:p>
            <a:r>
              <a:rPr lang="ru-RU" b="1" i="1">
                <a:solidFill>
                  <a:schemeClr val="bg1"/>
                </a:solidFill>
                <a:effectLst>
                  <a:outerShdw blurRad="38100" dist="38100" dir="2700000" algn="tl">
                    <a:srgbClr val="C0C0C0"/>
                  </a:outerShdw>
                </a:effectLst>
              </a:rPr>
              <a:t>Сегодня мы с полным основанием можем утверждать,</a:t>
            </a:r>
          </a:p>
          <a:p>
            <a:r>
              <a:rPr lang="ru-RU" sz="2000" b="1" i="1" u="sng">
                <a:solidFill>
                  <a:schemeClr val="bg1"/>
                </a:solidFill>
                <a:effectLst>
                  <a:outerShdw blurRad="38100" dist="38100" dir="2700000" algn="tl">
                    <a:srgbClr val="C0C0C0"/>
                  </a:outerShdw>
                </a:effectLst>
              </a:rPr>
              <a:t>что 10 января 2009г. исполняется 308 лет</a:t>
            </a:r>
          </a:p>
          <a:p>
            <a:r>
              <a:rPr lang="ru-RU" b="1" i="1">
                <a:solidFill>
                  <a:schemeClr val="bg1"/>
                </a:solidFill>
                <a:effectLst>
                  <a:outerShdw blurRad="38100" dist="38100" dir="2700000" algn="tl">
                    <a:srgbClr val="C0C0C0"/>
                  </a:outerShdw>
                </a:effectLst>
              </a:rPr>
              <a:t>создания Российской государственной системы</a:t>
            </a:r>
          </a:p>
          <a:p>
            <a:r>
              <a:rPr lang="ru-RU" b="1" i="1">
                <a:solidFill>
                  <a:schemeClr val="bg1"/>
                </a:solidFill>
                <a:effectLst>
                  <a:outerShdw blurRad="38100" dist="38100" dir="2700000" algn="tl">
                    <a:srgbClr val="C0C0C0"/>
                  </a:outerShdw>
                </a:effectLst>
              </a:rPr>
              <a:t>профессионально-технического образования.</a:t>
            </a:r>
          </a:p>
          <a:p>
            <a:r>
              <a:rPr lang="ru-RU" b="1" i="1">
                <a:solidFill>
                  <a:schemeClr val="bg1"/>
                </a:solidFill>
              </a:rPr>
              <a:t>Какая дата ! А успехов сколько!</a:t>
            </a:r>
          </a:p>
          <a:p>
            <a:r>
              <a:rPr lang="ru-RU" b="1" i="1">
                <a:solidFill>
                  <a:schemeClr val="bg1"/>
                </a:solidFill>
              </a:rPr>
              <a:t>Одних выпускников мы дали столько, что за столетие</a:t>
            </a:r>
          </a:p>
          <a:p>
            <a:r>
              <a:rPr lang="ru-RU" b="1" i="1">
                <a:solidFill>
                  <a:schemeClr val="bg1"/>
                </a:solidFill>
              </a:rPr>
              <a:t>Не сосчитать!</a:t>
            </a:r>
          </a:p>
          <a:p>
            <a:r>
              <a:rPr lang="ru-RU" b="1" i="1">
                <a:solidFill>
                  <a:schemeClr val="bg1"/>
                </a:solidFill>
              </a:rPr>
              <a:t>Резервы для промышленности нашей –</a:t>
            </a:r>
          </a:p>
          <a:p>
            <a:r>
              <a:rPr lang="ru-RU" b="1" i="1">
                <a:solidFill>
                  <a:schemeClr val="bg1"/>
                </a:solidFill>
              </a:rPr>
              <a:t>Рабочей молодежи нашей цвет.</a:t>
            </a:r>
          </a:p>
          <a:p>
            <a:r>
              <a:rPr lang="ru-RU" b="1" i="1">
                <a:solidFill>
                  <a:schemeClr val="bg1"/>
                </a:solidFill>
              </a:rPr>
              <a:t>Профтехобразование поздравляем –</a:t>
            </a:r>
          </a:p>
          <a:p>
            <a:r>
              <a:rPr lang="ru-RU" b="1" i="1">
                <a:solidFill>
                  <a:schemeClr val="bg1"/>
                </a:solidFill>
              </a:rPr>
              <a:t>Дерзать ему и вечно процветать!</a:t>
            </a:r>
          </a:p>
          <a:p>
            <a:r>
              <a:rPr lang="ru-RU" b="1" i="1">
                <a:solidFill>
                  <a:schemeClr val="bg1"/>
                </a:solidFill>
              </a:rPr>
              <a:t>И долгих лет, и творчества желаем!</a:t>
            </a:r>
          </a:p>
          <a:p>
            <a:pPr>
              <a:spcBef>
                <a:spcPct val="50000"/>
              </a:spcBef>
            </a:pPr>
            <a:endParaRPr lang="ru-RU" b="1" i="1">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288" y="274638"/>
            <a:ext cx="8291512" cy="417512"/>
          </a:xfrm>
        </p:spPr>
        <p:txBody>
          <a:bodyPr/>
          <a:lstStyle/>
          <a:p>
            <a:r>
              <a:rPr lang="ru-RU" sz="2400" b="1" i="1" u="sng">
                <a:solidFill>
                  <a:schemeClr val="bg1"/>
                </a:solidFill>
              </a:rPr>
              <a:t>История развития проф.образования в Красноярском крае.</a:t>
            </a:r>
          </a:p>
        </p:txBody>
      </p:sp>
      <p:sp>
        <p:nvSpPr>
          <p:cNvPr id="50180" name="Rectangle 4"/>
          <p:cNvSpPr>
            <a:spLocks noChangeArrowheads="1"/>
          </p:cNvSpPr>
          <p:nvPr/>
        </p:nvSpPr>
        <p:spPr bwMode="auto">
          <a:xfrm>
            <a:off x="3132138" y="836613"/>
            <a:ext cx="6011862" cy="6026150"/>
          </a:xfrm>
          <a:prstGeom prst="rect">
            <a:avLst/>
          </a:prstGeom>
          <a:noFill/>
          <a:ln w="9525">
            <a:noFill/>
            <a:miter lim="800000"/>
            <a:headEnd/>
            <a:tailEnd/>
          </a:ln>
          <a:effectLst/>
        </p:spPr>
        <p:txBody>
          <a:bodyPr>
            <a:spAutoFit/>
          </a:bodyPr>
          <a:lstStyle/>
          <a:p>
            <a:r>
              <a:rPr lang="ru-RU" b="1" i="1">
                <a:solidFill>
                  <a:schemeClr val="bg1"/>
                </a:solidFill>
                <a:effectLst>
                  <a:outerShdw blurRad="38100" dist="38100" dir="2700000" algn="tl">
                    <a:srgbClr val="C0C0C0"/>
                  </a:outerShdw>
                </a:effectLst>
              </a:rPr>
              <a:t>Первое в Красноярске ремесленное училище носит</a:t>
            </a:r>
          </a:p>
          <a:p>
            <a:r>
              <a:rPr lang="ru-RU" b="1" i="1">
                <a:solidFill>
                  <a:schemeClr val="bg1"/>
                </a:solidFill>
                <a:effectLst>
                  <a:outerShdw blurRad="38100" dist="38100" dir="2700000" algn="tl">
                    <a:srgbClr val="C0C0C0"/>
                  </a:outerShdw>
                </a:effectLst>
              </a:rPr>
              <a:t>Имя </a:t>
            </a:r>
            <a:r>
              <a:rPr lang="ru-RU" b="1" i="1" u="sng">
                <a:solidFill>
                  <a:schemeClr val="bg1"/>
                </a:solidFill>
                <a:effectLst>
                  <a:outerShdw blurRad="38100" dist="38100" dir="2700000" algn="tl">
                    <a:srgbClr val="C0C0C0"/>
                  </a:outerShdw>
                </a:effectLst>
              </a:rPr>
              <a:t>Татьяны Ивановны Щеголевой.</a:t>
            </a:r>
          </a:p>
          <a:p>
            <a:pPr>
              <a:spcBef>
                <a:spcPct val="20000"/>
              </a:spcBef>
              <a:buClr>
                <a:schemeClr val="hlink"/>
              </a:buClr>
              <a:buSzPct val="60000"/>
              <a:buFont typeface="Wingdings" pitchFamily="2" charset="2"/>
              <a:buChar char="n"/>
            </a:pPr>
            <a:r>
              <a:rPr lang="ru-RU" b="1" i="1">
                <a:solidFill>
                  <a:schemeClr val="bg1"/>
                </a:solidFill>
                <a:effectLst>
                  <a:outerShdw blurRad="38100" dist="38100" dir="2700000" algn="tl">
                    <a:srgbClr val="C0C0C0"/>
                  </a:outerShdw>
                </a:effectLst>
              </a:rPr>
              <a:t>Потомственная почетная гражданка г. Красноярска, купчиха 1 гильдии Т.И. Щеголева  31 декабря 1868 г., желая устроить в Красноярске ремесленное училище, представила в Красноярскую городскую думу 100 000 рублей.</a:t>
            </a:r>
          </a:p>
          <a:p>
            <a:pPr>
              <a:spcBef>
                <a:spcPct val="20000"/>
              </a:spcBef>
              <a:buClr>
                <a:schemeClr val="hlink"/>
              </a:buClr>
              <a:buSzPct val="60000"/>
              <a:buFont typeface="Wingdings" pitchFamily="2" charset="2"/>
              <a:buChar char="n"/>
            </a:pPr>
            <a:endParaRPr lang="ru-RU" b="1" i="1">
              <a:solidFill>
                <a:schemeClr val="bg1"/>
              </a:solidFill>
              <a:effectLst>
                <a:outerShdw blurRad="38100" dist="38100" dir="2700000" algn="tl">
                  <a:srgbClr val="C0C0C0"/>
                </a:outerShdw>
              </a:effectLst>
            </a:endParaRPr>
          </a:p>
          <a:p>
            <a:r>
              <a:rPr lang="ru-RU" b="1" i="1">
                <a:solidFill>
                  <a:schemeClr val="bg1"/>
                </a:solidFill>
                <a:effectLst>
                  <a:outerShdw blurRad="38100" dist="38100" dir="2700000" algn="tl">
                    <a:srgbClr val="C0C0C0"/>
                  </a:outerShdw>
                </a:effectLst>
              </a:rPr>
              <a:t>7 августа 1873 г. Устав красноярского ремесленного училища был утвержден генерал-губернатором Восточной Сибири сенатором Синельниковым.</a:t>
            </a:r>
            <a:endParaRPr lang="en-US" b="1" i="1">
              <a:solidFill>
                <a:schemeClr val="bg1"/>
              </a:solidFill>
              <a:effectLst>
                <a:outerShdw blurRad="38100" dist="38100" dir="2700000" algn="tl">
                  <a:srgbClr val="C0C0C0"/>
                </a:outerShdw>
              </a:effectLst>
            </a:endParaRPr>
          </a:p>
          <a:p>
            <a:r>
              <a:rPr lang="ru-RU" b="1" i="1">
                <a:solidFill>
                  <a:schemeClr val="bg1"/>
                </a:solidFill>
                <a:effectLst>
                  <a:outerShdw blurRad="38100" dist="38100" dir="2700000" algn="tl">
                    <a:srgbClr val="C0C0C0"/>
                  </a:outerShdw>
                </a:effectLst>
              </a:rPr>
              <a:t>В уставе, в частности, записано:</a:t>
            </a:r>
          </a:p>
          <a:p>
            <a:pPr algn="ctr"/>
            <a:r>
              <a:rPr lang="ru-RU" b="1" i="1">
                <a:solidFill>
                  <a:schemeClr val="bg1"/>
                </a:solidFill>
                <a:effectLst>
                  <a:outerShdw blurRad="38100" dist="38100" dir="2700000" algn="tl">
                    <a:srgbClr val="C0C0C0"/>
                  </a:outerShdw>
                </a:effectLst>
              </a:rPr>
              <a:t>Глава 1.</a:t>
            </a:r>
          </a:p>
          <a:p>
            <a:r>
              <a:rPr lang="ru-RU" b="1" i="1">
                <a:solidFill>
                  <a:schemeClr val="bg1"/>
                </a:solidFill>
                <a:effectLst>
                  <a:outerShdw blurRad="38100" dist="38100" dir="2700000" algn="tl">
                    <a:srgbClr val="C0C0C0"/>
                  </a:outerShdw>
                </a:effectLst>
              </a:rPr>
              <a:t>Училище  утверждается для ремесленного образования для детей беднейших жителей г. Красноярска, дабы это могло служить им обеспечением будущей их жизни.</a:t>
            </a:r>
            <a:endParaRPr lang="en-US" b="1" i="1">
              <a:solidFill>
                <a:schemeClr val="bg1"/>
              </a:solidFill>
              <a:effectLst>
                <a:outerShdw blurRad="38100" dist="38100" dir="2700000" algn="tl">
                  <a:srgbClr val="C0C0C0"/>
                </a:outerShdw>
              </a:effectLst>
            </a:endParaRPr>
          </a:p>
          <a:p>
            <a:pPr>
              <a:spcBef>
                <a:spcPct val="20000"/>
              </a:spcBef>
              <a:buClr>
                <a:schemeClr val="hlink"/>
              </a:buClr>
              <a:buSzPct val="60000"/>
              <a:buFont typeface="Wingdings" pitchFamily="2" charset="2"/>
              <a:buChar char="n"/>
            </a:pPr>
            <a:endParaRPr lang="en-US" b="1" i="1">
              <a:solidFill>
                <a:schemeClr val="bg1"/>
              </a:solidFill>
              <a:effectLst>
                <a:outerShdw blurRad="38100" dist="38100" dir="2700000" algn="tl">
                  <a:srgbClr val="C0C0C0"/>
                </a:outerShdw>
              </a:effectLst>
            </a:endParaRPr>
          </a:p>
          <a:p>
            <a:endParaRPr lang="en-US" b="1" i="1">
              <a:solidFill>
                <a:schemeClr val="bg1"/>
              </a:solidFill>
              <a:effectLst>
                <a:outerShdw blurRad="38100" dist="38100" dir="2700000" algn="tl">
                  <a:srgbClr val="C0C0C0"/>
                </a:outerShdw>
              </a:effectLst>
            </a:endParaRPr>
          </a:p>
        </p:txBody>
      </p:sp>
      <p:pic>
        <p:nvPicPr>
          <p:cNvPr id="50183" name="Picture 7" descr="IMG_0714"/>
          <p:cNvPicPr>
            <a:picLocks noChangeAspect="1" noChangeArrowheads="1"/>
          </p:cNvPicPr>
          <p:nvPr/>
        </p:nvPicPr>
        <p:blipFill>
          <a:blip r:embed="rId2" cstate="screen"/>
          <a:srcRect/>
          <a:stretch>
            <a:fillRect/>
          </a:stretch>
        </p:blipFill>
        <p:spPr bwMode="auto">
          <a:xfrm>
            <a:off x="395288" y="1052513"/>
            <a:ext cx="2555875" cy="3287712"/>
          </a:xfrm>
          <a:prstGeom prst="rect">
            <a:avLst/>
          </a:prstGeom>
          <a:noFill/>
        </p:spPr>
      </p:pic>
      <p:pic>
        <p:nvPicPr>
          <p:cNvPr id="50184" name="Picture 8" descr="IMG_0713"/>
          <p:cNvPicPr>
            <a:picLocks noChangeAspect="1" noChangeArrowheads="1"/>
          </p:cNvPicPr>
          <p:nvPr/>
        </p:nvPicPr>
        <p:blipFill>
          <a:blip r:embed="rId3" cstate="screen"/>
          <a:srcRect/>
          <a:stretch>
            <a:fillRect/>
          </a:stretch>
        </p:blipFill>
        <p:spPr bwMode="auto">
          <a:xfrm>
            <a:off x="250825" y="4797425"/>
            <a:ext cx="2808288" cy="17700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490537"/>
          </a:xfrm>
        </p:spPr>
        <p:txBody>
          <a:bodyPr/>
          <a:lstStyle/>
          <a:p>
            <a:r>
              <a:rPr lang="ru-RU" sz="2000" b="1" i="1" u="sng">
                <a:solidFill>
                  <a:schemeClr val="bg1"/>
                </a:solidFill>
              </a:rPr>
              <a:t>История развития проф.образования в Красноярском крае.</a:t>
            </a:r>
          </a:p>
        </p:txBody>
      </p:sp>
      <p:sp>
        <p:nvSpPr>
          <p:cNvPr id="49155" name="Rectangle 3"/>
          <p:cNvSpPr>
            <a:spLocks noGrp="1" noChangeArrowheads="1"/>
          </p:cNvSpPr>
          <p:nvPr>
            <p:ph type="body" idx="1"/>
          </p:nvPr>
        </p:nvSpPr>
        <p:spPr>
          <a:xfrm>
            <a:off x="395288" y="981075"/>
            <a:ext cx="8291512" cy="5616575"/>
          </a:xfrm>
        </p:spPr>
        <p:txBody>
          <a:bodyPr/>
          <a:lstStyle/>
          <a:p>
            <a:pPr lvl="2" algn="r"/>
            <a:r>
              <a:rPr lang="ru-RU" sz="1400" b="1" i="1">
                <a:solidFill>
                  <a:schemeClr val="bg1"/>
                </a:solidFill>
              </a:rPr>
              <a:t>Для ремесленного образования на первый раз принять 			следующие ремесла: - портняжное;</a:t>
            </a:r>
          </a:p>
          <a:p>
            <a:pPr algn="r">
              <a:buFontTx/>
              <a:buNone/>
            </a:pPr>
            <a:r>
              <a:rPr lang="ru-RU" sz="1800" b="1" i="1">
                <a:solidFill>
                  <a:schemeClr val="bg1"/>
                </a:solidFill>
              </a:rPr>
              <a:t>- сапожное и башмачное;</a:t>
            </a:r>
          </a:p>
          <a:p>
            <a:pPr algn="r">
              <a:buFontTx/>
              <a:buNone/>
            </a:pPr>
            <a:r>
              <a:rPr lang="ru-RU" sz="1800" b="1" i="1">
                <a:solidFill>
                  <a:schemeClr val="bg1"/>
                </a:solidFill>
              </a:rPr>
              <a:t>- переплетное, кузнечное, слесарное, токарное;</a:t>
            </a:r>
          </a:p>
          <a:p>
            <a:pPr algn="r">
              <a:buFontTx/>
              <a:buNone/>
            </a:pPr>
            <a:r>
              <a:rPr lang="ru-RU" sz="1800" b="1" i="1">
                <a:solidFill>
                  <a:schemeClr val="bg1"/>
                </a:solidFill>
              </a:rPr>
              <a:t>- столярное</a:t>
            </a:r>
            <a:r>
              <a:rPr lang="ru-RU" sz="1800" b="1">
                <a:solidFill>
                  <a:schemeClr val="bg1"/>
                </a:solidFill>
              </a:rPr>
              <a:t>.</a:t>
            </a:r>
          </a:p>
          <a:p>
            <a:pPr lvl="1" algn="r"/>
            <a:r>
              <a:rPr lang="ru-RU" sz="1600" b="1" i="1">
                <a:solidFill>
                  <a:schemeClr val="bg1"/>
                </a:solidFill>
              </a:rPr>
              <a:t>Далее по мере развития училища и средств его,</a:t>
            </a:r>
          </a:p>
          <a:p>
            <a:pPr lvl="1" algn="r"/>
            <a:r>
              <a:rPr lang="ru-RU" sz="1600" b="1" i="1">
                <a:solidFill>
                  <a:schemeClr val="bg1"/>
                </a:solidFill>
              </a:rPr>
              <a:t> вводить и другие ремесла и производства.</a:t>
            </a:r>
          </a:p>
          <a:p>
            <a:pPr algn="r"/>
            <a:r>
              <a:rPr lang="ru-RU" sz="1800" b="1" i="1">
                <a:solidFill>
                  <a:schemeClr val="bg1"/>
                </a:solidFill>
              </a:rPr>
              <a:t>Полный курс училища состоит из шести классов.</a:t>
            </a:r>
          </a:p>
          <a:p>
            <a:pPr algn="r"/>
            <a:r>
              <a:rPr lang="ru-RU" sz="1800" b="1" i="1">
                <a:solidFill>
                  <a:schemeClr val="bg1"/>
                </a:solidFill>
              </a:rPr>
              <a:t>В училище принимаются дети от 10 до 14 лет.</a:t>
            </a:r>
            <a:endParaRPr lang="en-US" sz="1800" b="1" i="1">
              <a:solidFill>
                <a:schemeClr val="bg1"/>
              </a:solidFill>
            </a:endParaRPr>
          </a:p>
          <a:p>
            <a:pPr algn="r"/>
            <a:r>
              <a:rPr lang="ru-RU" sz="1800" b="1" i="1">
                <a:solidFill>
                  <a:schemeClr val="bg1"/>
                </a:solidFill>
              </a:rPr>
              <a:t>Открытие первого в Красноярске ремесленного училища имени Т.И. Щеголевой состоялось 18 июня 1874 г. в присутствии его преосвященство Епископа Енисейского и Красноярского, его  превосходительство Господина Губернатора, почетной попечительницы Т.И. Щеголевой и прочих потомственных лиц г. Красноярска. Благотворительная деятельность Т.И. Щеголевой по устройству ремесленного училища была с благодарностью воспринята всем населением Красноярска.</a:t>
            </a:r>
            <a:endParaRPr lang="en-US" sz="1800" b="1" i="1">
              <a:solidFill>
                <a:schemeClr val="bg1"/>
              </a:solidFill>
            </a:endParaRPr>
          </a:p>
          <a:p>
            <a:pPr algn="r"/>
            <a:endParaRPr lang="en-US" sz="1800" b="1" i="1">
              <a:solidFill>
                <a:schemeClr val="bg1"/>
              </a:solidFill>
            </a:endParaRPr>
          </a:p>
          <a:p>
            <a:endParaRPr lang="en-US" sz="2000" b="1" i="1">
              <a:solidFill>
                <a:schemeClr val="bg1"/>
              </a:solidFill>
            </a:endParaRPr>
          </a:p>
          <a:p>
            <a:endParaRPr lang="ru-RU" sz="2000" b="1" i="1">
              <a:solidFill>
                <a:schemeClr val="bg1"/>
              </a:solidFill>
            </a:endParaRPr>
          </a:p>
        </p:txBody>
      </p:sp>
      <p:pic>
        <p:nvPicPr>
          <p:cNvPr id="49156" name="Picture 4" descr="IMG_0713"/>
          <p:cNvPicPr>
            <a:picLocks noChangeAspect="1" noChangeArrowheads="1"/>
          </p:cNvPicPr>
          <p:nvPr/>
        </p:nvPicPr>
        <p:blipFill>
          <a:blip r:embed="rId2" cstate="screen"/>
          <a:srcRect/>
          <a:stretch>
            <a:fillRect/>
          </a:stretch>
        </p:blipFill>
        <p:spPr bwMode="auto">
          <a:xfrm rot="-506787">
            <a:off x="173038" y="1141413"/>
            <a:ext cx="3019425" cy="21605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ru-RU"/>
          </a:p>
        </p:txBody>
      </p:sp>
      <p:sp>
        <p:nvSpPr>
          <p:cNvPr id="12291" name="Rectangle 3"/>
          <p:cNvSpPr>
            <a:spLocks noGrp="1" noChangeArrowheads="1"/>
          </p:cNvSpPr>
          <p:nvPr>
            <p:ph type="body" idx="1"/>
          </p:nvPr>
        </p:nvSpPr>
        <p:spPr/>
        <p:txBody>
          <a:bodyPr/>
          <a:lstStyle/>
          <a:p>
            <a:endParaRPr lang="ru-RU"/>
          </a:p>
        </p:txBody>
      </p:sp>
      <p:pic>
        <p:nvPicPr>
          <p:cNvPr id="12292"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12293" name="Rectangle 5"/>
          <p:cNvSpPr>
            <a:spLocks noChangeArrowheads="1"/>
          </p:cNvSpPr>
          <p:nvPr/>
        </p:nvSpPr>
        <p:spPr bwMode="auto">
          <a:xfrm>
            <a:off x="0" y="0"/>
            <a:ext cx="4356100" cy="3162300"/>
          </a:xfrm>
          <a:prstGeom prst="rect">
            <a:avLst/>
          </a:prstGeom>
          <a:noFill/>
          <a:ln w="9525">
            <a:noFill/>
            <a:miter lim="800000"/>
            <a:headEnd/>
            <a:tailEnd/>
          </a:ln>
          <a:effectLst/>
        </p:spPr>
        <p:txBody>
          <a:bodyPr>
            <a:spAutoFit/>
          </a:bodyPr>
          <a:lstStyle/>
          <a:p>
            <a:r>
              <a:rPr lang="ru-RU" sz="2000" b="1" i="1">
                <a:solidFill>
                  <a:schemeClr val="bg1"/>
                </a:solidFill>
              </a:rPr>
              <a:t>ПУ-92</a:t>
            </a:r>
            <a:r>
              <a:rPr lang="ru-RU" sz="1400" b="1" i="1">
                <a:solidFill>
                  <a:schemeClr val="bg1"/>
                </a:solidFill>
              </a:rPr>
              <a:t> начало свою деятельность с 1960 г., Училища на тот момент еще не было: было 100 кубометров бруса, которые учащиеся вместе с мастерами распилили, общими силами был залит фундамент, построено здание.</a:t>
            </a:r>
          </a:p>
          <a:p>
            <a:r>
              <a:rPr lang="ru-RU" sz="1400" b="1" i="1">
                <a:solidFill>
                  <a:schemeClr val="bg1"/>
                </a:solidFill>
              </a:rPr>
              <a:t>В 1963 г. училище стало филиалом Иршинского СПТУ-12, затем номер сменился на 68. В 1987 г. было построено еще два корпуса. В 1990 г. училище вернуло свою самостоятельность, получив статус училища № 92.</a:t>
            </a:r>
          </a:p>
          <a:p>
            <a:r>
              <a:rPr lang="ru-RU" sz="1400" b="1" i="1">
                <a:solidFill>
                  <a:schemeClr val="bg1"/>
                </a:solidFill>
              </a:rPr>
              <a:t>Задача  ПУ –подготовка кадров для сельского хозяйства.</a:t>
            </a:r>
          </a:p>
        </p:txBody>
      </p:sp>
      <p:pic>
        <p:nvPicPr>
          <p:cNvPr id="12294" name="Picture 6" descr="P1010019"/>
          <p:cNvPicPr>
            <a:picLocks noChangeAspect="1" noChangeArrowheads="1"/>
          </p:cNvPicPr>
          <p:nvPr/>
        </p:nvPicPr>
        <p:blipFill>
          <a:blip r:embed="rId3" cstate="screen"/>
          <a:srcRect/>
          <a:stretch>
            <a:fillRect/>
          </a:stretch>
        </p:blipFill>
        <p:spPr bwMode="auto">
          <a:xfrm>
            <a:off x="0" y="3860800"/>
            <a:ext cx="3635375" cy="2997200"/>
          </a:xfrm>
          <a:prstGeom prst="rect">
            <a:avLst/>
          </a:prstGeom>
          <a:noFill/>
        </p:spPr>
      </p:pic>
      <p:sp>
        <p:nvSpPr>
          <p:cNvPr id="12295" name="Rectangle 7"/>
          <p:cNvSpPr>
            <a:spLocks noChangeArrowheads="1"/>
          </p:cNvSpPr>
          <p:nvPr/>
        </p:nvSpPr>
        <p:spPr bwMode="auto">
          <a:xfrm>
            <a:off x="3779838" y="3573463"/>
            <a:ext cx="5148262" cy="3435350"/>
          </a:xfrm>
          <a:prstGeom prst="rect">
            <a:avLst/>
          </a:prstGeom>
          <a:noFill/>
          <a:ln w="9525">
            <a:noFill/>
            <a:miter lim="800000"/>
            <a:headEnd/>
            <a:tailEnd/>
          </a:ln>
          <a:effectLst/>
        </p:spPr>
        <p:txBody>
          <a:bodyPr>
            <a:spAutoFit/>
          </a:bodyPr>
          <a:lstStyle/>
          <a:p>
            <a:pPr algn="ctr"/>
            <a:r>
              <a:rPr lang="ru-RU" sz="1400" b="1" i="1">
                <a:solidFill>
                  <a:schemeClr val="bg1"/>
                </a:solidFill>
              </a:rPr>
              <a:t>Надо, надо, надо нам, ребята,</a:t>
            </a:r>
          </a:p>
          <a:p>
            <a:pPr algn="ctr"/>
            <a:r>
              <a:rPr lang="ru-RU" sz="1400" b="1" i="1">
                <a:solidFill>
                  <a:schemeClr val="bg1"/>
                </a:solidFill>
              </a:rPr>
              <a:t>Жизнь профтеху посвятить.</a:t>
            </a:r>
          </a:p>
          <a:p>
            <a:pPr algn="ctr"/>
            <a:r>
              <a:rPr lang="ru-RU" sz="1400" b="1" i="1">
                <a:solidFill>
                  <a:schemeClr val="bg1"/>
                </a:solidFill>
              </a:rPr>
              <a:t>И мальчишек надо, и девчонок</a:t>
            </a:r>
          </a:p>
          <a:p>
            <a:pPr algn="ctr"/>
            <a:r>
              <a:rPr lang="ru-RU" sz="1400" b="1" i="1">
                <a:solidFill>
                  <a:schemeClr val="bg1"/>
                </a:solidFill>
              </a:rPr>
              <a:t>Этой жизни научить.</a:t>
            </a:r>
          </a:p>
          <a:p>
            <a:endParaRPr lang="ru-RU" sz="1400" b="1" i="1">
              <a:solidFill>
                <a:schemeClr val="bg1"/>
              </a:solidFill>
            </a:endParaRPr>
          </a:p>
          <a:p>
            <a:r>
              <a:rPr lang="ru-RU" sz="1400" b="1" i="1">
                <a:solidFill>
                  <a:schemeClr val="bg1"/>
                </a:solidFill>
              </a:rPr>
              <a:t>Немаловажную роль в достижениях  коллектива играют преподаватели и персонал ПУ:  Окунев С.Е., Кротова И.В., Рубцов А.А., Афанасьев А.М., Петрищев В.А., Соловьев Д.Н., Олешкевич Т.А., Гусева Л.С., Рыбачек В.А., Белова Н.А., Жуков А,В., Корнющенко Н.Н., Лапо С.А., Абликов В.В., Гува Я.А., Требушевский С.Т., Тарханов П.И., Степанова Р.С., Петровская В.Е.</a:t>
            </a:r>
          </a:p>
          <a:p>
            <a:endParaRPr lang="ru-RU" sz="1400" b="1" i="1">
              <a:solidFill>
                <a:schemeClr val="bg1"/>
              </a:solidFill>
            </a:endParaRPr>
          </a:p>
          <a:p>
            <a:endParaRPr lang="ru-RU" sz="1400" b="1" i="1">
              <a:solidFill>
                <a:schemeClr val="bg1"/>
              </a:solidFill>
            </a:endParaRPr>
          </a:p>
          <a:p>
            <a:endParaRPr lang="ru-RU" sz="2400">
              <a:solidFill>
                <a:schemeClr val="bg1"/>
              </a:solidFill>
            </a:endParaRPr>
          </a:p>
        </p:txBody>
      </p:sp>
      <p:pic>
        <p:nvPicPr>
          <p:cNvPr id="12296" name="Picture 8" descr="P1010004"/>
          <p:cNvPicPr>
            <a:picLocks noChangeAspect="1" noChangeArrowheads="1"/>
          </p:cNvPicPr>
          <p:nvPr/>
        </p:nvPicPr>
        <p:blipFill>
          <a:blip r:embed="rId4" cstate="screen"/>
          <a:srcRect/>
          <a:stretch>
            <a:fillRect/>
          </a:stretch>
        </p:blipFill>
        <p:spPr bwMode="auto">
          <a:xfrm>
            <a:off x="4427538" y="0"/>
            <a:ext cx="4716462" cy="35734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ru-RU"/>
          </a:p>
        </p:txBody>
      </p:sp>
      <p:sp>
        <p:nvSpPr>
          <p:cNvPr id="33795" name="Rectangle 3"/>
          <p:cNvSpPr>
            <a:spLocks noGrp="1" noChangeArrowheads="1"/>
          </p:cNvSpPr>
          <p:nvPr>
            <p:ph type="body" idx="1"/>
          </p:nvPr>
        </p:nvSpPr>
        <p:spPr/>
        <p:txBody>
          <a:bodyPr/>
          <a:lstStyle/>
          <a:p>
            <a:endParaRPr lang="ru-RU"/>
          </a:p>
        </p:txBody>
      </p:sp>
      <p:pic>
        <p:nvPicPr>
          <p:cNvPr id="33796" name="Picture 4" descr="Копия IMG0164A"/>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33797" name="Rectangle 5"/>
          <p:cNvSpPr>
            <a:spLocks noChangeArrowheads="1"/>
          </p:cNvSpPr>
          <p:nvPr/>
        </p:nvSpPr>
        <p:spPr bwMode="auto">
          <a:xfrm>
            <a:off x="2339975" y="0"/>
            <a:ext cx="4572000" cy="915988"/>
          </a:xfrm>
          <a:prstGeom prst="rect">
            <a:avLst/>
          </a:prstGeom>
          <a:noFill/>
          <a:ln w="9525">
            <a:noFill/>
            <a:miter lim="800000"/>
            <a:headEnd/>
            <a:tailEnd/>
          </a:ln>
          <a:effectLst/>
        </p:spPr>
        <p:txBody>
          <a:bodyPr>
            <a:spAutoFit/>
          </a:bodyPr>
          <a:lstStyle/>
          <a:p>
            <a:r>
              <a:rPr lang="ru-RU" b="1" i="1"/>
              <a:t> </a:t>
            </a:r>
            <a:r>
              <a:rPr lang="ru-RU" b="1" i="1">
                <a:solidFill>
                  <a:schemeClr val="bg1"/>
                </a:solidFill>
              </a:rPr>
              <a:t>На сегодняшний день мы готовим специалистов по профессии:</a:t>
            </a:r>
          </a:p>
          <a:p>
            <a:endParaRPr lang="ru-RU" b="1" i="1">
              <a:solidFill>
                <a:schemeClr val="bg1"/>
              </a:solidFill>
            </a:endParaRPr>
          </a:p>
        </p:txBody>
      </p:sp>
      <p:sp>
        <p:nvSpPr>
          <p:cNvPr id="33802" name="Rectangle 10"/>
          <p:cNvSpPr>
            <a:spLocks noChangeArrowheads="1"/>
          </p:cNvSpPr>
          <p:nvPr/>
        </p:nvSpPr>
        <p:spPr bwMode="auto">
          <a:xfrm>
            <a:off x="5148263" y="692150"/>
            <a:ext cx="3744912" cy="2292350"/>
          </a:xfrm>
          <a:prstGeom prst="rect">
            <a:avLst/>
          </a:prstGeom>
          <a:noFill/>
          <a:ln w="9525">
            <a:noFill/>
            <a:miter lim="800000"/>
            <a:headEnd/>
            <a:tailEnd/>
          </a:ln>
          <a:effectLst/>
        </p:spPr>
        <p:txBody>
          <a:bodyPr>
            <a:spAutoFit/>
          </a:bodyPr>
          <a:lstStyle/>
          <a:p>
            <a:r>
              <a:rPr lang="ru-RU" sz="1600"/>
              <a:t> </a:t>
            </a:r>
            <a:r>
              <a:rPr lang="ru-RU" sz="1600" b="1" i="1" u="sng">
                <a:solidFill>
                  <a:schemeClr val="bg1"/>
                </a:solidFill>
              </a:rPr>
              <a:t>тракторист-машинист  сельскохозяйственного производства.</a:t>
            </a:r>
          </a:p>
          <a:p>
            <a:r>
              <a:rPr lang="ru-RU" sz="1600" b="1" i="1">
                <a:solidFill>
                  <a:schemeClr val="bg1"/>
                </a:solidFill>
              </a:rPr>
              <a:t>Специальность:</a:t>
            </a:r>
            <a:r>
              <a:rPr lang="ru-RU" sz="1600">
                <a:solidFill>
                  <a:schemeClr val="bg1"/>
                </a:solidFill>
              </a:rPr>
              <a:t>  </a:t>
            </a:r>
            <a:r>
              <a:rPr lang="ru-RU" sz="1600" b="1" i="1">
                <a:solidFill>
                  <a:schemeClr val="bg1"/>
                </a:solidFill>
              </a:rPr>
              <a:t>тракторист-машинист категории «А», «В», «С», «Е», «</a:t>
            </a:r>
            <a:r>
              <a:rPr lang="en-US" sz="1600" b="1" i="1">
                <a:solidFill>
                  <a:schemeClr val="bg1"/>
                </a:solidFill>
              </a:rPr>
              <a:t>F</a:t>
            </a:r>
            <a:r>
              <a:rPr lang="ru-RU" sz="1600" b="1" i="1">
                <a:solidFill>
                  <a:schemeClr val="bg1"/>
                </a:solidFill>
              </a:rPr>
              <a:t>»,</a:t>
            </a:r>
          </a:p>
          <a:p>
            <a:r>
              <a:rPr lang="ru-RU" sz="1600" b="1" i="1">
                <a:solidFill>
                  <a:schemeClr val="bg1"/>
                </a:solidFill>
              </a:rPr>
              <a:t>слесарь-ремонтник, водитель автотранспортных средств категории «В», «С».</a:t>
            </a:r>
          </a:p>
        </p:txBody>
      </p:sp>
      <p:pic>
        <p:nvPicPr>
          <p:cNvPr id="33803" name="Picture 11" descr="File0193"/>
          <p:cNvPicPr>
            <a:picLocks noChangeAspect="1" noChangeArrowheads="1"/>
          </p:cNvPicPr>
          <p:nvPr/>
        </p:nvPicPr>
        <p:blipFill>
          <a:blip r:embed="rId3" cstate="screen"/>
          <a:srcRect/>
          <a:stretch>
            <a:fillRect/>
          </a:stretch>
        </p:blipFill>
        <p:spPr bwMode="auto">
          <a:xfrm>
            <a:off x="0" y="620713"/>
            <a:ext cx="4356100" cy="2808287"/>
          </a:xfrm>
          <a:prstGeom prst="rect">
            <a:avLst/>
          </a:prstGeom>
          <a:noFill/>
        </p:spPr>
      </p:pic>
      <p:pic>
        <p:nvPicPr>
          <p:cNvPr id="33805" name="Picture 13" descr="IMGP4442"/>
          <p:cNvPicPr>
            <a:picLocks noChangeAspect="1" noChangeArrowheads="1"/>
          </p:cNvPicPr>
          <p:nvPr/>
        </p:nvPicPr>
        <p:blipFill>
          <a:blip r:embed="rId4" cstate="screen"/>
          <a:srcRect/>
          <a:stretch>
            <a:fillRect/>
          </a:stretch>
        </p:blipFill>
        <p:spPr bwMode="auto">
          <a:xfrm>
            <a:off x="4572000" y="3068638"/>
            <a:ext cx="4572000" cy="3789362"/>
          </a:xfrm>
          <a:prstGeom prst="rect">
            <a:avLst/>
          </a:prstGeom>
          <a:noFill/>
        </p:spPr>
      </p:pic>
      <p:pic>
        <p:nvPicPr>
          <p:cNvPr id="33806" name="Picture 14"/>
          <p:cNvPicPr>
            <a:picLocks noChangeAspect="1" noChangeArrowheads="1"/>
          </p:cNvPicPr>
          <p:nvPr/>
        </p:nvPicPr>
        <p:blipFill>
          <a:blip r:embed="rId5" cstate="screen"/>
          <a:srcRect/>
          <a:stretch>
            <a:fillRect/>
          </a:stretch>
        </p:blipFill>
        <p:spPr bwMode="auto">
          <a:xfrm>
            <a:off x="0" y="3860800"/>
            <a:ext cx="4284663" cy="299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история ПУ">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история ПУ</Template>
  <TotalTime>4</TotalTime>
  <Words>1244</Words>
  <Application>Microsoft Office PowerPoint</Application>
  <PresentationFormat>Экран (4:3)</PresentationFormat>
  <Paragraphs>230</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Times New Roman</vt:lpstr>
      <vt:lpstr>Wingdings</vt:lpstr>
      <vt:lpstr>история ПУ</vt:lpstr>
      <vt:lpstr> </vt:lpstr>
      <vt:lpstr>Слайд 2</vt:lpstr>
      <vt:lpstr>Слайд 3</vt:lpstr>
      <vt:lpstr>Слайд 4</vt:lpstr>
      <vt:lpstr>Слайд 5</vt:lpstr>
      <vt:lpstr>История развития проф.образования в Красноярском крае.</vt:lpstr>
      <vt:lpstr>История развития проф.образования в Красноярском крае.</vt:lpstr>
      <vt:lpstr>Слайд 8</vt:lpstr>
      <vt:lpstr>Слайд 9</vt:lpstr>
      <vt:lpstr>Слайд 10</vt:lpstr>
      <vt:lpstr>   Продавец, контролер-кассир, срок обучения 3 года</vt:lpstr>
      <vt:lpstr>Слайд 12</vt:lpstr>
      <vt:lpstr>Слайд 13</vt:lpstr>
      <vt:lpstr>Слайд 14</vt:lpstr>
      <vt:lpstr>Встреча учащихся с членами российского Союза писателей, поэтами и прозаиками Н.Н. Ереминым и М.М. Стрельцовым  2.04.2009 г</vt:lpstr>
      <vt:lpstr>Н. Еремин читает свои произведения</vt:lpstr>
      <vt:lpstr>Слайд 17</vt:lpstr>
      <vt:lpstr>Слайд 18</vt:lpstr>
      <vt:lpstr>Директор музея Иванченко Л.К., уч-ся  25 и 31гр, преподаватель Олешкевич Т.А. </vt:lpstr>
      <vt:lpstr>Слайд 20</vt:lpstr>
      <vt:lpstr>Слайд 21</vt:lpstr>
      <vt:lpstr>Слайд 22</vt:lpstr>
      <vt:lpstr>Награждение победителей в соревнованиях 2008-2009 г.</vt:lpstr>
      <vt:lpstr>Слайд 24</vt:lpstr>
      <vt:lpstr>Слайд 25</vt:lpstr>
      <vt:lpstr>Слайд 26</vt:lpstr>
      <vt:lpstr>Слайд 27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Пользователь</dc:creator>
  <cp:lastModifiedBy>Пользователь</cp:lastModifiedBy>
  <cp:revision>1</cp:revision>
  <dcterms:created xsi:type="dcterms:W3CDTF">2019-05-28T10:44:31Z</dcterms:created>
  <dcterms:modified xsi:type="dcterms:W3CDTF">2019-05-28T10:48:55Z</dcterms:modified>
</cp:coreProperties>
</file>