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63" r:id="rId3"/>
    <p:sldId id="293" r:id="rId4"/>
    <p:sldId id="294" r:id="rId5"/>
    <p:sldId id="295" r:id="rId6"/>
    <p:sldId id="265" r:id="rId7"/>
    <p:sldId id="296" r:id="rId8"/>
    <p:sldId id="301" r:id="rId9"/>
    <p:sldId id="302" r:id="rId10"/>
    <p:sldId id="29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14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BA5A58-CB9E-47B3-BC6C-6615F30A7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F550B0-BD13-4010-91B5-1C8D2E7BD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72A667-BD58-4478-BA6D-F10B38A5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6AA2DB-92BF-4CF5-A29A-72AF456C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BF705F-7506-48FE-B4B9-80FB71C2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335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29E59B-94FC-48F8-8A91-602E3096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B1C9663-710C-4CD8-BFF1-48CB8C187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3805A6-D820-4DDB-AE81-DB60EA88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002CAB-8717-486A-B84A-3AFAC99C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213CE1-91E6-4FEA-9688-022D1505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298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2F719F3-F957-42AF-A291-7F244DFE4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F26536-3C1F-44B2-A1A3-3DB34B5BB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C38AEC-D5D2-4EE8-A6CC-2E372BA5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E07E69-5E25-4269-85C1-8A6B6F87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9CF2EA-4AB6-43AC-8060-781FC944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203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9BE658-180B-4F3E-ACD0-A261FF76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7348C4-70C3-44D4-BB75-E11B3DB2E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4BA0D1-1270-4A67-9AFE-91CC4242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BC7D1B-3632-4933-A2AD-102C9E67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A64EF7-8502-418F-A5D6-B2F1E794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632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0E54C4-BE38-42F7-BA4E-A13AD98A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5F9BAA-CA79-4909-93B0-2104770E8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38DD34-2E07-4EDE-A65B-9A94ADED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19AC68-B838-4EFA-AAEF-A919CC8C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E8F808-3585-4E88-AC41-2B130B9B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374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F52E15-8659-4B96-B108-834C93A8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B6F618-ED71-488C-9757-978ABCFA8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7886451-FBBA-4984-832C-67DB457DC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0CD0CF-7CEC-4AFE-B717-BC9C0AF5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2B2E52-9F86-4A25-BB9C-C3FE0830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252812-3B10-4ECD-8D5F-4CCAE71C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145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FC1697-9DEF-4414-8225-4425A76B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3060F1-2EF4-48A7-B0A5-E69D1467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CCE1397-A7D8-416F-B750-AE766F185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F8597A1-C642-43C4-BC7E-D55C5D71B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8DD9294-4C78-4BD6-B26E-744243D35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77D9C7C-A102-48C3-84BD-C281B4DE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BE81008-031C-4C8F-BC7D-BE3D9C00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AAFE22E-B0EE-47B2-BE52-FD1F2D9C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812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AFF802-8037-4D3E-B4A9-95D611BD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A24D9F6-0974-44CF-B2DB-19C29E61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CDA4990-3DC2-4C2E-ACD2-AA52FC92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0B4C83E-8F19-4B23-BEFD-7B03CE53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198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1BA5F23-3652-4769-9041-82113D35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6FBB3FF-67BD-428A-B2D1-BF17D30A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A53D45F-259B-411E-8C0D-4C5BE4D0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471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8E9CC9-4EEA-4947-98C9-7B993E9D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1CE5B4-6B68-4DF1-9700-700CF0BE5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680E334-A00B-4E71-A894-A4A0DD8DA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6AB0950-BAD1-4E93-835E-0F2C60F5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601E8A5-476B-4BAE-8323-57E55647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77F8F2-012D-41A9-BF26-B284408E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153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BCC961-DEBF-4749-BBAD-32364C25A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656057E-D6D9-419F-A1F0-9DA4BA03E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BAA811-371A-44EC-B2C7-4C390C942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A70526-35B8-4096-912D-F1C6FAD5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BF1BD3-4058-4EAF-93C8-CB6AB78B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A9C869E-35E2-46CB-90E7-0C086088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769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CDBA73-12CD-4415-B83A-547C6E7F4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78E574-440F-4496-A625-B80FFB8A2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45FD39-6DAB-4083-87AB-4E498765A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34DB0D-A7EF-45B5-A19C-CE5CFB142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B324B0-916F-43AE-88B9-51D8853F1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570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58D526-0A6B-4A5B-8FAC-89E989C35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451" y="274684"/>
            <a:ext cx="10303098" cy="485687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лекарственные препараты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FAAC7176-F059-40E1-B88B-0DA8ADD92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801" y="382137"/>
            <a:ext cx="10097036" cy="2688609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25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AFEFE0-D404-448F-AF73-A101C1A9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014" y="154288"/>
            <a:ext cx="8946544" cy="1195097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!!!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FDB8E8-2D55-4511-ABB3-058EAA05B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957" y="1145364"/>
            <a:ext cx="7395656" cy="55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334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F481A6-4D3E-4218-B57C-50F72B0C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808" y="231821"/>
            <a:ext cx="10612192" cy="1815921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</a:pPr>
            <a:r>
              <a:rPr lang="ru-RU" sz="3600" b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МАГНИЙ, РОЛЬ МАГНИЯ В ЖИЗНИ ЧЕЛОВЕКА.</a:t>
            </a:r>
            <a:r>
              <a:rPr lang="ru-RU" sz="36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7054DA-AD66-43B7-BDCF-3FD87378C070}"/>
              </a:ext>
            </a:extLst>
          </p:cNvPr>
          <p:cNvSpPr txBox="1"/>
          <p:nvPr/>
        </p:nvSpPr>
        <p:spPr>
          <a:xfrm>
            <a:off x="673993" y="2047742"/>
            <a:ext cx="11143933" cy="370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4145" algn="just">
              <a:lnSpc>
                <a:spcPct val="150000"/>
              </a:lnSpc>
              <a:spcAft>
                <a:spcPts val="1000"/>
              </a:spcAft>
            </a:pPr>
            <a:r>
              <a:rPr lang="ru-RU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Магний (лат. Мagnesium) Mg </a:t>
            </a:r>
            <a:r>
              <a:rPr lang="ru-RU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химический элемент II группы периодической системы Менделеева; атомный номер 12; атомная масса 24,305. Серебристо-белый металл. Природный элемент состоит из смеси трёх стабильных изотопов: 24Mg (78,60%), 25Mg (10,11%) и </a:t>
            </a:r>
            <a:r>
              <a:rPr lang="ru-RU" sz="32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ru-RU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(11,29%).</a:t>
            </a:r>
            <a:endParaRPr lang="ru-RU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05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2D86C2-C441-436F-94E8-DB142A2F2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1" y="180108"/>
            <a:ext cx="11457709" cy="6677891"/>
          </a:xfrm>
        </p:spPr>
        <p:txBody>
          <a:bodyPr>
            <a:normAutofit fontScale="77500" lnSpcReduction="20000"/>
          </a:bodyPr>
          <a:lstStyle/>
          <a:p>
            <a:pPr marL="457200" marR="38100" indent="0" algn="just">
              <a:lnSpc>
                <a:spcPct val="150000"/>
              </a:lnSpc>
              <a:buNone/>
            </a:pPr>
            <a:r>
              <a:rPr lang="ru-RU" sz="4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Начальные признаки дефицита магния в организме:</a:t>
            </a:r>
            <a:endParaRPr lang="ru-RU" sz="4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81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сердцебиение,  тахикардия,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или гипертензия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81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ритма сердца, синдром вегетативной дисфункции;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81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бессонница, кошмарные сновидения, тяжелое пробуждение, плаксивость или приступы тоски;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81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состояние беспокойства, тревоги, возбуждение, нервозность, страх, гиперестезии;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81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быстрая утомляемость, частные головные боли, трудности концентрации внимания, головокружение, нарушения равновесия, утренняя усталость даже после нормального по продолжительности сна;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81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выпадение волос, ломкость ногтей, кариес зубов;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81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метеочувствительность;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81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температуры тела, холодные руки и ноги.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9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20DE37-B059-4462-B8DD-FBAD7BD9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528" y="171161"/>
            <a:ext cx="8125691" cy="79865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организм человека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трелка вниз 8">
            <a:extLst>
              <a:ext uri="{FF2B5EF4-FFF2-40B4-BE49-F238E27FC236}">
                <a16:creationId xmlns:a16="http://schemas.microsoft.com/office/drawing/2014/main" xmlns="" id="{66D5AF71-62AF-4C19-9524-5DE18127CB1B}"/>
              </a:ext>
            </a:extLst>
          </p:cNvPr>
          <p:cNvSpPr/>
          <p:nvPr/>
        </p:nvSpPr>
        <p:spPr>
          <a:xfrm rot="1558692">
            <a:off x="1361230" y="384925"/>
            <a:ext cx="514561" cy="1281358"/>
          </a:xfrm>
          <a:prstGeom prst="downArrow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трелка вниз 8">
            <a:extLst>
              <a:ext uri="{FF2B5EF4-FFF2-40B4-BE49-F238E27FC236}">
                <a16:creationId xmlns:a16="http://schemas.microsoft.com/office/drawing/2014/main" xmlns="" id="{AF247AEB-4E70-4FFB-A185-3251971280DF}"/>
              </a:ext>
            </a:extLst>
          </p:cNvPr>
          <p:cNvSpPr/>
          <p:nvPr/>
        </p:nvSpPr>
        <p:spPr>
          <a:xfrm rot="491538">
            <a:off x="2207947" y="1362451"/>
            <a:ext cx="514561" cy="1535686"/>
          </a:xfrm>
          <a:prstGeom prst="downArrow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трелка вниз 8">
            <a:extLst>
              <a:ext uri="{FF2B5EF4-FFF2-40B4-BE49-F238E27FC236}">
                <a16:creationId xmlns:a16="http://schemas.microsoft.com/office/drawing/2014/main" xmlns="" id="{DEED3EA9-BF8E-4791-87AA-7732A84E68D8}"/>
              </a:ext>
            </a:extLst>
          </p:cNvPr>
          <p:cNvSpPr/>
          <p:nvPr/>
        </p:nvSpPr>
        <p:spPr>
          <a:xfrm rot="240732">
            <a:off x="3601146" y="623095"/>
            <a:ext cx="514561" cy="1260193"/>
          </a:xfrm>
          <a:prstGeom prst="downArrow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трелка вниз 8">
            <a:extLst>
              <a:ext uri="{FF2B5EF4-FFF2-40B4-BE49-F238E27FC236}">
                <a16:creationId xmlns:a16="http://schemas.microsoft.com/office/drawing/2014/main" xmlns="" id="{F28948EC-5252-4D30-9052-7CE30B4F2265}"/>
              </a:ext>
            </a:extLst>
          </p:cNvPr>
          <p:cNvSpPr/>
          <p:nvPr/>
        </p:nvSpPr>
        <p:spPr>
          <a:xfrm>
            <a:off x="4968350" y="2174564"/>
            <a:ext cx="514561" cy="1535686"/>
          </a:xfrm>
          <a:prstGeom prst="downArrow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трелка вниз 8">
            <a:extLst>
              <a:ext uri="{FF2B5EF4-FFF2-40B4-BE49-F238E27FC236}">
                <a16:creationId xmlns:a16="http://schemas.microsoft.com/office/drawing/2014/main" xmlns="" id="{0A6C4CDB-9BF2-4A10-9B60-5D6FE53F3835}"/>
              </a:ext>
            </a:extLst>
          </p:cNvPr>
          <p:cNvSpPr/>
          <p:nvPr/>
        </p:nvSpPr>
        <p:spPr>
          <a:xfrm rot="21393069">
            <a:off x="6525527" y="935932"/>
            <a:ext cx="514561" cy="1242208"/>
          </a:xfrm>
          <a:prstGeom prst="downArrow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xmlns="" id="{8FE471C8-A0BF-45DE-AF7A-23C97246840C}"/>
              </a:ext>
            </a:extLst>
          </p:cNvPr>
          <p:cNvSpPr/>
          <p:nvPr/>
        </p:nvSpPr>
        <p:spPr>
          <a:xfrm rot="21261692">
            <a:off x="7964808" y="2775562"/>
            <a:ext cx="514561" cy="1306875"/>
          </a:xfrm>
          <a:prstGeom prst="downArrow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трелка вниз 8">
            <a:extLst>
              <a:ext uri="{FF2B5EF4-FFF2-40B4-BE49-F238E27FC236}">
                <a16:creationId xmlns:a16="http://schemas.microsoft.com/office/drawing/2014/main" xmlns="" id="{493D6D74-2383-4D0A-831D-E85BE4C1176C}"/>
              </a:ext>
            </a:extLst>
          </p:cNvPr>
          <p:cNvSpPr/>
          <p:nvPr/>
        </p:nvSpPr>
        <p:spPr>
          <a:xfrm rot="20744449">
            <a:off x="9084327" y="652715"/>
            <a:ext cx="514561" cy="1122656"/>
          </a:xfrm>
          <a:prstGeom prst="downArrow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 вниз 8">
            <a:extLst>
              <a:ext uri="{FF2B5EF4-FFF2-40B4-BE49-F238E27FC236}">
                <a16:creationId xmlns:a16="http://schemas.microsoft.com/office/drawing/2014/main" xmlns="" id="{434DCFAD-36A5-41B8-9230-132FB1622DF5}"/>
              </a:ext>
            </a:extLst>
          </p:cNvPr>
          <p:cNvSpPr/>
          <p:nvPr/>
        </p:nvSpPr>
        <p:spPr>
          <a:xfrm rot="20948169">
            <a:off x="11002540" y="2252434"/>
            <a:ext cx="514561" cy="1290190"/>
          </a:xfrm>
          <a:prstGeom prst="downArrow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8F1353D-D67C-4C71-9244-E7B7BF278277}"/>
              </a:ext>
            </a:extLst>
          </p:cNvPr>
          <p:cNvSpPr txBox="1"/>
          <p:nvPr/>
        </p:nvSpPr>
        <p:spPr>
          <a:xfrm>
            <a:off x="38018" y="1641330"/>
            <a:ext cx="1571984" cy="357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МАГНИЙ И БОЛЕЗНИ СОСУДОВ И СЕРДЦА.</a:t>
            </a:r>
          </a:p>
          <a:p>
            <a:pPr indent="144145" algn="just"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Стенки сосудов состоят из мышечной ткани. Магний, обладая способностью вызывать расслабление мышц, нормализует давление крови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DF66B2-197E-4D3C-A58E-9A65DDE11F48}"/>
              </a:ext>
            </a:extLst>
          </p:cNvPr>
          <p:cNvSpPr txBox="1"/>
          <p:nvPr/>
        </p:nvSpPr>
        <p:spPr>
          <a:xfrm>
            <a:off x="1626147" y="2972001"/>
            <a:ext cx="14484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МАГНИЙ И ДИАБЕТ.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Магний играет важную роль в высвобождении инсулина из поджелудочной железы и тем самым в регуляции уровня сахара в крови. </a:t>
            </a:r>
            <a:endParaRPr lang="ru-RU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44364BA-1DCF-460A-98C0-F0BF45BAB4CB}"/>
              </a:ext>
            </a:extLst>
          </p:cNvPr>
          <p:cNvSpPr txBox="1"/>
          <p:nvPr/>
        </p:nvSpPr>
        <p:spPr>
          <a:xfrm>
            <a:off x="3083087" y="1894902"/>
            <a:ext cx="144844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МАГНИЙ И СТРЕСС.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Беспричинная тревога, повышенная раздражительность, хандра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все эти состояния могут быть связаны с недостатком магния. </a:t>
            </a:r>
            <a:endParaRPr lang="ru-RU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C2FE89B-C52C-4406-9568-535F8D98DFFE}"/>
              </a:ext>
            </a:extLst>
          </p:cNvPr>
          <p:cNvSpPr txBox="1"/>
          <p:nvPr/>
        </p:nvSpPr>
        <p:spPr>
          <a:xfrm>
            <a:off x="4379940" y="3846055"/>
            <a:ext cx="181051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МАГНИЙ ХРОНИЧЕСКАЯ УСТАЛОСТЬ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употреблении магния усталость исчезла, появилось желание жить, улучшились настроение, сон и аппетит. </a:t>
            </a:r>
            <a:endParaRPr lang="ru-RU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C92E7BA-6D08-453C-8ED5-8866A878FD88}"/>
              </a:ext>
            </a:extLst>
          </p:cNvPr>
          <p:cNvSpPr txBox="1"/>
          <p:nvPr/>
        </p:nvSpPr>
        <p:spPr>
          <a:xfrm>
            <a:off x="5736700" y="2302222"/>
            <a:ext cx="1975791" cy="3878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МАГНИЙ И КАМНИ В ПОЧКАХ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15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агний, особенно вместе с витамином В6, эффективное средство против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оксалатных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камней в почках</a:t>
            </a:r>
            <a:endParaRPr lang="ru-RU" sz="1600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7AD82AD-7A57-4E88-A76E-02E0F0E7BC4D}"/>
              </a:ext>
            </a:extLst>
          </p:cNvPr>
          <p:cNvSpPr txBox="1"/>
          <p:nvPr/>
        </p:nvSpPr>
        <p:spPr>
          <a:xfrm>
            <a:off x="7597956" y="4378515"/>
            <a:ext cx="22108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МАГНИЙ И БОЛЕЗНИ ТРАКТА.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ЖЕЛУДОЧНО-КИШЕЧНОГО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Окись магния считается одним из лучших средств для снижения кислотности желудочного сока. </a:t>
            </a:r>
            <a:endParaRPr lang="ru-RU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C192444-C28B-41B2-A55C-FA58DD509E5C}"/>
              </a:ext>
            </a:extLst>
          </p:cNvPr>
          <p:cNvSpPr txBox="1"/>
          <p:nvPr/>
        </p:nvSpPr>
        <p:spPr>
          <a:xfrm>
            <a:off x="9147956" y="1821448"/>
            <a:ext cx="16100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МАГНИЙ И МИГРЕНЬ.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Дополнительный прием магния уменьшает головную боль у людей, страдающих упорными мигренями</a:t>
            </a:r>
            <a:endParaRPr lang="ru-RU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9305C22-CCD5-429C-9702-5D93B99F9777}"/>
              </a:ext>
            </a:extLst>
          </p:cNvPr>
          <p:cNvSpPr txBox="1"/>
          <p:nvPr/>
        </p:nvSpPr>
        <p:spPr>
          <a:xfrm>
            <a:off x="10478820" y="3808320"/>
            <a:ext cx="17695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МАГНИЙ И ОСТЕОПОРОЗ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Недостаток магния повышает риск остеопороза- болезни, приводящей к повышению хрупкости и ломкости костей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51810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B1D763-B7CC-4984-8A44-526CEDDF4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540327"/>
            <a:ext cx="11388437" cy="6137564"/>
          </a:xfrm>
        </p:spPr>
        <p:txBody>
          <a:bodyPr>
            <a:normAutofit fontScale="92500" lnSpcReduction="10000"/>
          </a:bodyPr>
          <a:lstStyle/>
          <a:p>
            <a:pPr marR="39370" indent="144145" algn="just">
              <a:lnSpc>
                <a:spcPct val="150000"/>
              </a:lnSpc>
              <a:spcAft>
                <a:spcPts val="1000"/>
              </a:spcAft>
            </a:pPr>
            <a:r>
              <a:rPr lang="ru-RU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Магний оказывает большое и разнообразное влияние на состояние здоровья. Поэтому для предупреждения дефицита этого минерала надо регулярно включать в рацион содержащие его продукты, а в случае необходимости,  биодобавки с магнием и лекарственные препараты магния.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9370" indent="144145" algn="just">
              <a:lnSpc>
                <a:spcPct val="150000"/>
              </a:lnSpc>
              <a:spcAft>
                <a:spcPts val="10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036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8F1C2B-B1BE-461A-9EB9-2B41A14C9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53" y="1787237"/>
            <a:ext cx="10672293" cy="2131969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</a:pPr>
            <a:r>
              <a:rPr lang="ru-RU" sz="6000" b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КРАТКАЯ  </a:t>
            </a:r>
            <a:r>
              <a:rPr lang="ru-RU" sz="60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 ПРЕПАРАТОВ  МАГНИЯ.</a:t>
            </a:r>
            <a:r>
              <a:rPr lang="ru-RU" sz="6000" b="1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87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61C75F-58B5-4BD9-97B2-66AD7C82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0" y="0"/>
            <a:ext cx="2819400" cy="1325563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Магний</a:t>
            </a:r>
          </a:p>
        </p:txBody>
      </p:sp>
      <p:sp>
        <p:nvSpPr>
          <p:cNvPr id="4" name="Стрелка вниз 7">
            <a:extLst>
              <a:ext uri="{FF2B5EF4-FFF2-40B4-BE49-F238E27FC236}">
                <a16:creationId xmlns:a16="http://schemas.microsoft.com/office/drawing/2014/main" xmlns="" id="{1E614A0C-109B-45EA-8E8A-7A2E383EDA1E}"/>
              </a:ext>
            </a:extLst>
          </p:cNvPr>
          <p:cNvSpPr/>
          <p:nvPr/>
        </p:nvSpPr>
        <p:spPr>
          <a:xfrm rot="3226718">
            <a:off x="2394006" y="748948"/>
            <a:ext cx="500912" cy="1054444"/>
          </a:xfrm>
          <a:prstGeom prst="downArrow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трелка вниз 7">
            <a:extLst>
              <a:ext uri="{FF2B5EF4-FFF2-40B4-BE49-F238E27FC236}">
                <a16:creationId xmlns:a16="http://schemas.microsoft.com/office/drawing/2014/main" xmlns="" id="{D21B0CFA-A756-4AE3-9DFC-F3123954878C}"/>
              </a:ext>
            </a:extLst>
          </p:cNvPr>
          <p:cNvSpPr/>
          <p:nvPr/>
        </p:nvSpPr>
        <p:spPr>
          <a:xfrm rot="1007975">
            <a:off x="3050298" y="1905772"/>
            <a:ext cx="514561" cy="1535686"/>
          </a:xfrm>
          <a:prstGeom prst="downArrow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трелка вниз 7">
            <a:extLst>
              <a:ext uri="{FF2B5EF4-FFF2-40B4-BE49-F238E27FC236}">
                <a16:creationId xmlns:a16="http://schemas.microsoft.com/office/drawing/2014/main" xmlns="" id="{D3554760-8F1A-4B71-BEF2-6C4A4A3A5095}"/>
              </a:ext>
            </a:extLst>
          </p:cNvPr>
          <p:cNvSpPr/>
          <p:nvPr/>
        </p:nvSpPr>
        <p:spPr>
          <a:xfrm>
            <a:off x="4881354" y="1256964"/>
            <a:ext cx="514561" cy="1214434"/>
          </a:xfrm>
          <a:prstGeom prst="downArrow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трелка вниз 7">
            <a:extLst>
              <a:ext uri="{FF2B5EF4-FFF2-40B4-BE49-F238E27FC236}">
                <a16:creationId xmlns:a16="http://schemas.microsoft.com/office/drawing/2014/main" xmlns="" id="{8909B7E2-2C75-4547-92D0-B25F99385F23}"/>
              </a:ext>
            </a:extLst>
          </p:cNvPr>
          <p:cNvSpPr/>
          <p:nvPr/>
        </p:nvSpPr>
        <p:spPr>
          <a:xfrm>
            <a:off x="6737422" y="2524475"/>
            <a:ext cx="514561" cy="1535686"/>
          </a:xfrm>
          <a:prstGeom prst="downArrow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xmlns="" id="{6A8FE454-7483-4C0C-877F-FC2784765B24}"/>
              </a:ext>
            </a:extLst>
          </p:cNvPr>
          <p:cNvSpPr/>
          <p:nvPr/>
        </p:nvSpPr>
        <p:spPr>
          <a:xfrm rot="19578722">
            <a:off x="8357932" y="2477093"/>
            <a:ext cx="553886" cy="1705487"/>
          </a:xfrm>
          <a:prstGeom prst="downArrow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трелка вниз 7">
            <a:extLst>
              <a:ext uri="{FF2B5EF4-FFF2-40B4-BE49-F238E27FC236}">
                <a16:creationId xmlns:a16="http://schemas.microsoft.com/office/drawing/2014/main" xmlns="" id="{EEE5703F-9655-4618-9346-FB7C907708AD}"/>
              </a:ext>
            </a:extLst>
          </p:cNvPr>
          <p:cNvSpPr/>
          <p:nvPr/>
        </p:nvSpPr>
        <p:spPr>
          <a:xfrm rot="19463832">
            <a:off x="8065640" y="464974"/>
            <a:ext cx="626666" cy="1169690"/>
          </a:xfrm>
          <a:prstGeom prst="downArrow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96F395-7B75-476F-9122-692A77149FC9}"/>
              </a:ext>
            </a:extLst>
          </p:cNvPr>
          <p:cNvSpPr txBox="1"/>
          <p:nvPr/>
        </p:nvSpPr>
        <p:spPr>
          <a:xfrm>
            <a:off x="573331" y="1679515"/>
            <a:ext cx="1451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МАГНЕ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A0C499-128A-44BE-8852-E64FD3F7532E}"/>
              </a:ext>
            </a:extLst>
          </p:cNvPr>
          <p:cNvSpPr txBox="1"/>
          <p:nvPr/>
        </p:nvSpPr>
        <p:spPr>
          <a:xfrm>
            <a:off x="2323324" y="3600952"/>
            <a:ext cx="2152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МАГНИЙ ДИАСПОРАЛ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BF901DF-AA93-4592-88A8-E7063FC12A30}"/>
              </a:ext>
            </a:extLst>
          </p:cNvPr>
          <p:cNvSpPr txBox="1"/>
          <p:nvPr/>
        </p:nvSpPr>
        <p:spPr>
          <a:xfrm>
            <a:off x="4195434" y="2673615"/>
            <a:ext cx="1496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ПАНАНГИН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C235175-75C8-4785-83D8-1D1CD8DA488A}"/>
              </a:ext>
            </a:extLst>
          </p:cNvPr>
          <p:cNvSpPr txBox="1"/>
          <p:nvPr/>
        </p:nvSpPr>
        <p:spPr>
          <a:xfrm>
            <a:off x="5946994" y="4109357"/>
            <a:ext cx="1911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МАГНЕЛИС В6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4004057-2300-465B-9A2A-EB029E179456}"/>
              </a:ext>
            </a:extLst>
          </p:cNvPr>
          <p:cNvSpPr txBox="1"/>
          <p:nvPr/>
        </p:nvSpPr>
        <p:spPr>
          <a:xfrm>
            <a:off x="9162142" y="4092310"/>
            <a:ext cx="1496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МАГНЕРОТ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01FFCE6-CC16-462C-B727-5C92ACA7844F}"/>
              </a:ext>
            </a:extLst>
          </p:cNvPr>
          <p:cNvSpPr txBox="1"/>
          <p:nvPr/>
        </p:nvSpPr>
        <p:spPr>
          <a:xfrm>
            <a:off x="9338303" y="933798"/>
            <a:ext cx="2055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МАГНИЯ СУЛЬФАТ</a:t>
            </a:r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EE37B70-F44B-4038-82AE-BFE80F3FF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3" y="1987337"/>
            <a:ext cx="2214025" cy="22140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617FA3A-DAEA-4497-8B29-EB5E0DD53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034" y="4255077"/>
            <a:ext cx="2320636" cy="232063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2EF76BE-9EAE-410C-BCE4-5F4281189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369" y="2811618"/>
            <a:ext cx="2152861" cy="215286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894720C-CE2D-4606-9050-1E51F468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8634" y="4527886"/>
            <a:ext cx="2506688" cy="215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391D24EE-2BB8-4DFC-B7E5-709D1AFF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9419" y="4440395"/>
            <a:ext cx="2266831" cy="226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B6021D8-080B-45A9-B6E1-EE8DAB984F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6256" y="1778503"/>
            <a:ext cx="2044353" cy="20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156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05FCE5-82C7-4D36-82D1-EA24F7E7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360220"/>
            <a:ext cx="10515600" cy="983672"/>
          </a:xfrm>
        </p:spPr>
        <p:txBody>
          <a:bodyPr>
            <a:noAutofit/>
          </a:bodyPr>
          <a:lstStyle/>
          <a:p>
            <a:r>
              <a:rPr lang="ru-RU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Рекомендация пациентам, принимающим лекарственные препараты магния.</a:t>
            </a:r>
            <a:endParaRPr lang="ru-RU" sz="40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65A275-EFC7-40E4-89A7-5C7E12100348}"/>
              </a:ext>
            </a:extLst>
          </p:cNvPr>
          <p:cNvSpPr txBox="1"/>
          <p:nvPr/>
        </p:nvSpPr>
        <p:spPr>
          <a:xfrm>
            <a:off x="207818" y="1621970"/>
            <a:ext cx="11776364" cy="4529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Перед применением препаратов магния необходимо проконсультироваться с врачом.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2.Лечение следует прекратить сразу же после нормализации  концентрации магния в крови.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3.При одновременном дефиците кальция и магния, дефицит магния следует восполнять до начало приема препаратов кальция или пищевых добавок, содержащих кальций.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4.Применяйте препарат согласно тому способу применения и в тех дозах, которые указаны в инструкции по применению или рекомендованы врачом.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5.Длительность приема препарата и необходимость повторных курсов определяет врач.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6.Способ применение препаратов.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51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AF903926-B764-49D0-A58A-0A133028F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1087901"/>
              </p:ext>
            </p:extLst>
          </p:nvPr>
        </p:nvGraphicFramePr>
        <p:xfrm>
          <a:off x="460664" y="124690"/>
          <a:ext cx="11270672" cy="5823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6090">
                  <a:extLst>
                    <a:ext uri="{9D8B030D-6E8A-4147-A177-3AD203B41FA5}">
                      <a16:colId xmlns:a16="http://schemas.microsoft.com/office/drawing/2014/main" xmlns="" val="734841771"/>
                    </a:ext>
                  </a:extLst>
                </a:gridCol>
                <a:gridCol w="3782291">
                  <a:extLst>
                    <a:ext uri="{9D8B030D-6E8A-4147-A177-3AD203B41FA5}">
                      <a16:colId xmlns:a16="http://schemas.microsoft.com/office/drawing/2014/main" xmlns="" val="2009179063"/>
                    </a:ext>
                  </a:extLst>
                </a:gridCol>
                <a:gridCol w="3782291">
                  <a:extLst>
                    <a:ext uri="{9D8B030D-6E8A-4147-A177-3AD203B41FA5}">
                      <a16:colId xmlns:a16="http://schemas.microsoft.com/office/drawing/2014/main" xmlns="" val="2562189475"/>
                    </a:ext>
                  </a:extLst>
                </a:gridCol>
              </a:tblGrid>
              <a:tr h="743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Лекарственный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препарат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69465917"/>
                  </a:ext>
                </a:extLst>
              </a:tr>
              <a:tr h="743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Панангин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 еды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Кислая среда желудка снижает его эффективность во время еды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73676537"/>
                  </a:ext>
                </a:extLst>
              </a:tr>
              <a:tr h="743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Магнелис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 время еды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Желудочно-кишечная абсорбция магниевых солей происходит путем пассивного механизма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9863506"/>
                  </a:ext>
                </a:extLst>
              </a:tr>
              <a:tr h="743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Магнерот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еды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Всасывается приблизительно 35-40% от принятой дозы. Гипомагниемия стимулирует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всасывание ионов магния. 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5934298"/>
                  </a:ext>
                </a:extLst>
              </a:tr>
              <a:tr h="743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Магний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Диаспорал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 сном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Растворяют содержимое 1 пакета в ½ стакана фруктового сока, чая или воды 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262547"/>
                  </a:ext>
                </a:extLst>
              </a:tr>
              <a:tr h="7435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Магне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 время еды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Таблетки следует запивать стаканом воды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482733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0BDA9F-B776-4AB6-A4D2-77DF2CE5655D}"/>
              </a:ext>
            </a:extLst>
          </p:cNvPr>
          <p:cNvSpPr txBox="1"/>
          <p:nvPr/>
        </p:nvSpPr>
        <p:spPr>
          <a:xfrm>
            <a:off x="678872" y="6051004"/>
            <a:ext cx="10183091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4825" algn="just">
              <a:lnSpc>
                <a:spcPct val="150000"/>
              </a:lnSpc>
              <a:spcAft>
                <a:spcPts val="1000"/>
              </a:spcAft>
              <a:tabLst>
                <a:tab pos="4834255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При появлении побочных эффектов необходимо обратиться к врачу.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430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565</Words>
  <Application>Microsoft Office PowerPoint</Application>
  <PresentationFormat>Произвольный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лекарственные препараты магния </vt:lpstr>
      <vt:lpstr> МАГНИЙ, РОЛЬ МАГНИЯ В ЖИЗНИ ЧЕЛОВЕКА. </vt:lpstr>
      <vt:lpstr>Слайд 3</vt:lpstr>
      <vt:lpstr>Влияние Mg на организм человека </vt:lpstr>
      <vt:lpstr>Слайд 5</vt:lpstr>
      <vt:lpstr>КРАТКАЯ  ХАРАКТЕРИСТИКА  ПРЕПАРАТОВ  МАГНИЯ. </vt:lpstr>
      <vt:lpstr>Магний</vt:lpstr>
      <vt:lpstr>Рекомендация пациентам, принимающим лекарственные препараты магния.</vt:lpstr>
      <vt:lpstr>Слайд 9</vt:lpstr>
      <vt:lpstr>Спасибо за внимание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участковой медсестры детской поликлиники в мотивировании родителей к вакцинации детей.</dc:title>
  <dc:creator>user1</dc:creator>
  <cp:lastModifiedBy>Пользователь</cp:lastModifiedBy>
  <cp:revision>39</cp:revision>
  <dcterms:created xsi:type="dcterms:W3CDTF">2021-06-08T12:40:38Z</dcterms:created>
  <dcterms:modified xsi:type="dcterms:W3CDTF">2022-10-28T07:39:54Z</dcterms:modified>
</cp:coreProperties>
</file>