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6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66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66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45" y="3428998"/>
            <a:ext cx="4594860" cy="3428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645" y="0"/>
            <a:ext cx="9003792" cy="68579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645" y="0"/>
            <a:ext cx="4862068" cy="34290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0784" y="1714487"/>
            <a:ext cx="8581517" cy="48186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66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5286" y="253364"/>
            <a:ext cx="7538084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66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4482" y="1400047"/>
            <a:ext cx="8035035" cy="4781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645" y="0"/>
            <a:ext cx="9004300" cy="6858000"/>
            <a:chOff x="32645" y="0"/>
            <a:chExt cx="90043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45" y="3685283"/>
              <a:ext cx="4251325" cy="317271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58365" y="0"/>
              <a:ext cx="6878192" cy="68579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96152" y="298450"/>
              <a:ext cx="2985516" cy="284454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645" y="0"/>
              <a:ext cx="4862068" cy="3685286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97535" y="1109598"/>
            <a:ext cx="7852409" cy="50699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2155190" algn="ctr">
              <a:lnSpc>
                <a:spcPct val="100000"/>
              </a:lnSpc>
              <a:spcBef>
                <a:spcPts val="95"/>
              </a:spcBef>
            </a:pPr>
            <a:r>
              <a:rPr sz="2800" b="1" spc="-30" dirty="0">
                <a:solidFill>
                  <a:srgbClr val="006666"/>
                </a:solidFill>
                <a:latin typeface="Times New Roman"/>
                <a:cs typeface="Times New Roman"/>
              </a:rPr>
              <a:t>УВАЖАЕМЫЕ </a:t>
            </a:r>
            <a:r>
              <a:rPr sz="28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ОБУЧАЮЩИЕСЯ </a:t>
            </a:r>
            <a:r>
              <a:rPr sz="2800" b="1" spc="-68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lang="ru-RU" sz="2800" b="1" spc="-60" dirty="0">
                <a:solidFill>
                  <a:srgbClr val="006666"/>
                </a:solidFill>
                <a:latin typeface="Times New Roman"/>
                <a:cs typeface="Times New Roman"/>
              </a:rPr>
              <a:t>КАШИНСКОГО</a:t>
            </a:r>
            <a:endParaRPr sz="2800" dirty="0">
              <a:latin typeface="Times New Roman"/>
              <a:cs typeface="Times New Roman"/>
            </a:endParaRPr>
          </a:p>
          <a:p>
            <a:pPr marL="1148080" marR="3289935" algn="ctr">
              <a:lnSpc>
                <a:spcPct val="100000"/>
              </a:lnSpc>
            </a:pPr>
            <a:r>
              <a:rPr lang="ru-RU" sz="2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МЕДИЦИНСКОГО</a:t>
            </a:r>
            <a:r>
              <a:rPr sz="2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  </a:t>
            </a:r>
            <a:r>
              <a:rPr sz="2800" b="1" spc="-35" dirty="0">
                <a:solidFill>
                  <a:srgbClr val="006666"/>
                </a:solidFill>
                <a:latin typeface="Times New Roman"/>
                <a:cs typeface="Times New Roman"/>
              </a:rPr>
              <a:t>КОЛЛЕДЖА!</a:t>
            </a:r>
            <a:endParaRPr sz="2800" dirty="0">
              <a:latin typeface="Times New Roman"/>
              <a:cs typeface="Times New Roman"/>
            </a:endParaRPr>
          </a:p>
          <a:p>
            <a:pPr marL="1604010" marR="5080" algn="ctr">
              <a:lnSpc>
                <a:spcPct val="100000"/>
              </a:lnSpc>
              <a:spcBef>
                <a:spcPts val="2425"/>
              </a:spcBef>
            </a:pPr>
            <a:r>
              <a:rPr sz="3200" b="1" spc="5" dirty="0">
                <a:solidFill>
                  <a:srgbClr val="006666"/>
                </a:solidFill>
                <a:latin typeface="Times New Roman"/>
                <a:cs typeface="Times New Roman"/>
              </a:rPr>
              <a:t>Посещайте </a:t>
            </a:r>
            <a:r>
              <a:rPr sz="32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театры </a:t>
            </a:r>
            <a:r>
              <a:rPr sz="3200" b="1" dirty="0">
                <a:solidFill>
                  <a:srgbClr val="006666"/>
                </a:solidFill>
                <a:latin typeface="Times New Roman"/>
                <a:cs typeface="Times New Roman"/>
              </a:rPr>
              <a:t>и </a:t>
            </a:r>
            <a:r>
              <a:rPr sz="32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кинотеатры, </a:t>
            </a:r>
            <a:r>
              <a:rPr sz="3200" b="1" spc="-79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музеи</a:t>
            </a:r>
            <a:r>
              <a:rPr sz="32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6666"/>
                </a:solidFill>
                <a:latin typeface="Times New Roman"/>
                <a:cs typeface="Times New Roman"/>
              </a:rPr>
              <a:t>и</a:t>
            </a:r>
            <a:r>
              <a:rPr sz="32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6666"/>
                </a:solidFill>
                <a:latin typeface="Times New Roman"/>
                <a:cs typeface="Times New Roman"/>
              </a:rPr>
              <a:t>выставки</a:t>
            </a:r>
            <a:r>
              <a:rPr sz="3200" b="1" spc="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за </a:t>
            </a:r>
            <a:r>
              <a:rPr sz="32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счѐт</a:t>
            </a:r>
            <a:endParaRPr sz="3200" dirty="0">
              <a:latin typeface="Times New Roman"/>
              <a:cs typeface="Times New Roman"/>
            </a:endParaRPr>
          </a:p>
          <a:p>
            <a:pPr marL="1593215" algn="ctr">
              <a:lnSpc>
                <a:spcPct val="100000"/>
              </a:lnSpc>
            </a:pPr>
            <a:r>
              <a:rPr sz="32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государства!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1591945" algn="ctr">
              <a:lnSpc>
                <a:spcPts val="3825"/>
              </a:lnSpc>
            </a:pPr>
            <a:r>
              <a:rPr sz="3200" b="1" dirty="0">
                <a:solidFill>
                  <a:srgbClr val="006666"/>
                </a:solidFill>
                <a:latin typeface="Times New Roman"/>
                <a:cs typeface="Times New Roman"/>
              </a:rPr>
              <a:t>Для</a:t>
            </a:r>
            <a:r>
              <a:rPr sz="32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этого</a:t>
            </a:r>
            <a:r>
              <a:rPr sz="32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оформите</a:t>
            </a:r>
            <a:endParaRPr sz="3200" dirty="0">
              <a:latin typeface="Times New Roman"/>
              <a:cs typeface="Times New Roman"/>
            </a:endParaRPr>
          </a:p>
          <a:p>
            <a:pPr marL="1593215" algn="ctr">
              <a:lnSpc>
                <a:spcPts val="4785"/>
              </a:lnSpc>
            </a:pPr>
            <a:r>
              <a:rPr sz="4000" b="1" spc="-10" dirty="0">
                <a:solidFill>
                  <a:srgbClr val="0E40DB"/>
                </a:solidFill>
                <a:latin typeface="Times New Roman"/>
                <a:cs typeface="Times New Roman"/>
              </a:rPr>
              <a:t>Пушкинскую</a:t>
            </a:r>
            <a:r>
              <a:rPr sz="4000" b="1" spc="-35" dirty="0">
                <a:solidFill>
                  <a:srgbClr val="0E40DB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0E40DB"/>
                </a:solidFill>
                <a:latin typeface="Times New Roman"/>
                <a:cs typeface="Times New Roman"/>
              </a:rPr>
              <a:t>карту!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645" y="0"/>
            <a:ext cx="8925560" cy="6858000"/>
            <a:chOff x="32645" y="0"/>
            <a:chExt cx="892556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45" y="4005071"/>
              <a:ext cx="2050795" cy="285292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83435" y="43681"/>
              <a:ext cx="6874696" cy="681431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45" y="0"/>
              <a:ext cx="4862068" cy="4005072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09796" y="482295"/>
            <a:ext cx="49758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Пушкинская</a:t>
            </a:r>
            <a:r>
              <a:rPr sz="3200" spc="-30" dirty="0"/>
              <a:t> </a:t>
            </a:r>
            <a:r>
              <a:rPr sz="3200" spc="-10" dirty="0"/>
              <a:t>карта</a:t>
            </a:r>
            <a:r>
              <a:rPr sz="3200" spc="-25" dirty="0"/>
              <a:t> </a:t>
            </a:r>
            <a:r>
              <a:rPr sz="3200" dirty="0"/>
              <a:t>–</a:t>
            </a:r>
            <a:r>
              <a:rPr sz="3200" spc="-20" dirty="0"/>
              <a:t> </a:t>
            </a:r>
            <a:r>
              <a:rPr sz="3200" spc="-10" dirty="0"/>
              <a:t>это…</a:t>
            </a:r>
            <a:endParaRPr sz="320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3375" indent="-343535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874645" algn="l"/>
              </a:tabLst>
            </a:pPr>
            <a:r>
              <a:rPr spc="-5" dirty="0"/>
              <a:t>Билеты </a:t>
            </a:r>
            <a:r>
              <a:rPr spc="-15" dirty="0"/>
              <a:t>оплатит</a:t>
            </a:r>
            <a:r>
              <a:rPr dirty="0"/>
              <a:t> </a:t>
            </a:r>
            <a:r>
              <a:rPr spc="-25" dirty="0"/>
              <a:t>государство!</a:t>
            </a:r>
          </a:p>
          <a:p>
            <a:pPr marL="3443604" marR="245110" indent="-1753235">
              <a:lnSpc>
                <a:spcPct val="100000"/>
              </a:lnSpc>
            </a:pPr>
            <a:r>
              <a:rPr spc="-10" dirty="0"/>
              <a:t>Номинал</a:t>
            </a:r>
            <a:r>
              <a:rPr spc="-5" dirty="0"/>
              <a:t> </a:t>
            </a:r>
            <a:r>
              <a:rPr spc="-20" dirty="0"/>
              <a:t>карты</a:t>
            </a:r>
            <a:r>
              <a:rPr spc="5" dirty="0"/>
              <a:t> </a:t>
            </a:r>
            <a:r>
              <a:rPr dirty="0"/>
              <a:t>5000р.,</a:t>
            </a:r>
            <a:r>
              <a:rPr spc="-5" dirty="0"/>
              <a:t> из</a:t>
            </a:r>
            <a:r>
              <a:rPr spc="-15" dirty="0"/>
              <a:t> </a:t>
            </a:r>
            <a:r>
              <a:rPr spc="-5" dirty="0"/>
              <a:t>них</a:t>
            </a:r>
            <a:r>
              <a:rPr spc="5" dirty="0"/>
              <a:t> </a:t>
            </a:r>
            <a:r>
              <a:rPr dirty="0"/>
              <a:t>2000р.</a:t>
            </a:r>
            <a:r>
              <a:rPr spc="-5" dirty="0"/>
              <a:t> </a:t>
            </a:r>
            <a:r>
              <a:rPr spc="-25" dirty="0"/>
              <a:t>можно </a:t>
            </a:r>
            <a:r>
              <a:rPr spc="-585" dirty="0"/>
              <a:t> </a:t>
            </a:r>
            <a:r>
              <a:rPr spc="-15" dirty="0"/>
              <a:t>потратить</a:t>
            </a:r>
            <a:r>
              <a:rPr spc="10" dirty="0"/>
              <a:t> </a:t>
            </a:r>
            <a:r>
              <a:rPr spc="-5" dirty="0"/>
              <a:t>на</a:t>
            </a:r>
            <a:r>
              <a:rPr dirty="0"/>
              <a:t> </a:t>
            </a:r>
            <a:r>
              <a:rPr spc="-5" dirty="0"/>
              <a:t>кино</a:t>
            </a:r>
          </a:p>
          <a:p>
            <a:pPr marL="1287780">
              <a:lnSpc>
                <a:spcPct val="100000"/>
              </a:lnSpc>
              <a:spcBef>
                <a:spcPts val="5"/>
              </a:spcBef>
            </a:pPr>
            <a:endParaRPr sz="2500"/>
          </a:p>
          <a:p>
            <a:pPr marL="3010535" lvl="1" indent="-343535">
              <a:lnSpc>
                <a:spcPct val="100000"/>
              </a:lnSpc>
              <a:buFont typeface="Wingdings"/>
              <a:buChar char=""/>
              <a:tabLst>
                <a:tab pos="301180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Специально</a:t>
            </a:r>
            <a:r>
              <a:rPr sz="2400" b="1" spc="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для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молодежи!</a:t>
            </a:r>
            <a:endParaRPr sz="2400">
              <a:latin typeface="Times New Roman"/>
              <a:cs typeface="Times New Roman"/>
            </a:endParaRPr>
          </a:p>
          <a:p>
            <a:pPr marL="1441450" algn="ctr">
              <a:lnSpc>
                <a:spcPct val="100000"/>
              </a:lnSpc>
              <a:spcBef>
                <a:spcPts val="5"/>
              </a:spcBef>
            </a:pPr>
            <a:r>
              <a:rPr spc="-25" dirty="0">
                <a:solidFill>
                  <a:srgbClr val="006666"/>
                </a:solidFill>
              </a:rPr>
              <a:t>карту</a:t>
            </a:r>
            <a:r>
              <a:rPr spc="5" dirty="0">
                <a:solidFill>
                  <a:srgbClr val="006666"/>
                </a:solidFill>
              </a:rPr>
              <a:t> </a:t>
            </a:r>
            <a:r>
              <a:rPr spc="-10" dirty="0">
                <a:solidFill>
                  <a:srgbClr val="006666"/>
                </a:solidFill>
              </a:rPr>
              <a:t>выдают</a:t>
            </a:r>
            <a:r>
              <a:rPr spc="-5" dirty="0">
                <a:solidFill>
                  <a:srgbClr val="006666"/>
                </a:solidFill>
              </a:rPr>
              <a:t> </a:t>
            </a:r>
            <a:r>
              <a:rPr spc="-25" dirty="0">
                <a:solidFill>
                  <a:srgbClr val="006666"/>
                </a:solidFill>
              </a:rPr>
              <a:t>молодым</a:t>
            </a:r>
            <a:r>
              <a:rPr spc="5" dirty="0">
                <a:solidFill>
                  <a:srgbClr val="006666"/>
                </a:solidFill>
              </a:rPr>
              <a:t> </a:t>
            </a:r>
            <a:r>
              <a:rPr spc="-30" dirty="0">
                <a:solidFill>
                  <a:srgbClr val="006666"/>
                </a:solidFill>
              </a:rPr>
              <a:t>людям</a:t>
            </a:r>
            <a:r>
              <a:rPr spc="10" dirty="0">
                <a:solidFill>
                  <a:srgbClr val="006666"/>
                </a:solidFill>
              </a:rPr>
              <a:t> </a:t>
            </a:r>
            <a:r>
              <a:rPr spc="-20" dirty="0">
                <a:solidFill>
                  <a:srgbClr val="006666"/>
                </a:solidFill>
              </a:rPr>
              <a:t>от</a:t>
            </a:r>
            <a:r>
              <a:rPr spc="-15" dirty="0">
                <a:solidFill>
                  <a:srgbClr val="006666"/>
                </a:solidFill>
              </a:rPr>
              <a:t> </a:t>
            </a:r>
            <a:r>
              <a:rPr dirty="0">
                <a:solidFill>
                  <a:srgbClr val="006666"/>
                </a:solidFill>
              </a:rPr>
              <a:t>14</a:t>
            </a:r>
            <a:r>
              <a:rPr spc="-5" dirty="0">
                <a:solidFill>
                  <a:srgbClr val="006666"/>
                </a:solidFill>
              </a:rPr>
              <a:t> </a:t>
            </a:r>
            <a:r>
              <a:rPr dirty="0">
                <a:solidFill>
                  <a:srgbClr val="006666"/>
                </a:solidFill>
              </a:rPr>
              <a:t>–</a:t>
            </a:r>
            <a:r>
              <a:rPr spc="-10" dirty="0">
                <a:solidFill>
                  <a:srgbClr val="006666"/>
                </a:solidFill>
              </a:rPr>
              <a:t> </a:t>
            </a:r>
            <a:r>
              <a:rPr dirty="0"/>
              <a:t>до</a:t>
            </a:r>
            <a:r>
              <a:rPr spc="-5" dirty="0"/>
              <a:t> </a:t>
            </a:r>
            <a:r>
              <a:rPr dirty="0"/>
              <a:t>22</a:t>
            </a:r>
            <a:r>
              <a:rPr spc="-20" dirty="0"/>
              <a:t> </a:t>
            </a:r>
            <a:r>
              <a:rPr spc="-5" dirty="0"/>
              <a:t>лет</a:t>
            </a:r>
          </a:p>
          <a:p>
            <a:pPr marL="1441450" algn="ctr">
              <a:lnSpc>
                <a:spcPct val="100000"/>
              </a:lnSpc>
            </a:pPr>
            <a:r>
              <a:rPr spc="-10" dirty="0"/>
              <a:t>включительно</a:t>
            </a:r>
          </a:p>
          <a:p>
            <a:pPr marL="1287780">
              <a:lnSpc>
                <a:spcPct val="100000"/>
              </a:lnSpc>
              <a:spcBef>
                <a:spcPts val="5"/>
              </a:spcBef>
            </a:pPr>
            <a:endParaRPr sz="2500"/>
          </a:p>
          <a:p>
            <a:pPr marL="1643380" marR="227965" indent="-343535">
              <a:lnSpc>
                <a:spcPct val="100000"/>
              </a:lnSpc>
              <a:buFont typeface="Wingdings"/>
              <a:buChar char=""/>
              <a:tabLst>
                <a:tab pos="2482215" algn="l"/>
                <a:tab pos="2482850" algn="l"/>
              </a:tabLst>
            </a:pPr>
            <a:r>
              <a:rPr b="0" dirty="0"/>
              <a:t>	</a:t>
            </a:r>
            <a:r>
              <a:rPr spc="-10" dirty="0"/>
              <a:t>Большой</a:t>
            </a:r>
            <a:r>
              <a:rPr spc="15" dirty="0"/>
              <a:t> </a:t>
            </a:r>
            <a:r>
              <a:rPr spc="-10" dirty="0"/>
              <a:t>выбор</a:t>
            </a:r>
            <a:r>
              <a:rPr dirty="0"/>
              <a:t> </a:t>
            </a:r>
            <a:r>
              <a:rPr spc="-10" dirty="0"/>
              <a:t>мероприятий:</a:t>
            </a:r>
            <a:r>
              <a:rPr spc="35" dirty="0"/>
              <a:t> </a:t>
            </a:r>
            <a:r>
              <a:rPr spc="-15" dirty="0"/>
              <a:t>театры </a:t>
            </a:r>
            <a:r>
              <a:rPr spc="-585" dirty="0"/>
              <a:t> </a:t>
            </a:r>
            <a:r>
              <a:rPr dirty="0"/>
              <a:t>и </a:t>
            </a:r>
            <a:r>
              <a:rPr spc="-15" dirty="0"/>
              <a:t>кинотеатры,</a:t>
            </a:r>
            <a:r>
              <a:rPr spc="10" dirty="0"/>
              <a:t> </a:t>
            </a:r>
            <a:r>
              <a:rPr spc="-5" dirty="0"/>
              <a:t>музеи</a:t>
            </a:r>
            <a:r>
              <a:rPr spc="15" dirty="0"/>
              <a:t> </a:t>
            </a:r>
            <a:r>
              <a:rPr dirty="0"/>
              <a:t>и</a:t>
            </a:r>
            <a:r>
              <a:rPr spc="-5" dirty="0"/>
              <a:t> </a:t>
            </a:r>
            <a:r>
              <a:rPr dirty="0"/>
              <a:t>выставки</a:t>
            </a:r>
          </a:p>
          <a:p>
            <a:pPr marL="1287780">
              <a:lnSpc>
                <a:spcPct val="100000"/>
              </a:lnSpc>
              <a:spcBef>
                <a:spcPts val="5"/>
              </a:spcBef>
              <a:buFont typeface="Wingdings"/>
              <a:buChar char=""/>
            </a:pPr>
            <a:endParaRPr sz="2500"/>
          </a:p>
          <a:p>
            <a:pPr marL="2451100" marR="654050" lvl="1" indent="-350520">
              <a:lnSpc>
                <a:spcPct val="100000"/>
              </a:lnSpc>
              <a:buFont typeface="Wingdings"/>
              <a:buChar char=""/>
              <a:tabLst>
                <a:tab pos="2901315" algn="l"/>
                <a:tab pos="2901950" algn="l"/>
                <a:tab pos="4323080" algn="l"/>
              </a:tabLst>
            </a:pPr>
            <a:r>
              <a:rPr dirty="0"/>
              <a:t>	</a:t>
            </a:r>
            <a:r>
              <a:rPr sz="2400" b="1" spc="-15" dirty="0">
                <a:latin typeface="Times New Roman"/>
                <a:cs typeface="Times New Roman"/>
              </a:rPr>
              <a:t>Карта</a:t>
            </a:r>
            <a:r>
              <a:rPr sz="2400" b="1" dirty="0">
                <a:latin typeface="Times New Roman"/>
                <a:cs typeface="Times New Roman"/>
              </a:rPr>
              <a:t> и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поиск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билетов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онлайн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 </a:t>
            </a:r>
            <a:r>
              <a:rPr sz="2400" b="1" spc="-58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приложении	</a:t>
            </a:r>
            <a:r>
              <a:rPr sz="2400" b="1" spc="-35" dirty="0">
                <a:latin typeface="Times New Roman"/>
                <a:cs typeface="Times New Roman"/>
              </a:rPr>
              <a:t>«Госуслуги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Культура»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0500" y="636523"/>
            <a:ext cx="2299208" cy="75107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645" y="0"/>
            <a:ext cx="9004300" cy="6858000"/>
            <a:chOff x="32645" y="0"/>
            <a:chExt cx="90043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45" y="4061457"/>
              <a:ext cx="3747262" cy="27965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6269" y="0"/>
              <a:ext cx="7130160" cy="68579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45" y="0"/>
              <a:ext cx="5735066" cy="685799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06422" y="572515"/>
            <a:ext cx="59321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Calibri"/>
                <a:cs typeface="Calibri"/>
              </a:rPr>
              <a:t>Как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получить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Пушкинскую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карту!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646" y="799719"/>
            <a:ext cx="6350635" cy="5747385"/>
            <a:chOff x="32646" y="799719"/>
            <a:chExt cx="6350635" cy="574738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646" y="799719"/>
              <a:ext cx="2106930" cy="209054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37462" y="2328163"/>
              <a:ext cx="1927098" cy="167513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34714" y="3576827"/>
              <a:ext cx="1656334" cy="171069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58765" y="4868976"/>
              <a:ext cx="1524127" cy="166547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9514" y="4432147"/>
              <a:ext cx="3219704" cy="211480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363851" y="1181861"/>
            <a:ext cx="6497320" cy="5312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257040" indent="31750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Зарегистрируйтесь на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0E40DB"/>
                </a:solidFill>
                <a:latin typeface="Calibri"/>
                <a:cs typeface="Calibri"/>
              </a:rPr>
              <a:t>Госуслугах.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Это можно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сделать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с 14 лет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после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получения</a:t>
            </a:r>
            <a:r>
              <a:rPr sz="1800" b="1" spc="-2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паспорта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Calibri"/>
              <a:cs typeface="Calibri"/>
            </a:endParaRPr>
          </a:p>
          <a:p>
            <a:pPr marR="1502410" algn="ctr">
              <a:lnSpc>
                <a:spcPct val="100000"/>
              </a:lnSpc>
            </a:pPr>
            <a:r>
              <a:rPr sz="1800" b="1" spc="-15" dirty="0">
                <a:solidFill>
                  <a:srgbClr val="006666"/>
                </a:solidFill>
                <a:latin typeface="Calibri"/>
                <a:cs typeface="Calibri"/>
              </a:rPr>
              <a:t>Подтвердить</a:t>
            </a:r>
            <a:r>
              <a:rPr sz="1800" b="1" spc="-3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учетную</a:t>
            </a:r>
            <a:endParaRPr sz="1800">
              <a:latin typeface="Calibri"/>
              <a:cs typeface="Calibri"/>
            </a:endParaRPr>
          </a:p>
          <a:p>
            <a:pPr marR="1504315" algn="ctr">
              <a:lnSpc>
                <a:spcPct val="100000"/>
              </a:lnSpc>
            </a:pP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запись</a:t>
            </a:r>
            <a:r>
              <a:rPr sz="1800" b="1" spc="-3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с</a:t>
            </a:r>
            <a:r>
              <a:rPr sz="1800" b="1" spc="-2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помощью</a:t>
            </a:r>
            <a:r>
              <a:rPr sz="1800" b="1" spc="-1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E40DB"/>
                </a:solidFill>
                <a:latin typeface="Calibri"/>
                <a:cs typeface="Calibri"/>
              </a:rPr>
              <a:t>онлайн</a:t>
            </a:r>
            <a:endParaRPr sz="1800">
              <a:latin typeface="Calibri"/>
              <a:cs typeface="Calibri"/>
            </a:endParaRPr>
          </a:p>
          <a:p>
            <a:pPr marL="1336675" marR="2841625" algn="ctr">
              <a:lnSpc>
                <a:spcPct val="100000"/>
              </a:lnSpc>
            </a:pPr>
            <a:r>
              <a:rPr sz="1800" b="1" dirty="0">
                <a:solidFill>
                  <a:srgbClr val="0E40DB"/>
                </a:solidFill>
                <a:latin typeface="Calibri"/>
                <a:cs typeface="Calibri"/>
              </a:rPr>
              <a:t>– </a:t>
            </a:r>
            <a:r>
              <a:rPr sz="1800" b="1" spc="-10" dirty="0">
                <a:solidFill>
                  <a:srgbClr val="0E40DB"/>
                </a:solidFill>
                <a:latin typeface="Calibri"/>
                <a:cs typeface="Calibri"/>
              </a:rPr>
              <a:t>банков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или в </a:t>
            </a:r>
            <a:r>
              <a:rPr sz="1800" b="1" spc="-10" dirty="0">
                <a:solidFill>
                  <a:srgbClr val="0E40DB"/>
                </a:solidFill>
                <a:latin typeface="Calibri"/>
                <a:cs typeface="Calibri"/>
              </a:rPr>
              <a:t>центрах </a:t>
            </a:r>
            <a:r>
              <a:rPr sz="1800" b="1" spc="-395" dirty="0">
                <a:solidFill>
                  <a:srgbClr val="0E40DB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E40DB"/>
                </a:solidFill>
                <a:latin typeface="Calibri"/>
                <a:cs typeface="Calibri"/>
              </a:rPr>
              <a:t>обслуживания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Calibri"/>
              <a:cs typeface="Calibri"/>
            </a:endParaRPr>
          </a:p>
          <a:p>
            <a:pPr marL="2819400" marR="1430020" algn="just">
              <a:lnSpc>
                <a:spcPct val="100000"/>
              </a:lnSpc>
            </a:pP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Скачайте приложение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для</a:t>
            </a:r>
            <a:r>
              <a:rPr sz="1800" b="1" spc="-3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просмотра</a:t>
            </a:r>
            <a:r>
              <a:rPr sz="1800" b="1" spc="-60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афиши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событий</a:t>
            </a:r>
            <a:endParaRPr sz="1800">
              <a:latin typeface="Calibri"/>
              <a:cs typeface="Calibri"/>
            </a:endParaRPr>
          </a:p>
          <a:p>
            <a:pPr marL="2819400" algn="just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и</a:t>
            </a:r>
            <a:r>
              <a:rPr sz="1800" b="1" spc="-1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остатка</a:t>
            </a:r>
            <a:r>
              <a:rPr sz="1800" b="1" spc="-30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средств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Calibri"/>
              <a:cs typeface="Calibri"/>
            </a:endParaRPr>
          </a:p>
          <a:p>
            <a:pPr marL="4173854" marR="5080" algn="just">
              <a:lnSpc>
                <a:spcPct val="100000"/>
              </a:lnSpc>
              <a:spcBef>
                <a:spcPts val="5"/>
              </a:spcBef>
            </a:pPr>
            <a:r>
              <a:rPr sz="1800" b="1" spc="-15" dirty="0">
                <a:solidFill>
                  <a:srgbClr val="006666"/>
                </a:solidFill>
                <a:latin typeface="Calibri"/>
                <a:cs typeface="Calibri"/>
              </a:rPr>
              <a:t>Подтвердить </a:t>
            </a:r>
            <a:r>
              <a:rPr sz="1800" b="1" spc="-5" dirty="0">
                <a:solidFill>
                  <a:srgbClr val="006666"/>
                </a:solidFill>
                <a:latin typeface="Calibri"/>
                <a:cs typeface="Calibri"/>
              </a:rPr>
              <a:t>выпуск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и </a:t>
            </a:r>
            <a:r>
              <a:rPr sz="1800" b="1" spc="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получите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виртуальную </a:t>
            </a:r>
            <a:r>
              <a:rPr sz="1800" b="1" spc="-39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6666"/>
                </a:solidFill>
                <a:latin typeface="Calibri"/>
                <a:cs typeface="Calibri"/>
              </a:rPr>
              <a:t>или</a:t>
            </a:r>
            <a:r>
              <a:rPr sz="1800" b="1" spc="-40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пластиковую</a:t>
            </a:r>
            <a:r>
              <a:rPr sz="1800" b="1" spc="-35" dirty="0">
                <a:solidFill>
                  <a:srgbClr val="006666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Calibri"/>
                <a:cs typeface="Calibri"/>
              </a:rPr>
              <a:t>карту</a:t>
            </a:r>
            <a:endParaRPr sz="1800">
              <a:latin typeface="Calibri"/>
              <a:cs typeface="Calibri"/>
            </a:endParaRPr>
          </a:p>
          <a:p>
            <a:pPr marL="4173854">
              <a:lnSpc>
                <a:spcPct val="100000"/>
              </a:lnSpc>
            </a:pPr>
            <a:r>
              <a:rPr sz="1800" b="1" dirty="0">
                <a:solidFill>
                  <a:srgbClr val="0E40DB"/>
                </a:solidFill>
                <a:latin typeface="Calibri"/>
                <a:cs typeface="Calibri"/>
              </a:rPr>
              <a:t>«Мир»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645" y="0"/>
            <a:ext cx="9004300" cy="6858000"/>
            <a:chOff x="32645" y="0"/>
            <a:chExt cx="90043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45" y="3218178"/>
              <a:ext cx="4877181" cy="363981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67712" y="0"/>
              <a:ext cx="6768719" cy="68579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45" y="0"/>
              <a:ext cx="4862068" cy="321817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82013" y="264617"/>
            <a:ext cx="55168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Как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посетить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мероприятие!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04279" y="319659"/>
            <a:ext cx="2232279" cy="246125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28650" y="1147952"/>
            <a:ext cx="8121650" cy="442214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34645" marR="1790700" indent="-334645">
              <a:lnSpc>
                <a:spcPct val="102000"/>
              </a:lnSpc>
              <a:spcBef>
                <a:spcPts val="55"/>
              </a:spcBef>
              <a:buSzPct val="90000"/>
              <a:buFont typeface="Calibri"/>
              <a:buAutoNum type="arabicPeriod"/>
              <a:tabLst>
                <a:tab pos="334645" algn="l"/>
                <a:tab pos="339344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Выберите мероприятие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5" dirty="0">
                <a:latin typeface="Times New Roman"/>
                <a:cs typeface="Times New Roman"/>
              </a:rPr>
              <a:t>афише. </a:t>
            </a:r>
            <a:r>
              <a:rPr sz="2000" b="1" dirty="0">
                <a:latin typeface="Times New Roman"/>
                <a:cs typeface="Times New Roman"/>
              </a:rPr>
              <a:t>Через </a:t>
            </a:r>
            <a:r>
              <a:rPr sz="2000" b="1" spc="-10" dirty="0">
                <a:latin typeface="Times New Roman"/>
                <a:cs typeface="Times New Roman"/>
              </a:rPr>
              <a:t>приложение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или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на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портале	</a:t>
            </a:r>
            <a:r>
              <a:rPr sz="2000" b="1" spc="-20" dirty="0">
                <a:solidFill>
                  <a:srgbClr val="0E40DB"/>
                </a:solidFill>
                <a:latin typeface="Times New Roman"/>
                <a:cs typeface="Times New Roman"/>
              </a:rPr>
              <a:t>Культура.РФ</a:t>
            </a:r>
            <a:endParaRPr sz="2000">
              <a:latin typeface="Times New Roman"/>
              <a:cs typeface="Times New Roman"/>
            </a:endParaRPr>
          </a:p>
          <a:p>
            <a:pPr marR="1694180" algn="ctr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кино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доступны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только </a:t>
            </a:r>
            <a:r>
              <a:rPr sz="2000" b="1" spc="-5" dirty="0">
                <a:latin typeface="Times New Roman"/>
                <a:cs typeface="Times New Roman"/>
              </a:rPr>
              <a:t>те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фильмы,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которые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были</a:t>
            </a:r>
            <a:endParaRPr sz="2000">
              <a:latin typeface="Times New Roman"/>
              <a:cs typeface="Times New Roman"/>
            </a:endParaRPr>
          </a:p>
          <a:p>
            <a:pPr marR="1694180" algn="ctr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созданы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при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поддержке Минкультуры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«Фонда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кино».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478280" marR="5080" indent="436880">
              <a:lnSpc>
                <a:spcPct val="101000"/>
              </a:lnSpc>
              <a:spcBef>
                <a:spcPts val="1485"/>
              </a:spcBef>
              <a:buFont typeface="Calibri"/>
              <a:buAutoNum type="arabicPeriod" startAt="2"/>
              <a:tabLst>
                <a:tab pos="217297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Оплатите </a:t>
            </a:r>
            <a:r>
              <a:rPr sz="2000" b="1" dirty="0">
                <a:latin typeface="Times New Roman"/>
                <a:cs typeface="Times New Roman"/>
              </a:rPr>
              <a:t>билет </a:t>
            </a:r>
            <a:r>
              <a:rPr sz="2000" b="1" spc="-5" dirty="0">
                <a:latin typeface="Times New Roman"/>
                <a:cs typeface="Times New Roman"/>
              </a:rPr>
              <a:t>Пушкинской </a:t>
            </a:r>
            <a:r>
              <a:rPr sz="2000" b="1" spc="-15" dirty="0">
                <a:latin typeface="Times New Roman"/>
                <a:cs typeface="Times New Roman"/>
              </a:rPr>
              <a:t>картой. </a:t>
            </a:r>
            <a:r>
              <a:rPr sz="2000" b="1" dirty="0">
                <a:latin typeface="Times New Roman"/>
                <a:cs typeface="Times New Roman"/>
              </a:rPr>
              <a:t>Онлайн в 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приложении,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5" dirty="0">
                <a:latin typeface="Times New Roman"/>
                <a:cs typeface="Times New Roman"/>
              </a:rPr>
              <a:t>кассе или на </a:t>
            </a:r>
            <a:r>
              <a:rPr sz="2000" b="1" dirty="0">
                <a:latin typeface="Times New Roman"/>
                <a:cs typeface="Times New Roman"/>
              </a:rPr>
              <a:t>сайте организации, </a:t>
            </a:r>
            <a:r>
              <a:rPr sz="2000" b="1" spc="-10" dirty="0">
                <a:latin typeface="Times New Roman"/>
                <a:cs typeface="Times New Roman"/>
              </a:rPr>
              <a:t>которая 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участвует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программе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«Пушкинская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карта».</a:t>
            </a:r>
            <a:r>
              <a:rPr sz="2000" b="1" dirty="0">
                <a:latin typeface="Times New Roman"/>
                <a:cs typeface="Times New Roman"/>
              </a:rPr>
              <a:t> При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оплате</a:t>
            </a:r>
            <a:endParaRPr sz="2000">
              <a:latin typeface="Times New Roman"/>
              <a:cs typeface="Times New Roman"/>
            </a:endParaRPr>
          </a:p>
          <a:p>
            <a:pPr marL="1761489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выберите </a:t>
            </a:r>
            <a:r>
              <a:rPr sz="2000" b="1" spc="-5" dirty="0">
                <a:latin typeface="Times New Roman"/>
                <a:cs typeface="Times New Roman"/>
              </a:rPr>
              <a:t>вариант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E40DB"/>
                </a:solidFill>
                <a:latin typeface="Times New Roman"/>
                <a:cs typeface="Times New Roman"/>
              </a:rPr>
              <a:t>«Оплатить</a:t>
            </a:r>
            <a:r>
              <a:rPr sz="2000" b="1" dirty="0">
                <a:solidFill>
                  <a:srgbClr val="0E40DB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E40DB"/>
                </a:solidFill>
                <a:latin typeface="Times New Roman"/>
                <a:cs typeface="Times New Roman"/>
              </a:rPr>
              <a:t>Пушкинской</a:t>
            </a:r>
            <a:r>
              <a:rPr sz="2000" b="1" spc="-40" dirty="0">
                <a:solidFill>
                  <a:srgbClr val="0E40DB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E40DB"/>
                </a:solidFill>
                <a:latin typeface="Times New Roman"/>
                <a:cs typeface="Times New Roman"/>
              </a:rPr>
              <a:t>картой».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434590" marR="74930">
              <a:lnSpc>
                <a:spcPct val="100000"/>
              </a:lnSpc>
              <a:spcBef>
                <a:spcPts val="1550"/>
              </a:spcBef>
              <a:buAutoNum type="arabicPeriod" startAt="3"/>
              <a:tabLst>
                <a:tab pos="2689860" algn="l"/>
              </a:tabLst>
            </a:pPr>
            <a:r>
              <a:rPr sz="2000" b="1" dirty="0">
                <a:latin typeface="Times New Roman"/>
                <a:cs typeface="Times New Roman"/>
              </a:rPr>
              <a:t>Посетите </a:t>
            </a:r>
            <a:r>
              <a:rPr sz="2000" b="1" spc="-5" dirty="0">
                <a:latin typeface="Times New Roman"/>
                <a:cs typeface="Times New Roman"/>
              </a:rPr>
              <a:t>мероприятие. </a:t>
            </a:r>
            <a:r>
              <a:rPr sz="2000" b="1" dirty="0">
                <a:latin typeface="Times New Roman"/>
                <a:cs typeface="Times New Roman"/>
              </a:rPr>
              <a:t>На </a:t>
            </a:r>
            <a:r>
              <a:rPr sz="2000" b="1" spc="-30" dirty="0">
                <a:latin typeface="Times New Roman"/>
                <a:cs typeface="Times New Roman"/>
              </a:rPr>
              <a:t>входе </a:t>
            </a:r>
            <a:r>
              <a:rPr sz="2000" b="1" spc="-5" dirty="0">
                <a:latin typeface="Times New Roman"/>
                <a:cs typeface="Times New Roman"/>
              </a:rPr>
              <a:t>покажите 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контролѐру </a:t>
            </a:r>
            <a:r>
              <a:rPr sz="2000" b="1" dirty="0">
                <a:latin typeface="Times New Roman"/>
                <a:cs typeface="Times New Roman"/>
              </a:rPr>
              <a:t>билет и </a:t>
            </a:r>
            <a:r>
              <a:rPr sz="2000" b="1" spc="-5" dirty="0">
                <a:latin typeface="Times New Roman"/>
                <a:cs typeface="Times New Roman"/>
              </a:rPr>
              <a:t>паспорт или свой профиль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приложении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0E40DB"/>
                </a:solidFill>
                <a:latin typeface="Times New Roman"/>
                <a:cs typeface="Times New Roman"/>
              </a:rPr>
              <a:t>«Госуслуги</a:t>
            </a:r>
            <a:r>
              <a:rPr sz="2000" b="1" spc="-30" dirty="0">
                <a:solidFill>
                  <a:srgbClr val="0E40DB"/>
                </a:solidFill>
                <a:latin typeface="Times New Roman"/>
                <a:cs typeface="Times New Roman"/>
              </a:rPr>
              <a:t> </a:t>
            </a:r>
            <a:r>
              <a:rPr sz="2000" b="1" spc="-20" dirty="0">
                <a:solidFill>
                  <a:srgbClr val="0E40DB"/>
                </a:solidFill>
                <a:latin typeface="Times New Roman"/>
                <a:cs typeface="Times New Roman"/>
              </a:rPr>
              <a:t>Культура»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645" y="0"/>
            <a:ext cx="9004300" cy="6858000"/>
            <a:chOff x="32645" y="0"/>
            <a:chExt cx="90043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45" y="3717034"/>
              <a:ext cx="4208780" cy="314096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3672" y="0"/>
              <a:ext cx="6572758" cy="68579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45" y="0"/>
              <a:ext cx="4862068" cy="378904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В </a:t>
            </a:r>
            <a:r>
              <a:rPr spc="-10" dirty="0"/>
              <a:t>Таганроге</a:t>
            </a:r>
            <a:r>
              <a:rPr spc="-35" dirty="0"/>
              <a:t> </a:t>
            </a:r>
            <a:r>
              <a:rPr dirty="0"/>
              <a:t>к программе</a:t>
            </a:r>
            <a:r>
              <a:rPr spc="-35" dirty="0"/>
              <a:t> </a:t>
            </a:r>
            <a:r>
              <a:rPr spc="-5" dirty="0"/>
              <a:t>«Пушкинская</a:t>
            </a:r>
            <a:r>
              <a:rPr spc="-40" dirty="0"/>
              <a:t> </a:t>
            </a:r>
            <a:r>
              <a:rPr spc="-10" dirty="0"/>
              <a:t>карта»</a:t>
            </a:r>
            <a:r>
              <a:rPr dirty="0"/>
              <a:t> </a:t>
            </a:r>
            <a:r>
              <a:rPr spc="-5" dirty="0"/>
              <a:t>присоединились: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45870" y="558164"/>
            <a:ext cx="7550784" cy="5728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1F52EF"/>
                </a:solidFill>
                <a:latin typeface="Times New Roman"/>
                <a:cs typeface="Times New Roman"/>
              </a:rPr>
              <a:t>-</a:t>
            </a:r>
            <a:r>
              <a:rPr sz="2000" b="1" spc="-10" dirty="0">
                <a:solidFill>
                  <a:srgbClr val="1F52E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Таганрогский</a:t>
            </a:r>
            <a:r>
              <a:rPr sz="2000" b="1" spc="-4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драматический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театр</a:t>
            </a:r>
            <a:r>
              <a:rPr sz="2000" b="1" spc="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им.</a:t>
            </a:r>
            <a:r>
              <a:rPr sz="20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А.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 П.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30" dirty="0">
                <a:solidFill>
                  <a:srgbClr val="006666"/>
                </a:solidFill>
                <a:latin typeface="Times New Roman"/>
                <a:cs typeface="Times New Roman"/>
              </a:rPr>
              <a:t>Чехова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-Литературный</a:t>
            </a:r>
            <a:r>
              <a:rPr sz="2000" b="1" spc="-4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4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А.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П.</a:t>
            </a:r>
            <a:r>
              <a:rPr sz="20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Чехова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6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«Домик</a:t>
            </a:r>
            <a:r>
              <a:rPr sz="2000" b="1" spc="-5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Чехова»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5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«Лавка</a:t>
            </a:r>
            <a:r>
              <a:rPr sz="2000" b="1" spc="-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Чеховых»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Музейный</a:t>
            </a:r>
            <a:r>
              <a:rPr sz="2000" b="1" spc="-6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комплекс</a:t>
            </a:r>
            <a:r>
              <a:rPr sz="2000" b="1" spc="-3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«Самбекские</a:t>
            </a:r>
            <a:r>
              <a:rPr sz="2000" b="1" spc="4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высоты»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Дом-музей</a:t>
            </a:r>
            <a:r>
              <a:rPr sz="2000" b="1" spc="-4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И.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Д.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Василенко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spcBef>
                <a:spcPts val="5"/>
              </a:spcBef>
              <a:buChar char="–"/>
              <a:tabLst>
                <a:tab pos="203200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Историко-краеведческий</a:t>
            </a:r>
            <a:r>
              <a:rPr sz="2000" b="1" spc="-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4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(Дворец</a:t>
            </a:r>
            <a:r>
              <a:rPr sz="2000" b="1" spc="-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Н.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Д.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Алфераки)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3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«Градостроительство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и быт</a:t>
            </a:r>
            <a:r>
              <a:rPr sz="2000" b="1" spc="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Таганрога»</a:t>
            </a:r>
            <a:r>
              <a:rPr sz="2000" b="1" spc="-3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(Дом</a:t>
            </a:r>
            <a:r>
              <a:rPr sz="20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Шаронова)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5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А.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А.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Дурова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Таганрогский</a:t>
            </a:r>
            <a:r>
              <a:rPr sz="2000" b="1" spc="-5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художественный</a:t>
            </a:r>
            <a:r>
              <a:rPr sz="2000" b="1" spc="-5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5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endParaRPr sz="20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buChar char="–"/>
              <a:tabLst>
                <a:tab pos="203200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Таганрогский</a:t>
            </a:r>
            <a:r>
              <a:rPr sz="2000" b="1" spc="-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5" dirty="0">
                <a:solidFill>
                  <a:srgbClr val="006666"/>
                </a:solidFill>
                <a:latin typeface="Times New Roman"/>
                <a:cs typeface="Times New Roman"/>
              </a:rPr>
              <a:t>музей</a:t>
            </a:r>
            <a:r>
              <a:rPr sz="2000" b="1" spc="-6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авиационной</a:t>
            </a:r>
            <a:r>
              <a:rPr sz="2000" b="1" spc="-5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техники</a:t>
            </a:r>
            <a:endParaRPr sz="2000">
              <a:latin typeface="Times New Roman"/>
              <a:cs typeface="Times New Roman"/>
            </a:endParaRPr>
          </a:p>
          <a:p>
            <a:pPr marL="224154" indent="-212090">
              <a:lnSpc>
                <a:spcPct val="100000"/>
              </a:lnSpc>
              <a:buChar char="-"/>
              <a:tabLst>
                <a:tab pos="224154" algn="l"/>
                <a:tab pos="224790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Камерный</a:t>
            </a:r>
            <a:r>
              <a:rPr sz="2000" b="1" spc="-6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театр «ТаКТ».</a:t>
            </a:r>
            <a:endParaRPr sz="2000">
              <a:latin typeface="Times New Roman"/>
              <a:cs typeface="Times New Roman"/>
            </a:endParaRPr>
          </a:p>
          <a:p>
            <a:pPr marL="2442210">
              <a:lnSpc>
                <a:spcPct val="100000"/>
              </a:lnSpc>
            </a:pP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Кинотеатры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Таганрога:</a:t>
            </a:r>
            <a:endParaRPr sz="2000">
              <a:latin typeface="Times New Roman"/>
              <a:cs typeface="Times New Roman"/>
            </a:endParaRPr>
          </a:p>
          <a:p>
            <a:pPr marL="520065">
              <a:lnSpc>
                <a:spcPct val="100000"/>
              </a:lnSpc>
            </a:pP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-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Кино</a:t>
            </a:r>
            <a:r>
              <a:rPr sz="20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НЕО</a:t>
            </a:r>
            <a:r>
              <a:rPr sz="2000" b="1" spc="-3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на Дзержинского</a:t>
            </a:r>
            <a:endParaRPr sz="2000">
              <a:latin typeface="Times New Roman"/>
              <a:cs typeface="Times New Roman"/>
            </a:endParaRPr>
          </a:p>
          <a:p>
            <a:pPr marL="605790" lvl="1" indent="-149225">
              <a:lnSpc>
                <a:spcPct val="100000"/>
              </a:lnSpc>
              <a:buChar char="-"/>
              <a:tabLst>
                <a:tab pos="606425" algn="l"/>
              </a:tabLst>
            </a:pP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Кино</a:t>
            </a:r>
            <a:r>
              <a:rPr sz="2000" b="1" spc="-3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6666"/>
                </a:solidFill>
                <a:latin typeface="Times New Roman"/>
                <a:cs typeface="Times New Roman"/>
              </a:rPr>
              <a:t>НЕО</a:t>
            </a:r>
            <a:r>
              <a:rPr sz="20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на</a:t>
            </a:r>
            <a:r>
              <a:rPr sz="2000" b="1" spc="-3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Сызранова</a:t>
            </a:r>
            <a:endParaRPr sz="2000">
              <a:latin typeface="Times New Roman"/>
              <a:cs typeface="Times New Roman"/>
            </a:endParaRPr>
          </a:p>
          <a:p>
            <a:pPr marL="605790" lvl="1" indent="-149225">
              <a:lnSpc>
                <a:spcPct val="100000"/>
              </a:lnSpc>
              <a:spcBef>
                <a:spcPts val="5"/>
              </a:spcBef>
              <a:buChar char="-"/>
              <a:tabLst>
                <a:tab pos="606425" algn="l"/>
              </a:tabLst>
            </a:pPr>
            <a:r>
              <a:rPr sz="20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Чарли</a:t>
            </a:r>
            <a:r>
              <a:rPr sz="2000" b="1" spc="-7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Мармелад.</a:t>
            </a:r>
            <a:endParaRPr sz="2000">
              <a:latin typeface="Times New Roman"/>
              <a:cs typeface="Times New Roman"/>
            </a:endParaRPr>
          </a:p>
          <a:p>
            <a:pPr marL="1099185" marR="160655" indent="-172720">
              <a:lnSpc>
                <a:spcPct val="100000"/>
              </a:lnSpc>
              <a:spcBef>
                <a:spcPts val="5"/>
              </a:spcBef>
            </a:pPr>
            <a:r>
              <a:rPr sz="1800" b="1" spc="5" dirty="0">
                <a:solidFill>
                  <a:srgbClr val="006666"/>
                </a:solidFill>
                <a:latin typeface="Times New Roman"/>
                <a:cs typeface="Times New Roman"/>
              </a:rPr>
              <a:t>Все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мероприятия,</a:t>
            </a:r>
            <a:r>
              <a:rPr sz="1800" b="1" spc="4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доступные</a:t>
            </a:r>
            <a:r>
              <a:rPr sz="1800" b="1" spc="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для</a:t>
            </a:r>
            <a:r>
              <a:rPr sz="1800" b="1" spc="2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посещения</a:t>
            </a:r>
            <a:r>
              <a:rPr sz="1800" b="1" spc="3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по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«Пушкинской </a:t>
            </a:r>
            <a:r>
              <a:rPr sz="1800" b="1" spc="-434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карте»,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006666"/>
                </a:solidFill>
                <a:latin typeface="Times New Roman"/>
                <a:cs typeface="Times New Roman"/>
              </a:rPr>
              <a:t>можно</a:t>
            </a:r>
            <a:r>
              <a:rPr sz="1800" b="1" spc="1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увидеть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официальном</a:t>
            </a:r>
            <a:r>
              <a:rPr sz="1800" b="1" spc="30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сайте</a:t>
            </a:r>
            <a:r>
              <a:rPr sz="1800" b="1" spc="3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006666"/>
                </a:solidFill>
                <a:latin typeface="Times New Roman"/>
                <a:cs typeface="Times New Roman"/>
              </a:rPr>
              <a:t>минкультуры </a:t>
            </a:r>
            <a:r>
              <a:rPr sz="18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области,</a:t>
            </a:r>
            <a:r>
              <a:rPr sz="1800" b="1" dirty="0">
                <a:solidFill>
                  <a:srgbClr val="006666"/>
                </a:solidFill>
                <a:latin typeface="Times New Roman"/>
                <a:cs typeface="Times New Roman"/>
              </a:rPr>
              <a:t> а </a:t>
            </a:r>
            <a:r>
              <a:rPr sz="1800" b="1" spc="-10" dirty="0">
                <a:solidFill>
                  <a:srgbClr val="006666"/>
                </a:solidFill>
                <a:latin typeface="Times New Roman"/>
                <a:cs typeface="Times New Roman"/>
              </a:rPr>
              <a:t>также</a:t>
            </a:r>
            <a:r>
              <a:rPr sz="1800" b="1" spc="2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на</a:t>
            </a:r>
            <a:r>
              <a:rPr sz="1800" b="1" spc="-1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6666"/>
                </a:solidFill>
                <a:latin typeface="Times New Roman"/>
                <a:cs typeface="Times New Roman"/>
              </a:rPr>
              <a:t>портале</a:t>
            </a:r>
            <a:r>
              <a:rPr sz="1800" b="1" spc="45" dirty="0">
                <a:solidFill>
                  <a:srgbClr val="006666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0E40DB"/>
                </a:solidFill>
                <a:latin typeface="Times New Roman"/>
                <a:cs typeface="Times New Roman"/>
              </a:rPr>
              <a:t>Культура.РФ.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2891" y="279857"/>
            <a:ext cx="3675379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5244" marR="5080" indent="-4318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Афиша</a:t>
            </a:r>
            <a:r>
              <a:rPr sz="3200" spc="-55" dirty="0"/>
              <a:t> </a:t>
            </a:r>
            <a:r>
              <a:rPr sz="3200" spc="-10" dirty="0"/>
              <a:t>Таганрога</a:t>
            </a:r>
            <a:r>
              <a:rPr sz="3200" spc="-65" dirty="0"/>
              <a:t> </a:t>
            </a:r>
            <a:r>
              <a:rPr sz="3200" dirty="0"/>
              <a:t>– </a:t>
            </a:r>
            <a:r>
              <a:rPr sz="3200" spc="-785" dirty="0"/>
              <a:t> </a:t>
            </a:r>
            <a:r>
              <a:rPr sz="3200" spc="-5" dirty="0"/>
              <a:t>Пушкинская</a:t>
            </a:r>
            <a:r>
              <a:rPr sz="3200" spc="-35" dirty="0"/>
              <a:t> </a:t>
            </a:r>
            <a:r>
              <a:rPr sz="3200" spc="-15" dirty="0"/>
              <a:t>карта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359</Words>
  <Application>Microsoft Office PowerPoint</Application>
  <PresentationFormat>Экран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Wingdings</vt:lpstr>
      <vt:lpstr>Office Theme</vt:lpstr>
      <vt:lpstr>Презентация PowerPoint</vt:lpstr>
      <vt:lpstr>Пушкинская карта – это…</vt:lpstr>
      <vt:lpstr>Как получить Пушкинскую карту!</vt:lpstr>
      <vt:lpstr>Как посетить мероприятие!</vt:lpstr>
      <vt:lpstr>В Таганроге к программе «Пушкинская карта» присоединились:</vt:lpstr>
      <vt:lpstr>Афиша Таганрога –  Пушкинская карта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baikerova3019@gmail.com</cp:lastModifiedBy>
  <cp:revision>1</cp:revision>
  <dcterms:created xsi:type="dcterms:W3CDTF">2024-11-19T19:39:08Z</dcterms:created>
  <dcterms:modified xsi:type="dcterms:W3CDTF">2024-11-19T19:43:18Z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2024-11-19T00:00:00Z</vt:filetime>
  </property>
</Properties>
</file>