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01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4" r:id="rId16"/>
    <p:sldId id="279" r:id="rId17"/>
    <p:sldId id="294" r:id="rId18"/>
    <p:sldId id="295" r:id="rId19"/>
    <p:sldId id="296" r:id="rId20"/>
    <p:sldId id="297" r:id="rId21"/>
    <p:sldId id="299" r:id="rId22"/>
    <p:sldId id="300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FF3300"/>
    <a:srgbClr val="FF99CC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2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2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9900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Заметки 1048726"/>
          <p:cNvSpPr>
            <a:spLocks noGrp="1"/>
          </p:cNvSpPr>
          <p:nvPr>
            <p:ph type="body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6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104866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6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2D03-C730-4DDF-A2D3-1FDED56783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9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6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76B5-6060-49DC-AA40-E927D8AA86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7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67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A2EC-EF2D-4542-B79A-E4E3449286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8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68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8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6016-99D4-4901-937D-5EFE98BA6D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97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6D02-7C62-43A7-A4CA-73D82F1F4A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70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703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7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4306-6993-4274-B11C-E12EB115B9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70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7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7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807-0D05-4EC9-8660-CCDCEC9BBD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7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4EFA-0458-435B-9DEB-839FCE81CE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829D-64CF-4DEA-94A8-23B5A39981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5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716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104871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1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A22B-A2F8-46E8-88E4-532365E16D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4868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104868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8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7CB5-60D4-4255-959C-1DF5EA58AA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00"/>
            </a:gs>
            <a:gs pos="50000">
              <a:schemeClr val="accent2"/>
            </a:gs>
            <a:gs pos="100000">
              <a:srgbClr val="FF33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CA0AFF-D701-4EC9-B3D1-DB8D4FD29D7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86"/>
            <a:ext cx="9358282" cy="685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86000" y="214290"/>
            <a:ext cx="6643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Памятка </a:t>
            </a:r>
          </a:p>
          <a:p>
            <a:pPr lvl="0" algn="ctr"/>
            <a:r>
              <a:rPr lang="ru-RU" sz="2000" b="1" i="1" dirty="0" smtClean="0">
                <a:solidFill>
                  <a:schemeClr val="bg1"/>
                </a:solidFill>
                <a:latin typeface="Arial" pitchFamily="34" charset="0"/>
              </a:rPr>
              <a:t>для населения г. Кашин</a:t>
            </a:r>
            <a:endParaRPr lang="ru-RU" sz="20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772816"/>
            <a:ext cx="77048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СПИД </a:t>
            </a:r>
            <a:r>
              <a:rPr lang="ru-RU" sz="5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– об этом </a:t>
            </a:r>
            <a:r>
              <a:rPr lang="ru-RU" sz="5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	должен </a:t>
            </a:r>
            <a:r>
              <a:rPr lang="ru-RU" sz="5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знать каждый</a:t>
            </a:r>
            <a:endParaRPr lang="ru-RU" sz="5400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9141" y="4149080"/>
            <a:ext cx="440421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Составитель:</a:t>
            </a:r>
          </a:p>
          <a:p>
            <a:r>
              <a:rPr lang="ru-RU" dirty="0" smtClean="0"/>
              <a:t>Бригадир практики ГБПОУ «</a:t>
            </a:r>
            <a:r>
              <a:rPr lang="ru-RU" dirty="0" err="1" smtClean="0"/>
              <a:t>Кашинский</a:t>
            </a:r>
            <a:endParaRPr lang="ru-RU" dirty="0" smtClean="0"/>
          </a:p>
          <a:p>
            <a:r>
              <a:rPr lang="ru-RU" dirty="0" smtClean="0"/>
              <a:t>медицинский колледж»</a:t>
            </a:r>
          </a:p>
          <a:p>
            <a:r>
              <a:rPr lang="ru-RU" dirty="0" smtClean="0"/>
              <a:t>Студентка 41»А» группы </a:t>
            </a:r>
          </a:p>
          <a:p>
            <a:r>
              <a:rPr lang="ru-RU" dirty="0" err="1" smtClean="0"/>
              <a:t>Куксинская</a:t>
            </a:r>
            <a:r>
              <a:rPr lang="ru-RU" dirty="0" smtClean="0"/>
              <a:t> Дарья</a:t>
            </a:r>
          </a:p>
          <a:p>
            <a:endParaRPr lang="ru-RU" dirty="0" smtClean="0"/>
          </a:p>
          <a:p>
            <a:r>
              <a:rPr lang="ru-RU" dirty="0" smtClean="0"/>
              <a:t>Преподаватель:</a:t>
            </a:r>
          </a:p>
          <a:p>
            <a:r>
              <a:rPr lang="ru-RU" dirty="0" smtClean="0"/>
              <a:t>Губкина И. Б.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496300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Диагноз СПИД</a:t>
            </a:r>
          </a:p>
        </p:txBody>
      </p:sp>
      <p:sp>
        <p:nvSpPr>
          <p:cNvPr id="1048606" name="Rectangle 5"/>
          <p:cNvSpPr>
            <a:spLocks noChangeArrowheads="1"/>
          </p:cNvSpPr>
          <p:nvPr/>
        </p:nvSpPr>
        <p:spPr bwMode="auto">
          <a:xfrm>
            <a:off x="611188" y="2591117"/>
            <a:ext cx="6748781" cy="247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ru-RU" sz="4000"/>
              <a:t>специфический рак кожи – </a:t>
            </a:r>
          </a:p>
          <a:p>
            <a:r>
              <a:rPr lang="ru-RU" sz="4000"/>
              <a:t>саркома Капоши; </a:t>
            </a:r>
          </a:p>
          <a:p>
            <a:endParaRPr lang="ru-RU" sz="4000"/>
          </a:p>
          <a:p>
            <a:pPr>
              <a:buFontTx/>
              <a:buChar char="•"/>
            </a:pPr>
            <a:r>
              <a:rPr lang="ru-RU" sz="4000"/>
              <a:t>пневмония </a:t>
            </a:r>
          </a:p>
        </p:txBody>
      </p:sp>
    </p:spTree>
  </p:cSld>
  <p:clrMapOvr>
    <a:masterClrMapping/>
  </p:clrMapOvr>
  <p:transition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WordArt 4"/>
          <p:cNvSpPr>
            <a:spLocks noChangeArrowheads="1" noChangeShapeType="1" noTextEdit="1"/>
          </p:cNvSpPr>
          <p:nvPr/>
        </p:nvSpPr>
        <p:spPr bwMode="auto">
          <a:xfrm>
            <a:off x="468313" y="333375"/>
            <a:ext cx="8135937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Пути заражения ВИЧ</a:t>
            </a:r>
          </a:p>
        </p:txBody>
      </p:sp>
      <p:sp>
        <p:nvSpPr>
          <p:cNvPr id="1048608" name="Rectangle 5"/>
          <p:cNvSpPr>
            <a:spLocks noChangeArrowheads="1"/>
          </p:cNvSpPr>
          <p:nvPr/>
        </p:nvSpPr>
        <p:spPr bwMode="auto">
          <a:xfrm>
            <a:off x="827088" y="5299393"/>
            <a:ext cx="7921625" cy="105664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676275" algn="l"/>
              </a:tabLst>
            </a:pPr>
            <a:r>
              <a:rPr lang="ru-RU" sz="3200" b="1"/>
              <a:t>Половой путь</a:t>
            </a:r>
            <a:r>
              <a:rPr lang="ru-RU" sz="3200"/>
              <a:t> – </a:t>
            </a:r>
          </a:p>
          <a:p>
            <a:pPr algn="ctr">
              <a:tabLst>
                <a:tab pos="676275" algn="l"/>
              </a:tabLst>
            </a:pPr>
            <a:r>
              <a:rPr lang="ru-RU" sz="3200"/>
              <a:t>незащищенный половой контакт</a:t>
            </a:r>
          </a:p>
        </p:txBody>
      </p:sp>
      <p:pic>
        <p:nvPicPr>
          <p:cNvPr id="2097161" name="Picture 6" descr="43039_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1412875"/>
            <a:ext cx="2373312" cy="3455988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Rectangle 4"/>
          <p:cNvSpPr>
            <a:spLocks noChangeArrowheads="1"/>
          </p:cNvSpPr>
          <p:nvPr/>
        </p:nvSpPr>
        <p:spPr bwMode="auto">
          <a:xfrm>
            <a:off x="1116013" y="4724400"/>
            <a:ext cx="7343775" cy="178308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Парентеральный путь</a:t>
            </a:r>
            <a:r>
              <a:rPr lang="ru-RU" sz="3200"/>
              <a:t> – </a:t>
            </a:r>
          </a:p>
          <a:p>
            <a:pPr algn="ctr">
              <a:spcBef>
                <a:spcPct val="50000"/>
              </a:spcBef>
            </a:pPr>
            <a:r>
              <a:rPr lang="ru-RU" sz="3200"/>
              <a:t>через кровь, при употреблении внутривенных наркотиков</a:t>
            </a:r>
          </a:p>
        </p:txBody>
      </p:sp>
      <p:pic>
        <p:nvPicPr>
          <p:cNvPr id="2097162" name="Picture 5" descr="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260350"/>
            <a:ext cx="3168650" cy="417512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Rectangle 4"/>
          <p:cNvSpPr>
            <a:spLocks noChangeArrowheads="1"/>
          </p:cNvSpPr>
          <p:nvPr/>
        </p:nvSpPr>
        <p:spPr bwMode="auto">
          <a:xfrm>
            <a:off x="827088" y="4581525"/>
            <a:ext cx="7831137" cy="178308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Вертикальный путь</a:t>
            </a:r>
            <a:r>
              <a:rPr lang="ru-RU" sz="3200"/>
              <a:t> – </a:t>
            </a:r>
          </a:p>
          <a:p>
            <a:pPr algn="ctr">
              <a:spcBef>
                <a:spcPct val="50000"/>
              </a:spcBef>
            </a:pPr>
            <a:r>
              <a:rPr lang="ru-RU" sz="3200"/>
              <a:t>от матери к ребенку (при родах, при кормлении грудным молоком).</a:t>
            </a:r>
          </a:p>
        </p:txBody>
      </p:sp>
      <p:pic>
        <p:nvPicPr>
          <p:cNvPr id="2097163" name="Picture 5" descr="fdeti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404813"/>
            <a:ext cx="2919412" cy="38163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565400"/>
            <a:ext cx="1800225" cy="17240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971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2565400"/>
            <a:ext cx="1879600" cy="19431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616" name="WordArt 4"/>
          <p:cNvSpPr>
            <a:spLocks noChangeArrowheads="1" noChangeShapeType="1" noTextEdit="1"/>
          </p:cNvSpPr>
          <p:nvPr/>
        </p:nvSpPr>
        <p:spPr bwMode="auto">
          <a:xfrm>
            <a:off x="1547813" y="333375"/>
            <a:ext cx="6227762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Нельзя заразиться</a:t>
            </a:r>
          </a:p>
        </p:txBody>
      </p:sp>
      <p:pic>
        <p:nvPicPr>
          <p:cNvPr id="209716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575" y="1989138"/>
            <a:ext cx="2446338" cy="17684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9716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938" y="4365625"/>
            <a:ext cx="1870075" cy="19446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617" name="Line 7"/>
          <p:cNvSpPr>
            <a:spLocks noChangeShapeType="1"/>
          </p:cNvSpPr>
          <p:nvPr/>
        </p:nvSpPr>
        <p:spPr bwMode="auto">
          <a:xfrm flipH="1">
            <a:off x="1331913" y="1412875"/>
            <a:ext cx="1152525" cy="10795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8618" name="Line 8"/>
          <p:cNvSpPr>
            <a:spLocks noChangeShapeType="1"/>
          </p:cNvSpPr>
          <p:nvPr/>
        </p:nvSpPr>
        <p:spPr bwMode="auto">
          <a:xfrm>
            <a:off x="4427538" y="1341438"/>
            <a:ext cx="0" cy="57467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8619" name="Line 9"/>
          <p:cNvSpPr>
            <a:spLocks noChangeShapeType="1"/>
          </p:cNvSpPr>
          <p:nvPr/>
        </p:nvSpPr>
        <p:spPr bwMode="auto">
          <a:xfrm>
            <a:off x="6084888" y="1268413"/>
            <a:ext cx="1008062" cy="115252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8620" name="Line 10"/>
          <p:cNvSpPr>
            <a:spLocks noChangeShapeType="1"/>
          </p:cNvSpPr>
          <p:nvPr/>
        </p:nvSpPr>
        <p:spPr bwMode="auto">
          <a:xfrm>
            <a:off x="4500563" y="3860800"/>
            <a:ext cx="0" cy="50482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0" name="Picture 3" descr="10080953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784665"/>
            <a:ext cx="3888432" cy="3020599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621" name="WordArt 4"/>
          <p:cNvSpPr>
            <a:spLocks noChangeArrowheads="1" noChangeShapeType="1" noTextEdit="1"/>
          </p:cNvSpPr>
          <p:nvPr/>
        </p:nvSpPr>
        <p:spPr bwMode="auto">
          <a:xfrm>
            <a:off x="928662" y="404813"/>
            <a:ext cx="7459688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Поставить диагноз </a:t>
            </a:r>
          </a:p>
          <a:p>
            <a:pPr algn="ctr"/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ВИЧ - инфекции может </a:t>
            </a:r>
          </a:p>
          <a:p>
            <a:pPr algn="ctr"/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ТОЛЬКО врач !!!</a:t>
            </a:r>
          </a:p>
          <a:p>
            <a:pPr algn="ctr"/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(на основании лабораторной диагностики</a:t>
            </a:r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)</a:t>
            </a:r>
            <a:endParaRPr lang="ru-RU" sz="3600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WordArt 5"/>
          <p:cNvSpPr>
            <a:spLocks noChangeArrowheads="1" noChangeShapeType="1" noTextEdit="1"/>
          </p:cNvSpPr>
          <p:nvPr/>
        </p:nvSpPr>
        <p:spPr bwMode="auto">
          <a:xfrm>
            <a:off x="1979613" y="404813"/>
            <a:ext cx="5329237" cy="935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kern="10" dirty="0"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РОССИЯ</a:t>
            </a:r>
          </a:p>
        </p:txBody>
      </p:sp>
      <p:sp>
        <p:nvSpPr>
          <p:cNvPr id="1048631" name="WordArt 6"/>
          <p:cNvSpPr>
            <a:spLocks noChangeArrowheads="1" noChangeShapeType="1" noTextEdit="1"/>
          </p:cNvSpPr>
          <p:nvPr/>
        </p:nvSpPr>
        <p:spPr bwMode="auto">
          <a:xfrm>
            <a:off x="467544" y="4941169"/>
            <a:ext cx="8136904" cy="15121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0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По статистическим данным на 1.12.2019 </a:t>
            </a:r>
            <a:r>
              <a:rPr lang="ru-RU" sz="10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 </a:t>
            </a:r>
            <a:r>
              <a:rPr lang="ru-RU" sz="10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1 </a:t>
            </a:r>
            <a:r>
              <a:rPr lang="ru-RU" sz="1000" kern="10" dirty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007 </a:t>
            </a:r>
            <a:r>
              <a:rPr lang="ru-RU" sz="10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369 миллион  </a:t>
            </a:r>
            <a:r>
              <a:rPr lang="ru-RU" sz="1000" kern="10" dirty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человек - </a:t>
            </a:r>
          </a:p>
          <a:p>
            <a:pPr algn="ctr"/>
            <a:r>
              <a:rPr lang="ru-RU" sz="1000" kern="10" dirty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ВИЧ – </a:t>
            </a:r>
            <a:r>
              <a:rPr lang="ru-RU" sz="10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/>
              </a:rPr>
              <a:t>инфицированные</a:t>
            </a:r>
            <a:endParaRPr lang="ru-RU" sz="10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 Black" panose="020B0A04020102020204" pitchFamily="34" charset="0"/>
              <a:cs typeface="Arial"/>
            </a:endParaRPr>
          </a:p>
        </p:txBody>
      </p:sp>
      <p:pic>
        <p:nvPicPr>
          <p:cNvPr id="209717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681617"/>
            <a:ext cx="4608512" cy="298450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WordArt 4"/>
          <p:cNvSpPr>
            <a:spLocks noChangeArrowheads="1" noChangeShapeType="1" noTextEdit="1"/>
          </p:cNvSpPr>
          <p:nvPr/>
        </p:nvSpPr>
        <p:spPr bwMode="auto">
          <a:xfrm>
            <a:off x="611188" y="333375"/>
            <a:ext cx="7980362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Лечение ВИЧ/СПИДа:</a:t>
            </a:r>
          </a:p>
        </p:txBody>
      </p:sp>
      <p:sp>
        <p:nvSpPr>
          <p:cNvPr id="1048653" name="Rectangle 5"/>
          <p:cNvSpPr>
            <a:spLocks noChangeArrowheads="1"/>
          </p:cNvSpPr>
          <p:nvPr/>
        </p:nvSpPr>
        <p:spPr bwMode="auto">
          <a:xfrm>
            <a:off x="468313" y="1579880"/>
            <a:ext cx="8137525" cy="4892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ru-RU" sz="3600"/>
              <a:t>Этиологическим (уничтожение или затормаживание размножения в организме вируса);</a:t>
            </a:r>
          </a:p>
          <a:p>
            <a:pPr>
              <a:buFontTx/>
              <a:buChar char="•"/>
            </a:pPr>
            <a:endParaRPr lang="ru-RU" sz="3600"/>
          </a:p>
          <a:p>
            <a:pPr>
              <a:buFontTx/>
              <a:buChar char="•"/>
            </a:pPr>
            <a:r>
              <a:rPr lang="ru-RU" sz="3600"/>
              <a:t>Патогенетическим (стимулирование иммунитета);</a:t>
            </a:r>
          </a:p>
          <a:p>
            <a:pPr>
              <a:buFontTx/>
              <a:buChar char="•"/>
            </a:pPr>
            <a:endParaRPr lang="ru-RU" sz="3600"/>
          </a:p>
          <a:p>
            <a:pPr>
              <a:buFontTx/>
              <a:buChar char="•"/>
            </a:pPr>
            <a:r>
              <a:rPr lang="ru-RU" sz="3600"/>
              <a:t>Симптоматическим (лечение сопутствующих заболеваний).</a:t>
            </a:r>
            <a:r>
              <a:rPr lang="ru-RU" sz="4000"/>
              <a:t> </a:t>
            </a:r>
          </a:p>
        </p:txBody>
      </p:sp>
    </p:spTree>
  </p:cSld>
  <p:clrMapOvr>
    <a:masterClrMapping/>
  </p:clrMapOvr>
  <p:transition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9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349500"/>
            <a:ext cx="2600325" cy="360045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48654" name="WordArt 5"/>
          <p:cNvSpPr>
            <a:spLocks noChangeArrowheads="1" noChangeShapeType="1" noTextEdit="1"/>
          </p:cNvSpPr>
          <p:nvPr/>
        </p:nvSpPr>
        <p:spPr bwMode="auto">
          <a:xfrm>
            <a:off x="539750" y="620713"/>
            <a:ext cx="8280400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Умей защититься от ВИЧ до...!</a:t>
            </a:r>
          </a:p>
        </p:txBody>
      </p:sp>
      <p:pic>
        <p:nvPicPr>
          <p:cNvPr id="2097190" name="Picture 6" descr="fu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2420938"/>
            <a:ext cx="4392612" cy="326707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48655" name="Line 7"/>
          <p:cNvSpPr>
            <a:spLocks noChangeShapeType="1"/>
          </p:cNvSpPr>
          <p:nvPr/>
        </p:nvSpPr>
        <p:spPr bwMode="auto">
          <a:xfrm flipH="1">
            <a:off x="4211638" y="2349500"/>
            <a:ext cx="4752975" cy="3455988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8656" name="Line 8"/>
          <p:cNvSpPr>
            <a:spLocks noChangeShapeType="1"/>
          </p:cNvSpPr>
          <p:nvPr/>
        </p:nvSpPr>
        <p:spPr bwMode="auto">
          <a:xfrm>
            <a:off x="4211638" y="2276475"/>
            <a:ext cx="4752975" cy="345757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blinds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1" name="Picture 4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404813"/>
            <a:ext cx="4392613" cy="2928937"/>
          </a:xfrm>
          <a:prstGeom prst="rect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048657" name="WordArt 6"/>
          <p:cNvSpPr>
            <a:spLocks noChangeArrowheads="1" noChangeShapeType="1" noTextEdit="1"/>
          </p:cNvSpPr>
          <p:nvPr/>
        </p:nvSpPr>
        <p:spPr bwMode="auto">
          <a:xfrm>
            <a:off x="1908175" y="3716338"/>
            <a:ext cx="4751388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1 декабря</a:t>
            </a:r>
          </a:p>
        </p:txBody>
      </p:sp>
      <p:sp>
        <p:nvSpPr>
          <p:cNvPr id="1048658" name="Rectangle 7"/>
          <p:cNvSpPr>
            <a:spLocks noChangeArrowheads="1"/>
          </p:cNvSpPr>
          <p:nvPr/>
        </p:nvSpPr>
        <p:spPr bwMode="auto">
          <a:xfrm>
            <a:off x="1042988" y="4881880"/>
            <a:ext cx="7104381" cy="1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4000" b="1"/>
              <a:t>объявлен ООН Всемирным </a:t>
            </a:r>
          </a:p>
          <a:p>
            <a:r>
              <a:rPr lang="ru-RU" sz="4000" b="1"/>
              <a:t>днем борьбыс ВИЧ/СПИДом</a:t>
            </a:r>
            <a:r>
              <a:rPr lang="ru-RU"/>
              <a:t> </a:t>
            </a:r>
          </a:p>
        </p:txBody>
      </p:sp>
    </p:spTree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WordArt 4"/>
          <p:cNvSpPr>
            <a:spLocks noChangeArrowheads="1" noChangeShapeType="1" noTextEdit="1"/>
          </p:cNvSpPr>
          <p:nvPr/>
        </p:nvSpPr>
        <p:spPr bwMode="auto">
          <a:xfrm>
            <a:off x="323528" y="260648"/>
            <a:ext cx="8569325" cy="1225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ВИЧ/СПИД - </a:t>
            </a:r>
          </a:p>
          <a:p>
            <a:pPr algn="ctr"/>
            <a:r>
              <a:rPr lang="ru-RU" sz="28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об этом должен знать каждый</a:t>
            </a:r>
            <a:endParaRPr lang="ru-RU" sz="2800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097152" name="Picture 7" descr="File0009"/>
          <p:cNvPicPr>
            <a:picLocks noChangeAspect="1" noChangeArrowheads="1"/>
          </p:cNvPicPr>
          <p:nvPr/>
        </p:nvPicPr>
        <p:blipFill>
          <a:blip r:embed="rId3" cstate="print"/>
          <a:srcRect l="68893" t="67989"/>
          <a:stretch>
            <a:fillRect/>
          </a:stretch>
        </p:blipFill>
        <p:spPr bwMode="auto">
          <a:xfrm>
            <a:off x="2915816" y="1772816"/>
            <a:ext cx="3017420" cy="2808289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148064" y="494116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Студентка: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Куксинская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Д.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Преподаватель: Губкина И.Б.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630932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2019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2" name="Picture 4" descr="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700213"/>
            <a:ext cx="4679950" cy="3109912"/>
          </a:xfrm>
          <a:prstGeom prst="rect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048659" name="Rectangle 6"/>
          <p:cNvSpPr>
            <a:spLocks noChangeArrowheads="1"/>
          </p:cNvSpPr>
          <p:nvPr/>
        </p:nvSpPr>
        <p:spPr bwMode="auto">
          <a:xfrm>
            <a:off x="1619250" y="5170805"/>
            <a:ext cx="6062980" cy="1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/>
              <a:t>знак солидарности </a:t>
            </a:r>
          </a:p>
          <a:p>
            <a:pPr algn="ctr"/>
            <a:r>
              <a:rPr lang="ru-RU" sz="4000" b="1"/>
              <a:t>с ВИЧ инфицированным </a:t>
            </a:r>
          </a:p>
        </p:txBody>
      </p:sp>
      <p:sp>
        <p:nvSpPr>
          <p:cNvPr id="1048660" name="WordArt 7"/>
          <p:cNvSpPr>
            <a:spLocks noChangeArrowheads="1" noChangeShapeType="1" noTextEdit="1"/>
          </p:cNvSpPr>
          <p:nvPr/>
        </p:nvSpPr>
        <p:spPr bwMode="auto">
          <a:xfrm>
            <a:off x="1042988" y="260350"/>
            <a:ext cx="7705725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Красная ленточка</a:t>
            </a:r>
          </a:p>
        </p:txBody>
      </p:sp>
    </p:spTree>
  </p:cSld>
  <p:clrMapOvr>
    <a:masterClrMapping/>
  </p:clrMapOvr>
  <p:transition>
    <p:blinds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Rectangle 4"/>
          <p:cNvSpPr>
            <a:spLocks noChangeArrowheads="1"/>
          </p:cNvSpPr>
          <p:nvPr/>
        </p:nvSpPr>
        <p:spPr bwMode="auto">
          <a:xfrm>
            <a:off x="395288" y="1956118"/>
            <a:ext cx="8280400" cy="42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tabLst>
                <a:tab pos="906463" algn="l"/>
              </a:tabLst>
            </a:pPr>
            <a:r>
              <a:rPr lang="ru-RU"/>
              <a:t> </a:t>
            </a:r>
            <a:r>
              <a:rPr lang="ru-RU" sz="2800"/>
              <a:t>ВИЧ/СПИД – это опасное и смертельное заболевание;</a:t>
            </a:r>
          </a:p>
          <a:p>
            <a:pPr>
              <a:buFontTx/>
              <a:buChar char="•"/>
              <a:tabLst>
                <a:tab pos="906463" algn="l"/>
              </a:tabLst>
            </a:pPr>
            <a:endParaRPr lang="ru-RU" sz="2800"/>
          </a:p>
          <a:p>
            <a:pPr>
              <a:buFontTx/>
              <a:buChar char="•"/>
              <a:tabLst>
                <a:tab pos="906463" algn="l"/>
              </a:tabLst>
            </a:pPr>
            <a:r>
              <a:rPr lang="ru-RU" sz="2800"/>
              <a:t> ВИЧ/СПИД распространяется с большой скоростью из-за нашего незнания, неведения, невежества;</a:t>
            </a:r>
          </a:p>
          <a:p>
            <a:pPr>
              <a:tabLst>
                <a:tab pos="906463" algn="l"/>
              </a:tabLst>
            </a:pPr>
            <a:endParaRPr lang="ru-RU" sz="2800"/>
          </a:p>
          <a:p>
            <a:pPr>
              <a:buFontTx/>
              <a:buChar char="•"/>
              <a:tabLst>
                <a:tab pos="906463" algn="l"/>
              </a:tabLst>
            </a:pPr>
            <a:r>
              <a:rPr lang="ru-RU" sz="2800"/>
              <a:t> Но, ВИЧ/СПИД можно остановить, если объединить наши усилия в борьбе против смертельного ВИЧ/СПИДа.</a:t>
            </a:r>
          </a:p>
        </p:txBody>
      </p:sp>
      <p:sp>
        <p:nvSpPr>
          <p:cNvPr id="1048664" name="WordArt 5"/>
          <p:cNvSpPr>
            <a:spLocks noChangeArrowheads="1" noChangeShapeType="1" noTextEdit="1"/>
          </p:cNvSpPr>
          <p:nvPr/>
        </p:nvSpPr>
        <p:spPr bwMode="auto">
          <a:xfrm>
            <a:off x="1619250" y="549275"/>
            <a:ext cx="604837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ВЫВОДЫ:</a:t>
            </a:r>
          </a:p>
        </p:txBody>
      </p:sp>
    </p:spTree>
  </p:cSld>
  <p:clrMapOvr>
    <a:masterClrMapping/>
  </p:clrMapOvr>
  <p:transition>
    <p:blinds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WordArt 4"/>
          <p:cNvSpPr>
            <a:spLocks noChangeArrowheads="1" noChangeShapeType="1" noTextEdit="1"/>
          </p:cNvSpPr>
          <p:nvPr/>
        </p:nvSpPr>
        <p:spPr bwMode="auto">
          <a:xfrm>
            <a:off x="539750" y="1916113"/>
            <a:ext cx="8353425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Будьте здоровы!</a:t>
            </a:r>
          </a:p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Берегите себя и своих близких!</a:t>
            </a:r>
          </a:p>
        </p:txBody>
      </p: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Rectangle 5"/>
          <p:cNvSpPr>
            <a:spLocks noChangeArrowheads="1"/>
          </p:cNvSpPr>
          <p:nvPr/>
        </p:nvSpPr>
        <p:spPr bwMode="auto">
          <a:xfrm>
            <a:off x="684213" y="3765867"/>
            <a:ext cx="8135937" cy="1818642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600" b="1" dirty="0"/>
              <a:t> ученым удалось выделить возбудителя заболевания, которому дали название </a:t>
            </a:r>
            <a:r>
              <a:rPr lang="ru-RU" sz="4400" b="1" dirty="0"/>
              <a:t>ВИЧ</a:t>
            </a:r>
          </a:p>
        </p:txBody>
      </p:sp>
      <p:sp>
        <p:nvSpPr>
          <p:cNvPr id="1048590" name="WordArt 6"/>
          <p:cNvSpPr>
            <a:spLocks noChangeArrowheads="1" noChangeShapeType="1" noTextEdit="1"/>
          </p:cNvSpPr>
          <p:nvPr/>
        </p:nvSpPr>
        <p:spPr bwMode="auto">
          <a:xfrm>
            <a:off x="2339975" y="620713"/>
            <a:ext cx="6192838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1983 год</a:t>
            </a:r>
          </a:p>
        </p:txBody>
      </p:sp>
      <p:pic>
        <p:nvPicPr>
          <p:cNvPr id="2097154" name="Picture 7" descr="File0009"/>
          <p:cNvPicPr>
            <a:picLocks noChangeAspect="1" noChangeArrowheads="1"/>
          </p:cNvPicPr>
          <p:nvPr/>
        </p:nvPicPr>
        <p:blipFill>
          <a:blip r:embed="rId2" cstate="print"/>
          <a:srcRect l="68893" t="67989"/>
          <a:stretch>
            <a:fillRect/>
          </a:stretch>
        </p:blipFill>
        <p:spPr bwMode="auto">
          <a:xfrm>
            <a:off x="323850" y="549275"/>
            <a:ext cx="1322388" cy="165735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WordArt 4"/>
          <p:cNvSpPr>
            <a:spLocks noChangeArrowheads="1" noChangeShapeType="1" noTextEdit="1"/>
          </p:cNvSpPr>
          <p:nvPr/>
        </p:nvSpPr>
        <p:spPr bwMode="auto">
          <a:xfrm>
            <a:off x="2339975" y="620713"/>
            <a:ext cx="6192838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1987 год</a:t>
            </a:r>
          </a:p>
        </p:txBody>
      </p:sp>
      <p:pic>
        <p:nvPicPr>
          <p:cNvPr id="2097156" name="Picture 5" descr="File0009"/>
          <p:cNvPicPr>
            <a:picLocks noChangeAspect="1" noChangeArrowheads="1"/>
          </p:cNvPicPr>
          <p:nvPr/>
        </p:nvPicPr>
        <p:blipFill>
          <a:blip r:embed="rId2" cstate="print"/>
          <a:srcRect l="68893" t="67989"/>
          <a:stretch>
            <a:fillRect/>
          </a:stretch>
        </p:blipFill>
        <p:spPr bwMode="auto">
          <a:xfrm>
            <a:off x="323850" y="549275"/>
            <a:ext cx="1322388" cy="165735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48594" name="Rectangle 6"/>
          <p:cNvSpPr>
            <a:spLocks noChangeArrowheads="1"/>
          </p:cNvSpPr>
          <p:nvPr/>
        </p:nvSpPr>
        <p:spPr bwMode="auto">
          <a:xfrm>
            <a:off x="307975" y="3402480"/>
            <a:ext cx="8512175" cy="1938992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 dirty="0"/>
              <a:t>в России официально объявлено о первом случае заражения ВИЧ </a:t>
            </a: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WordArt 5"/>
          <p:cNvSpPr>
            <a:spLocks noChangeArrowheads="1" noChangeShapeType="1" noTextEdit="1"/>
          </p:cNvSpPr>
          <p:nvPr/>
        </p:nvSpPr>
        <p:spPr bwMode="auto">
          <a:xfrm>
            <a:off x="468313" y="333375"/>
            <a:ext cx="8135937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ВИЧ - что такое? Кто такой?</a:t>
            </a:r>
          </a:p>
        </p:txBody>
      </p:sp>
      <p:pic>
        <p:nvPicPr>
          <p:cNvPr id="2097157" name="Picture 11" descr="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1484313"/>
            <a:ext cx="4824412" cy="4279900"/>
          </a:xfrm>
          <a:prstGeom prst="rect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048596" name="Text Box 13"/>
          <p:cNvSpPr txBox="1">
            <a:spLocks noChangeArrowheads="1"/>
          </p:cNvSpPr>
          <p:nvPr/>
        </p:nvSpPr>
        <p:spPr bwMode="auto">
          <a:xfrm>
            <a:off x="971550" y="5876925"/>
            <a:ext cx="6939281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/>
              <a:t>ВИЧ – вирус иммунодефицита человека</a:t>
            </a:r>
            <a:r>
              <a:rPr lang="ru-RU" sz="4000" b="1"/>
              <a:t> </a:t>
            </a:r>
          </a:p>
        </p:txBody>
      </p:sp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Rectangle 4"/>
          <p:cNvSpPr>
            <a:spLocks noChangeArrowheads="1"/>
          </p:cNvSpPr>
          <p:nvPr/>
        </p:nvSpPr>
        <p:spPr bwMode="auto">
          <a:xfrm>
            <a:off x="323850" y="3886517"/>
            <a:ext cx="8552180" cy="247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 i="1"/>
              <a:t>ВИЧ – инфекция</a:t>
            </a:r>
            <a:r>
              <a:rPr lang="ru-RU" sz="4000"/>
              <a:t> – </a:t>
            </a:r>
          </a:p>
          <a:p>
            <a:pPr algn="ctr"/>
            <a:r>
              <a:rPr lang="ru-RU" sz="4000"/>
              <a:t>это заболевание, возникшее при </a:t>
            </a:r>
          </a:p>
          <a:p>
            <a:pPr algn="ctr"/>
            <a:r>
              <a:rPr lang="ru-RU" sz="4000"/>
              <a:t>проникновении в организм </a:t>
            </a:r>
          </a:p>
          <a:p>
            <a:pPr algn="ctr"/>
            <a:r>
              <a:rPr lang="ru-RU" sz="4000"/>
              <a:t>человека вируса иммунодефицита</a:t>
            </a:r>
          </a:p>
        </p:txBody>
      </p:sp>
      <p:pic>
        <p:nvPicPr>
          <p:cNvPr id="2097158" name="Picture 5" descr="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260350"/>
            <a:ext cx="4321175" cy="3521075"/>
          </a:xfrm>
          <a:prstGeom prst="rect">
            <a:avLst/>
          </a:prstGeom>
          <a:solidFill>
            <a:srgbClr val="FF3300"/>
          </a:solidFill>
          <a:ln w="76200">
            <a:solidFill>
              <a:srgbClr val="FF33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773238"/>
            <a:ext cx="2159000" cy="3167062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209716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2060575"/>
            <a:ext cx="2520950" cy="2519363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048598" name="Line 7"/>
          <p:cNvSpPr>
            <a:spLocks noChangeShapeType="1"/>
          </p:cNvSpPr>
          <p:nvPr/>
        </p:nvSpPr>
        <p:spPr bwMode="auto">
          <a:xfrm>
            <a:off x="3059113" y="3284538"/>
            <a:ext cx="2881312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8599" name="Text Box 8"/>
          <p:cNvSpPr txBox="1">
            <a:spLocks noChangeArrowheads="1"/>
          </p:cNvSpPr>
          <p:nvPr/>
        </p:nvSpPr>
        <p:spPr bwMode="auto">
          <a:xfrm>
            <a:off x="971550" y="5229225"/>
            <a:ext cx="7451725" cy="1158240"/>
          </a:xfrm>
          <a:prstGeom prst="rect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i="1"/>
              <a:t>Попадая в организм человека, </a:t>
            </a:r>
          </a:p>
          <a:p>
            <a:pPr algn="ctr"/>
            <a:r>
              <a:rPr lang="ru-RU" sz="2400" b="1" i="1"/>
              <a:t>разрушает иммунную систему </a:t>
            </a:r>
          </a:p>
          <a:p>
            <a:pPr algn="ctr"/>
            <a:r>
              <a:rPr lang="ru-RU" sz="2400" b="1" i="1"/>
              <a:t>организма человека</a:t>
            </a:r>
          </a:p>
        </p:txBody>
      </p:sp>
      <p:sp>
        <p:nvSpPr>
          <p:cNvPr id="1048600" name="WordArt 9"/>
          <p:cNvSpPr>
            <a:spLocks noChangeArrowheads="1" noChangeShapeType="1" noTextEdit="1"/>
          </p:cNvSpPr>
          <p:nvPr/>
        </p:nvSpPr>
        <p:spPr bwMode="auto">
          <a:xfrm>
            <a:off x="1116013" y="333375"/>
            <a:ext cx="7813675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ВИЧ </a:t>
            </a:r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WordArt 4"/>
          <p:cNvSpPr>
            <a:spLocks noChangeArrowheads="1" noChangeShapeType="1" noTextEdit="1"/>
          </p:cNvSpPr>
          <p:nvPr/>
        </p:nvSpPr>
        <p:spPr bwMode="auto">
          <a:xfrm>
            <a:off x="468313" y="333375"/>
            <a:ext cx="8135937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Симптомы при ВИЧ</a:t>
            </a:r>
          </a:p>
        </p:txBody>
      </p:sp>
      <p:sp>
        <p:nvSpPr>
          <p:cNvPr id="1048602" name="Rectangle 5"/>
          <p:cNvSpPr>
            <a:spLocks noChangeArrowheads="1"/>
          </p:cNvSpPr>
          <p:nvPr/>
        </p:nvSpPr>
        <p:spPr bwMode="auto">
          <a:xfrm>
            <a:off x="323850" y="1673542"/>
            <a:ext cx="849463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/>
            <a:endParaRPr lang="ru-RU" sz="4000" dirty="0"/>
          </a:p>
          <a:p>
            <a:pPr marL="342900" indent="-342900"/>
            <a:endParaRPr lang="ru-RU" sz="4000" dirty="0"/>
          </a:p>
          <a:p>
            <a:pPr marL="342900" indent="-342900">
              <a:buFontTx/>
              <a:buChar char="•"/>
            </a:pPr>
            <a:r>
              <a:rPr lang="ru-RU" sz="4000" dirty="0" smtClean="0"/>
              <a:t>лихорадка</a:t>
            </a:r>
            <a:endParaRPr lang="ru-RU" sz="4000" dirty="0"/>
          </a:p>
          <a:p>
            <a:pPr marL="342900" indent="-342900"/>
            <a:endParaRPr lang="ru-RU" sz="4000" dirty="0"/>
          </a:p>
          <a:p>
            <a:pPr marL="342900" indent="-342900">
              <a:buFontTx/>
              <a:buChar char="•"/>
            </a:pPr>
            <a:r>
              <a:rPr lang="ru-RU" sz="4000" dirty="0"/>
              <a:t>грибковые заболевания кожи; </a:t>
            </a:r>
          </a:p>
          <a:p>
            <a:pPr marL="342900" indent="-342900"/>
            <a:endParaRPr lang="ru-RU" sz="4000" dirty="0"/>
          </a:p>
          <a:p>
            <a:pPr marL="342900" indent="-342900">
              <a:buFontTx/>
              <a:buChar char="•"/>
            </a:pPr>
            <a:r>
              <a:rPr lang="ru-RU" sz="4000" dirty="0"/>
              <a:t>обильное ночное потоотделение.</a:t>
            </a:r>
            <a:endParaRPr lang="ru-RU" dirty="0"/>
          </a:p>
        </p:txBody>
      </p:sp>
    </p:spTree>
  </p:cSld>
  <p:clrMapOvr>
    <a:masterClrMapping/>
  </p:clrMapOvr>
  <p:transition>
    <p:blinds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Rectangle 4"/>
          <p:cNvSpPr>
            <a:spLocks noChangeArrowheads="1"/>
          </p:cNvSpPr>
          <p:nvPr/>
        </p:nvSpPr>
        <p:spPr bwMode="auto">
          <a:xfrm>
            <a:off x="1835150" y="3801586"/>
            <a:ext cx="5402580" cy="226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800" b="1"/>
              <a:t>последняя стадия </a:t>
            </a:r>
          </a:p>
          <a:p>
            <a:pPr algn="ctr"/>
            <a:r>
              <a:rPr lang="ru-RU" sz="4800" b="1"/>
              <a:t>(терминальная) </a:t>
            </a:r>
          </a:p>
          <a:p>
            <a:pPr algn="ctr"/>
            <a:r>
              <a:rPr lang="ru-RU" sz="4800" b="1"/>
              <a:t>ВИЧ – инфекции</a:t>
            </a:r>
            <a:r>
              <a:rPr lang="ru-RU" sz="4400"/>
              <a:t> </a:t>
            </a:r>
          </a:p>
        </p:txBody>
      </p:sp>
      <p:sp>
        <p:nvSpPr>
          <p:cNvPr id="1048604" name="WordArt 5"/>
          <p:cNvSpPr>
            <a:spLocks noChangeArrowheads="1" noChangeShapeType="1" noTextEdit="1"/>
          </p:cNvSpPr>
          <p:nvPr/>
        </p:nvSpPr>
        <p:spPr bwMode="auto">
          <a:xfrm>
            <a:off x="468313" y="692150"/>
            <a:ext cx="8135937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8100">
                  <a:solidFill>
                    <a:srgbClr val="FF33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СПИД</a:t>
            </a:r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310</Words>
  <Application>Microsoft Office PowerPoint</Application>
  <PresentationFormat>Экран (4:3)</PresentationFormat>
  <Paragraphs>83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Пользователь</cp:lastModifiedBy>
  <cp:revision>8</cp:revision>
  <dcterms:created xsi:type="dcterms:W3CDTF">2009-11-23T23:57:34Z</dcterms:created>
  <dcterms:modified xsi:type="dcterms:W3CDTF">2019-12-10T11:50:09Z</dcterms:modified>
</cp:coreProperties>
</file>