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840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C9FE0-9455-461E-9BC7-959CAFD5CF03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0B40F-9FC5-415D-944D-746BFED77B8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4282" y="785794"/>
            <a:ext cx="8786874" cy="7143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00100" y="4429132"/>
            <a:ext cx="7358114" cy="221457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715008" y="1571612"/>
            <a:ext cx="3071834" cy="27146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5720" y="1571612"/>
            <a:ext cx="5143536" cy="27146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42853"/>
            <a:ext cx="8715436" cy="50006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AB84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Рак</a:t>
            </a:r>
            <a:r>
              <a:rPr lang="ru-RU" sz="2400" b="1" dirty="0">
                <a:solidFill>
                  <a:srgbClr val="AB84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бояться или знать и действовать</a:t>
            </a:r>
            <a:r>
              <a:rPr lang="ru-RU" sz="2400" b="1" dirty="0" smtClean="0">
                <a:solidFill>
                  <a:srgbClr val="AB84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b="1" dirty="0" smtClean="0">
                <a:solidFill>
                  <a:srgbClr val="AB84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AB84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smtClean="0">
                <a:solidFill>
                  <a:srgbClr val="AB84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Памятка для пациентов )</a:t>
            </a:r>
            <a:endParaRPr lang="ru-RU" sz="2400" dirty="0">
              <a:solidFill>
                <a:srgbClr val="AB840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857232"/>
            <a:ext cx="8643998" cy="571504"/>
          </a:xfrm>
        </p:spPr>
        <p:txBody>
          <a:bodyPr>
            <a:normAutofit fontScale="25000" lnSpcReduction="20000"/>
          </a:bodyPr>
          <a:lstStyle/>
          <a:p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Рак - это общее название более чем 100 болезней, которые могут поражать любой орган. </a:t>
            </a:r>
            <a:endParaRPr lang="ru-RU" sz="4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Рак 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является одной из основных причин смерти в нашей стране.</a:t>
            </a:r>
          </a:p>
          <a:p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Наиболее часто  встречающиеся формы рака - рак молочной железы, рак кожи, рак легких, рак желудка, рак толстого кишечника.</a:t>
            </a:r>
          </a:p>
          <a:p>
            <a:pPr algn="just"/>
            <a:r>
              <a:rPr lang="ru-RU" sz="5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5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428596" y="1643050"/>
            <a:ext cx="4929222" cy="26432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ru-RU" sz="1400" b="1" dirty="0">
                <a:solidFill>
                  <a:srgbClr val="AB8408"/>
                </a:solidFill>
                <a:latin typeface="Times New Roman" pitchFamily="18" charset="0"/>
                <a:cs typeface="Times New Roman" pitchFamily="18" charset="0"/>
              </a:rPr>
              <a:t>Пять основных факторов риска, ведущих к онкологическим заболеваниям:</a:t>
            </a:r>
            <a:endParaRPr lang="ru-RU" sz="1400" dirty="0">
              <a:solidFill>
                <a:srgbClr val="AB840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высокий индекс массы тела и ожирение;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нерациональное питание, а именно: недостаточное потребление овощей и фруктов и чрезмерное потребление колбасных изделий;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низкая физическая активность;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потребление табака;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злоупотребление алкоголем.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 настоящему моменту доказано, что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табакокурение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повышает риск развития практически всех видов рака. В более чем 70 процентах случаев смертей от рака легких виновно потребление табака.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Кроме того, риск развития рака значительно увеличивается с возрастом.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Неблагоприятная наследственность  у близких родственников - также входит в число факторов риска развития рака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5857884" y="1571612"/>
            <a:ext cx="2928958" cy="2714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ru-RU" sz="1400" b="1" dirty="0">
                <a:solidFill>
                  <a:srgbClr val="AB8408"/>
                </a:solidFill>
                <a:latin typeface="Times New Roman" pitchFamily="18" charset="0"/>
                <a:cs typeface="Times New Roman" pitchFamily="18" charset="0"/>
              </a:rPr>
              <a:t>Ранние признаки рака: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появление или изменение элементов на коже и слизистых,  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снижение массы тела, 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тошнота, слабость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вновь появившаяся боль, 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кровотечение.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При появлении одного из них немедленно обратитесь к врачу.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Во всем мире наиболее эффективными методами борьбы с раком являются - раннее выявление 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онкоскрининг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который также входит в программу диспансеризации населения.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1071538" y="4429132"/>
            <a:ext cx="7286676" cy="22145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ru-RU" sz="1400" b="1" dirty="0">
                <a:solidFill>
                  <a:srgbClr val="AB8408"/>
                </a:solidFill>
                <a:latin typeface="Times New Roman" pitchFamily="18" charset="0"/>
                <a:cs typeface="Times New Roman" pitchFamily="18" charset="0"/>
              </a:rPr>
              <a:t>Диспансеризация включает семь видов </a:t>
            </a:r>
            <a:r>
              <a:rPr lang="ru-RU" sz="1400" b="1" dirty="0" err="1">
                <a:solidFill>
                  <a:srgbClr val="AB8408"/>
                </a:solidFill>
                <a:latin typeface="Times New Roman" pitchFamily="18" charset="0"/>
                <a:cs typeface="Times New Roman" pitchFamily="18" charset="0"/>
              </a:rPr>
              <a:t>онкоскрининга</a:t>
            </a:r>
            <a:r>
              <a:rPr lang="ru-RU" sz="1400" b="1" dirty="0">
                <a:solidFill>
                  <a:srgbClr val="AB8408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осмотр кожных покровов и видимых слизистых, пальпацию лимфатических узлов и щитовидной железы; </a:t>
            </a:r>
          </a:p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мазок с шейки матки и осмотр гинеколога у женщин;</a:t>
            </a:r>
          </a:p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маммографию;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анализ кала на скрытую кровь с последующей при необходимости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колоноскопией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рентгенография легких; </a:t>
            </a:r>
          </a:p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анализ крови на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простат-специфический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антиген у мужчин;</a:t>
            </a:r>
          </a:p>
          <a:p>
            <a:pPr algn="ctr">
              <a:buFontTx/>
              <a:buChar char="-"/>
            </a:pP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эзофагогастродуоденоскопию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(с 45 лет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FontTx/>
              <a:buChar char="-"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>
                <a:solidFill>
                  <a:srgbClr val="AB8408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i="1" dirty="0" smtClean="0">
                <a:solidFill>
                  <a:srgbClr val="AB8408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r>
              <a:rPr lang="ru-RU" sz="1400" b="1" i="1" dirty="0">
                <a:solidFill>
                  <a:srgbClr val="AB8408"/>
                </a:solidFill>
                <a:latin typeface="Times New Roman" pitchFamily="18" charset="0"/>
                <a:cs typeface="Times New Roman" pitchFamily="18" charset="0"/>
              </a:rPr>
              <a:t>: данные обследования необходимо проходить регулярно – каждые 2-3 года!</a:t>
            </a:r>
            <a:endParaRPr lang="ru-RU" sz="1400" dirty="0">
              <a:solidFill>
                <a:srgbClr val="AB840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Отнеситесь серьезно к диспансеризации и не пренебрегайте обследованием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!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271</Words>
  <Application>Microsoft Office PowerPoint</Application>
  <PresentationFormat>Экран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Рак: бояться или знать и действовать? (Памятка для пациентов 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февраля – Всемирный день борьбы против рака Памятка для пациентов «Рак: бояться или знать и действовать?»</dc:title>
  <dc:creator>sys</dc:creator>
  <cp:lastModifiedBy>sys</cp:lastModifiedBy>
  <cp:revision>12</cp:revision>
  <dcterms:created xsi:type="dcterms:W3CDTF">2020-01-29T11:41:20Z</dcterms:created>
  <dcterms:modified xsi:type="dcterms:W3CDTF">2020-01-29T13:28:00Z</dcterms:modified>
</cp:coreProperties>
</file>