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9" r:id="rId2"/>
    <p:sldId id="256" r:id="rId3"/>
    <p:sldId id="263" r:id="rId4"/>
    <p:sldId id="261" r:id="rId5"/>
    <p:sldId id="270" r:id="rId6"/>
    <p:sldId id="264" r:id="rId7"/>
    <p:sldId id="258" r:id="rId8"/>
    <p:sldId id="274" r:id="rId9"/>
    <p:sldId id="275" r:id="rId10"/>
    <p:sldId id="269" r:id="rId11"/>
    <p:sldId id="265" r:id="rId12"/>
    <p:sldId id="266" r:id="rId13"/>
    <p:sldId id="273" r:id="rId14"/>
    <p:sldId id="272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30206" autoAdjust="0"/>
  </p:normalViewPr>
  <p:slideViewPr>
    <p:cSldViewPr snapToGrid="0">
      <p:cViewPr varScale="1">
        <p:scale>
          <a:sx n="117" d="100"/>
          <a:sy n="117" d="100"/>
        </p:scale>
        <p:origin x="-318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479357-AC69-4FEE-9A43-BE460A8E9261}" type="datetimeFigureOut">
              <a:rPr lang="ru-RU" smtClean="0"/>
              <a:t>07.03.2021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BCEA94-1D03-4B05-AB27-10AB33BFA3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05534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BCEA94-1D03-4B05-AB27-10AB33BFA32D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47383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BCEA94-1D03-4B05-AB27-10AB33BFA32D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10576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1665C-08B0-47C7-A748-3DC38F312DBD}" type="datetimeFigureOut">
              <a:rPr lang="ru-RU" smtClean="0"/>
              <a:t>07.03.2021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BD3B7-A0FD-4D9C-8DBA-34FA05B0C1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58751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1665C-08B0-47C7-A748-3DC38F312DBD}" type="datetimeFigureOut">
              <a:rPr lang="ru-RU" smtClean="0"/>
              <a:t>07.03.2021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BD3B7-A0FD-4D9C-8DBA-34FA05B0C1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91875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1665C-08B0-47C7-A748-3DC38F312DBD}" type="datetimeFigureOut">
              <a:rPr lang="ru-RU" smtClean="0"/>
              <a:t>07.03.2021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BD3B7-A0FD-4D9C-8DBA-34FA05B0C1F3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201077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1665C-08B0-47C7-A748-3DC38F312DBD}" type="datetimeFigureOut">
              <a:rPr lang="ru-RU" smtClean="0"/>
              <a:t>07.03.2021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BD3B7-A0FD-4D9C-8DBA-34FA05B0C1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52501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1665C-08B0-47C7-A748-3DC38F312DBD}" type="datetimeFigureOut">
              <a:rPr lang="ru-RU" smtClean="0"/>
              <a:t>07.03.2021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BD3B7-A0FD-4D9C-8DBA-34FA05B0C1F3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93812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1665C-08B0-47C7-A748-3DC38F312DBD}" type="datetimeFigureOut">
              <a:rPr lang="ru-RU" smtClean="0"/>
              <a:t>07.03.2021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BD3B7-A0FD-4D9C-8DBA-34FA05B0C1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63369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1665C-08B0-47C7-A748-3DC38F312DBD}" type="datetimeFigureOut">
              <a:rPr lang="ru-RU" smtClean="0"/>
              <a:t>07.03.2021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BD3B7-A0FD-4D9C-8DBA-34FA05B0C1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59936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1665C-08B0-47C7-A748-3DC38F312DBD}" type="datetimeFigureOut">
              <a:rPr lang="ru-RU" smtClean="0"/>
              <a:t>07.03.2021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BD3B7-A0FD-4D9C-8DBA-34FA05B0C1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01579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1665C-08B0-47C7-A748-3DC38F312DBD}" type="datetimeFigureOut">
              <a:rPr lang="ru-RU" smtClean="0"/>
              <a:t>07.03.2021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BD3B7-A0FD-4D9C-8DBA-34FA05B0C1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77838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1665C-08B0-47C7-A748-3DC38F312DBD}" type="datetimeFigureOut">
              <a:rPr lang="ru-RU" smtClean="0"/>
              <a:t>07.03.2021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BD3B7-A0FD-4D9C-8DBA-34FA05B0C1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3850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1665C-08B0-47C7-A748-3DC38F312DBD}" type="datetimeFigureOut">
              <a:rPr lang="ru-RU" smtClean="0"/>
              <a:t>07.03.2021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BD3B7-A0FD-4D9C-8DBA-34FA05B0C1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08145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1665C-08B0-47C7-A748-3DC38F312DBD}" type="datetimeFigureOut">
              <a:rPr lang="ru-RU" smtClean="0"/>
              <a:t>07.03.2021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BD3B7-A0FD-4D9C-8DBA-34FA05B0C1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08880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1665C-08B0-47C7-A748-3DC38F312DBD}" type="datetimeFigureOut">
              <a:rPr lang="ru-RU" smtClean="0"/>
              <a:t>07.03.2021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BD3B7-A0FD-4D9C-8DBA-34FA05B0C1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65749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1665C-08B0-47C7-A748-3DC38F312DBD}" type="datetimeFigureOut">
              <a:rPr lang="ru-RU" smtClean="0"/>
              <a:t>07.03.2021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BD3B7-A0FD-4D9C-8DBA-34FA05B0C1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16144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1665C-08B0-47C7-A748-3DC38F312DBD}" type="datetimeFigureOut">
              <a:rPr lang="ru-RU" smtClean="0"/>
              <a:t>07.03.2021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BD3B7-A0FD-4D9C-8DBA-34FA05B0C1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64232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1665C-08B0-47C7-A748-3DC38F312DBD}" type="datetimeFigureOut">
              <a:rPr lang="ru-RU" smtClean="0"/>
              <a:t>07.03.2021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BD3B7-A0FD-4D9C-8DBA-34FA05B0C1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5992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  <a:alpha val="8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51665C-08B0-47C7-A748-3DC38F312DBD}" type="datetimeFigureOut">
              <a:rPr lang="ru-RU" smtClean="0"/>
              <a:t>07.03.2021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A7BD3B7-A0FD-4D9C-8DBA-34FA05B0C1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81155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75" y="1408837"/>
            <a:ext cx="8734425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err="1"/>
              <a:t>Риу</a:t>
            </a:r>
            <a:r>
              <a:rPr lang="ru-RU" dirty="0"/>
              <a:t> Владимир Артурович</a:t>
            </a:r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r>
              <a:rPr lang="ru-RU" dirty="0" smtClean="0"/>
              <a:t> </a:t>
            </a:r>
            <a:r>
              <a:rPr lang="ru-RU" sz="2800" dirty="0"/>
              <a:t>ДЕКОРАТИВНАЯ </a:t>
            </a:r>
            <a:r>
              <a:rPr lang="ru-RU" sz="2800" dirty="0" smtClean="0"/>
              <a:t>МОНОКОМПОЗИЦИЯ </a:t>
            </a:r>
          </a:p>
          <a:p>
            <a:pPr algn="ctr"/>
            <a:r>
              <a:rPr lang="ru-RU" sz="2800" dirty="0" smtClean="0"/>
              <a:t>«СТАРЫЕ ВЕЩИ» </a:t>
            </a:r>
            <a:r>
              <a:rPr lang="ru-RU" sz="2800" dirty="0"/>
              <a:t>В РАМКАХ РЕАЛИЗАЦИИ ДОПОЛНИТЕЛЬНОЙ ПРЕДПРОФЕССИОНАЛЬНОЙ ПРОГРАММЫ «ЖИВОПИСЬ»</a:t>
            </a:r>
          </a:p>
          <a:p>
            <a:pPr algn="ctr"/>
            <a:endParaRPr lang="ru-RU" sz="2800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r>
              <a:rPr lang="ru-RU" dirty="0" smtClean="0"/>
              <a:t>учебно-методическое </a:t>
            </a:r>
            <a:r>
              <a:rPr lang="ru-RU" dirty="0"/>
              <a:t>пособие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306920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6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112204" y="1004208"/>
            <a:ext cx="48303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Этапы работы в цвете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4904" y="1004208"/>
            <a:ext cx="3291697" cy="232256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4522" y="3822987"/>
            <a:ext cx="3292079" cy="231318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78304" y="3125410"/>
            <a:ext cx="2137145" cy="301075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01668" y="3125410"/>
            <a:ext cx="2149823" cy="3010759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410248" y="3341997"/>
            <a:ext cx="28424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  <a:r>
              <a:rPr lang="ru-RU" dirty="0" err="1"/>
              <a:t>Сиплевич</a:t>
            </a:r>
            <a:r>
              <a:rPr lang="ru-RU" dirty="0"/>
              <a:t> Мария, 13 лет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5349900" y="2520434"/>
            <a:ext cx="32447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Труфанова Виктория, 13 лет</a:t>
            </a:r>
          </a:p>
        </p:txBody>
      </p:sp>
    </p:spTree>
    <p:extLst>
      <p:ext uri="{BB962C8B-B14F-4D97-AF65-F5344CB8AC3E}">
        <p14:creationId xmlns:p14="http://schemas.microsoft.com/office/powerpoint/2010/main" val="2971037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6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95300" y="537686"/>
            <a:ext cx="8991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 </a:t>
            </a:r>
            <a:r>
              <a:rPr lang="ru-RU" b="1" dirty="0"/>
              <a:t>Для </a:t>
            </a:r>
            <a:r>
              <a:rPr lang="ru-RU" b="1" dirty="0" err="1"/>
              <a:t>качественнго</a:t>
            </a:r>
            <a:r>
              <a:rPr lang="ru-RU" b="1" dirty="0"/>
              <a:t> цветового решения важно:</a:t>
            </a:r>
          </a:p>
          <a:p>
            <a:r>
              <a:rPr lang="ru-RU" dirty="0"/>
              <a:t>1.При необходимости добавлять к выбранной цветовой схеме не более одного оттенка.</a:t>
            </a:r>
          </a:p>
          <a:p>
            <a:r>
              <a:rPr lang="ru-RU" dirty="0"/>
              <a:t>2. Составить </a:t>
            </a:r>
            <a:r>
              <a:rPr lang="ru-RU" dirty="0" err="1"/>
              <a:t>цвето</a:t>
            </a:r>
            <a:r>
              <a:rPr lang="ru-RU" dirty="0"/>
              <a:t>-тональную таблицу используемых оттенков.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7628" y="1841318"/>
            <a:ext cx="2116097" cy="298785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86175" y="1841319"/>
            <a:ext cx="2148858" cy="298814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15100" y="1841318"/>
            <a:ext cx="2116511" cy="300184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57225" y="5399812"/>
            <a:ext cx="89916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3.Редактировать конечный результат убирая ненужные мелкие детали фона.</a:t>
            </a:r>
          </a:p>
          <a:p>
            <a:r>
              <a:rPr lang="ru-RU" dirty="0"/>
              <a:t>4.Выделить при помощи цветового решения композиционный центр.</a:t>
            </a:r>
          </a:p>
          <a:p>
            <a:r>
              <a:rPr lang="ru-RU" dirty="0"/>
              <a:t>5.Особое внимание уделить на тональную </a:t>
            </a:r>
            <a:r>
              <a:rPr lang="ru-RU" dirty="0" smtClean="0"/>
              <a:t>уравновешенность.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849512" y="4908546"/>
            <a:ext cx="241284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err="1"/>
              <a:t>Машинская</a:t>
            </a:r>
            <a:r>
              <a:rPr lang="ru-RU" sz="1400" dirty="0"/>
              <a:t> Ксения, 10 лет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645550" y="4905472"/>
            <a:ext cx="252184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Воробьева Василиса, 11 лет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550592" y="4918671"/>
            <a:ext cx="208101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Земель София, 12 лет </a:t>
            </a:r>
          </a:p>
        </p:txBody>
      </p:sp>
    </p:spTree>
    <p:extLst>
      <p:ext uri="{BB962C8B-B14F-4D97-AF65-F5344CB8AC3E}">
        <p14:creationId xmlns:p14="http://schemas.microsoft.com/office/powerpoint/2010/main" val="3035563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6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19150" y="464314"/>
            <a:ext cx="776287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 </a:t>
            </a:r>
            <a:r>
              <a:rPr lang="ru-RU" b="1" dirty="0"/>
              <a:t>Последовательность практического выполнения задания.</a:t>
            </a:r>
          </a:p>
          <a:p>
            <a:r>
              <a:rPr lang="ru-RU" dirty="0"/>
              <a:t>1. Выполнение упражнений по предметной трансформации.</a:t>
            </a:r>
          </a:p>
          <a:p>
            <a:r>
              <a:rPr lang="ru-RU" dirty="0"/>
              <a:t>2. Создание вариантов эскиза на основе полученного материала.</a:t>
            </a:r>
          </a:p>
          <a:p>
            <a:r>
              <a:rPr lang="ru-RU" dirty="0"/>
              <a:t>3. Перенос выбранного варианта эскиза на рабочий формат.</a:t>
            </a:r>
          </a:p>
          <a:p>
            <a:r>
              <a:rPr lang="ru-RU" dirty="0"/>
              <a:t>4. Цветовое решение монокомпозиции по выбранной цветовой схеме, завершение работы.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0587" y="2296500"/>
            <a:ext cx="2761727" cy="388958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1036" y="2276619"/>
            <a:ext cx="2700762" cy="386519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631036" y="6178560"/>
            <a:ext cx="282962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err="1"/>
              <a:t>Чернопольская</a:t>
            </a:r>
            <a:r>
              <a:rPr lang="ru-RU" sz="1400" dirty="0"/>
              <a:t> Валерия, 14 лет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849382" y="6178561"/>
            <a:ext cx="246413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Усольцева Татьяна, 12 лет </a:t>
            </a:r>
          </a:p>
        </p:txBody>
      </p:sp>
    </p:spTree>
    <p:extLst>
      <p:ext uri="{BB962C8B-B14F-4D97-AF65-F5344CB8AC3E}">
        <p14:creationId xmlns:p14="http://schemas.microsoft.com/office/powerpoint/2010/main" val="1403013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6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4543" y="266718"/>
            <a:ext cx="884192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 В работе нужно было учитывать возрастную разницу детей от 10 до 14 лет. Часть теоретической информации и выполнения практических  действий по трансформации и стилизации давалась в </a:t>
            </a:r>
            <a:r>
              <a:rPr lang="ru-RU" dirty="0" err="1"/>
              <a:t>полуигровой</a:t>
            </a:r>
            <a:r>
              <a:rPr lang="ru-RU" dirty="0"/>
              <a:t> форме и ассоциативном ключе: «дом», «комната», «жители», «друзья», «грустно», «весело», «тесно», «просторно». Это облегчает понимание того, как правильно выполнять такие интеллектуально сложные задания.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8538" y="2484988"/>
            <a:ext cx="2739140" cy="39403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7684" y="2484989"/>
            <a:ext cx="2785537" cy="39403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468537" y="2008956"/>
            <a:ext cx="27783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/>
              <a:t>Сипеева</a:t>
            </a:r>
            <a:r>
              <a:rPr lang="ru-RU" dirty="0"/>
              <a:t> Дамира, 11 лет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904922" y="2008956"/>
            <a:ext cx="33505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/>
              <a:t>Покачалова</a:t>
            </a:r>
            <a:r>
              <a:rPr lang="ru-RU" dirty="0"/>
              <a:t> Екатерина,11 лет</a:t>
            </a:r>
          </a:p>
        </p:txBody>
      </p:sp>
    </p:spTree>
    <p:extLst>
      <p:ext uri="{BB962C8B-B14F-4D97-AF65-F5344CB8AC3E}">
        <p14:creationId xmlns:p14="http://schemas.microsoft.com/office/powerpoint/2010/main" val="2777456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6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E:\Владимир\школа\Работы учеников\ДПП второй набор\Монокомпозиция\Прынк Алиса, 14 лет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6338" y="1930037"/>
            <a:ext cx="2536873" cy="3589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04207" y="453028"/>
            <a:ext cx="78213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Повторение на каждом занятии теоретических знаний и строгое последовательное выполнение этапов работы позволило получить ровный и в целом качественный конечный результат.</a:t>
            </a:r>
          </a:p>
        </p:txBody>
      </p:sp>
      <p:pic>
        <p:nvPicPr>
          <p:cNvPr id="3" name="Picture 2" descr="E:\Владимир\школа\Работы учеников\ДПП второй набор\Монокомпозиция\Петроченко Алина, 10 лет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5146" y="1934391"/>
            <a:ext cx="2739503" cy="3589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E:\Владимир\школа\Работы учеников\ДПП второй набор\Монокомпозиция\Жумабаева Луиза, 13 лет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586" y="1914252"/>
            <a:ext cx="2563586" cy="3589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73530" y="1472683"/>
            <a:ext cx="86196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Жумабаева Луиза, 13 лет   Петроченко Алина, 10 лет    </a:t>
            </a:r>
            <a:r>
              <a:rPr lang="ru-RU" dirty="0" err="1" smtClean="0"/>
              <a:t>Прынк</a:t>
            </a:r>
            <a:r>
              <a:rPr lang="ru-RU" dirty="0" smtClean="0"/>
              <a:t> </a:t>
            </a:r>
            <a:r>
              <a:rPr lang="ru-RU" dirty="0"/>
              <a:t>Алиса, 14 лет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018379" y="5734442"/>
            <a:ext cx="5689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Особое внимание уделить </a:t>
            </a:r>
            <a:r>
              <a:rPr lang="ru-RU" dirty="0" smtClean="0"/>
              <a:t>аккуратности </a:t>
            </a:r>
            <a:r>
              <a:rPr lang="ru-RU" dirty="0"/>
              <a:t>в работе.</a:t>
            </a:r>
          </a:p>
        </p:txBody>
      </p:sp>
    </p:spTree>
    <p:extLst>
      <p:ext uri="{BB962C8B-B14F-4D97-AF65-F5344CB8AC3E}">
        <p14:creationId xmlns:p14="http://schemas.microsoft.com/office/powerpoint/2010/main" val="3219299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2982" y="2269075"/>
            <a:ext cx="6148943" cy="4194933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95276" y="161062"/>
            <a:ext cx="917257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endParaRPr lang="ru-RU" dirty="0" smtClean="0"/>
          </a:p>
          <a:p>
            <a:pPr algn="ctr"/>
            <a:r>
              <a:rPr lang="ru-RU" b="1" dirty="0" smtClean="0"/>
              <a:t>1 </a:t>
            </a:r>
            <a:r>
              <a:rPr lang="ru-RU" b="1" dirty="0"/>
              <a:t>занятие (3 часа). </a:t>
            </a:r>
            <a:endParaRPr lang="ru-RU" b="1" dirty="0" smtClean="0"/>
          </a:p>
          <a:p>
            <a:pPr algn="ctr"/>
            <a:r>
              <a:rPr lang="ru-RU" b="1" dirty="0" smtClean="0"/>
              <a:t>Зарисовка </a:t>
            </a:r>
            <a:r>
              <a:rPr lang="ru-RU" b="1" dirty="0"/>
              <a:t>с натуры предложенных предметов, трансформация предложенных форм. Членение предметов на геометрические и декоративные части. </a:t>
            </a:r>
          </a:p>
          <a:p>
            <a:pPr algn="ctr"/>
            <a:r>
              <a:rPr lang="ru-RU" b="1" dirty="0"/>
              <a:t>              </a:t>
            </a:r>
            <a:endParaRPr lang="ru-RU" b="1" dirty="0" smtClean="0"/>
          </a:p>
          <a:p>
            <a:pPr algn="ctr"/>
            <a:r>
              <a:rPr lang="ru-RU" dirty="0" smtClean="0"/>
              <a:t>Для </a:t>
            </a:r>
            <a:r>
              <a:rPr lang="ru-RU" dirty="0"/>
              <a:t>работы были предложены четыре базовых предмета </a:t>
            </a:r>
          </a:p>
        </p:txBody>
      </p:sp>
    </p:spTree>
    <p:extLst>
      <p:ext uri="{BB962C8B-B14F-4D97-AF65-F5344CB8AC3E}">
        <p14:creationId xmlns:p14="http://schemas.microsoft.com/office/powerpoint/2010/main" val="3010579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6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Users\User\Desktop\Материал для монокомп\Наброски, трансформации\20210225_16035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5475" y="2716051"/>
            <a:ext cx="2596198" cy="3672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:\Users\User\Desktop\Материал для монокомп\Наброски, трансформации\Покачалова Екатерина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540" y="2716051"/>
            <a:ext cx="2369838" cy="3672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476375" y="698178"/>
            <a:ext cx="69723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В работе на этом этапе важно:</a:t>
            </a:r>
          </a:p>
          <a:p>
            <a:pPr algn="just"/>
            <a:r>
              <a:rPr lang="ru-RU" dirty="0"/>
              <a:t>1.При проведении трансформации и изменении пропорций </a:t>
            </a:r>
            <a:endParaRPr lang="ru-RU" dirty="0" smtClean="0"/>
          </a:p>
          <a:p>
            <a:pPr algn="just"/>
            <a:r>
              <a:rPr lang="ru-RU" dirty="0" smtClean="0"/>
              <a:t>сохранить </a:t>
            </a:r>
            <a:r>
              <a:rPr lang="ru-RU" dirty="0"/>
              <a:t>узнаваемость образа предмета.</a:t>
            </a:r>
          </a:p>
          <a:p>
            <a:pPr algn="just"/>
            <a:r>
              <a:rPr lang="ru-RU" dirty="0"/>
              <a:t>2.Разделить предмет на составные геометрические формы.</a:t>
            </a:r>
          </a:p>
          <a:p>
            <a:pPr algn="just"/>
            <a:r>
              <a:rPr lang="ru-RU" dirty="0"/>
              <a:t>3.Максимально декорировать и стилизовать предмет.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50770" y="2696122"/>
            <a:ext cx="3269288" cy="369199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737287" y="2261112"/>
            <a:ext cx="64171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/>
              <a:t>Варианты упражнений по предметной трансформации </a:t>
            </a:r>
          </a:p>
        </p:txBody>
      </p:sp>
    </p:spTree>
    <p:extLst>
      <p:ext uri="{BB962C8B-B14F-4D97-AF65-F5344CB8AC3E}">
        <p14:creationId xmlns:p14="http://schemas.microsoft.com/office/powerpoint/2010/main" val="4114344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6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Users\User\Desktop\Материал для монокомп\Наброски, трансформации\20210225_16045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511" y="1851692"/>
            <a:ext cx="2628321" cy="4206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5583" y="1851692"/>
            <a:ext cx="5806951" cy="420620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051612" y="948809"/>
            <a:ext cx="64171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/>
              <a:t>Варианты упражнений по предметной трансформации </a:t>
            </a:r>
          </a:p>
        </p:txBody>
      </p:sp>
    </p:spTree>
    <p:extLst>
      <p:ext uri="{BB962C8B-B14F-4D97-AF65-F5344CB8AC3E}">
        <p14:creationId xmlns:p14="http://schemas.microsoft.com/office/powerpoint/2010/main" val="3591313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6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Users\User\Desktop\Материал для монокомп\Составление эскиза\20210225_16033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7349" y="2918817"/>
            <a:ext cx="2948797" cy="3762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Users\User\Desktop\Материал для монокомп\Составление эскиза\1 Покачалова Екатерина, 11 лет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7655" y="2918817"/>
            <a:ext cx="2589505" cy="3676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19099" y="-78701"/>
            <a:ext cx="8924925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 smtClean="0"/>
          </a:p>
          <a:p>
            <a:pPr algn="ctr"/>
            <a:endParaRPr lang="ru-RU" b="1" dirty="0" smtClean="0"/>
          </a:p>
          <a:p>
            <a:pPr algn="ctr"/>
            <a:r>
              <a:rPr lang="ru-RU" b="1" dirty="0" smtClean="0"/>
              <a:t>2 </a:t>
            </a:r>
            <a:r>
              <a:rPr lang="ru-RU" b="1" dirty="0"/>
              <a:t>занятие (3 часа). Создание вариантов эскиза монокомпозиции</a:t>
            </a:r>
          </a:p>
          <a:p>
            <a:pPr algn="ctr"/>
            <a:r>
              <a:rPr lang="ru-RU" b="1" dirty="0"/>
              <a:t> на основе полученного материала.</a:t>
            </a:r>
          </a:p>
          <a:p>
            <a:r>
              <a:rPr lang="ru-RU" dirty="0"/>
              <a:t>   </a:t>
            </a:r>
            <a:r>
              <a:rPr lang="ru-RU" dirty="0" smtClean="0"/>
              <a:t>При </a:t>
            </a:r>
            <a:r>
              <a:rPr lang="ru-RU" dirty="0"/>
              <a:t>создании вариантов монокомпозиции ученики должны были выбрать три базовых предмета из четырех. Здесь важно обеспечить устойчивое зрительное равновесие всех элементов композиции натюрморта (предметы - фон). Необходимо скомпоновать три центральных элемента изображения в едином плане, но в разном для каждого предмета плоскостном пространстве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009650" y="2506622"/>
            <a:ext cx="85915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/>
              <a:t>Варианты эскизов выбранные учениками для дальнейшей работы</a:t>
            </a:r>
          </a:p>
        </p:txBody>
      </p:sp>
    </p:spTree>
    <p:extLst>
      <p:ext uri="{BB962C8B-B14F-4D97-AF65-F5344CB8AC3E}">
        <p14:creationId xmlns:p14="http://schemas.microsoft.com/office/powerpoint/2010/main" val="1263265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6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1188" y="2778215"/>
            <a:ext cx="2955511" cy="364012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6961" y="2763923"/>
            <a:ext cx="3013613" cy="367021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95350" y="287715"/>
            <a:ext cx="8667750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На </a:t>
            </a:r>
            <a:r>
              <a:rPr lang="ru-RU" b="1" dirty="0"/>
              <a:t>э</a:t>
            </a:r>
            <a:r>
              <a:rPr lang="ru-RU" b="1" dirty="0" smtClean="0"/>
              <a:t>том </a:t>
            </a:r>
            <a:r>
              <a:rPr lang="ru-RU" b="1" dirty="0"/>
              <a:t>этапе важно:</a:t>
            </a:r>
          </a:p>
          <a:p>
            <a:r>
              <a:rPr lang="ru-RU" sz="1600" dirty="0"/>
              <a:t>1.Отказаться от привычного реального восприятия пространства в натюрморте, от вертикальной и горизонтальной плоскости и линии их границы.</a:t>
            </a:r>
          </a:p>
          <a:p>
            <a:r>
              <a:rPr lang="ru-RU" sz="1600" dirty="0"/>
              <a:t>2.Создать графическое стилевое единство монокомпозиции.</a:t>
            </a:r>
          </a:p>
          <a:p>
            <a:r>
              <a:rPr lang="ru-RU" sz="1600" dirty="0"/>
              <a:t>3.За счет усложнения формы и насыщения декоративными деталями предмета и фона создать единый композиционный ансамбль.</a:t>
            </a:r>
          </a:p>
          <a:p>
            <a:r>
              <a:rPr lang="ru-RU" sz="1600" dirty="0"/>
              <a:t>4.Сделать не менее двух, трех вариантов. Определить и выбрать лучший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971550" y="2286685"/>
            <a:ext cx="753427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/>
              <a:t>Варианты эскизов выбранные учениками для дальнейшей работы</a:t>
            </a:r>
          </a:p>
        </p:txBody>
      </p:sp>
    </p:spTree>
    <p:extLst>
      <p:ext uri="{BB962C8B-B14F-4D97-AF65-F5344CB8AC3E}">
        <p14:creationId xmlns:p14="http://schemas.microsoft.com/office/powerpoint/2010/main" val="307472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6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95349" y="379452"/>
            <a:ext cx="795337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3 занятие (3 часа). </a:t>
            </a:r>
          </a:p>
          <a:p>
            <a:r>
              <a:rPr lang="ru-RU" b="1" dirty="0" smtClean="0"/>
              <a:t>Перенос выбранного варианта эскиза на рабочий формат. Создание графической черно-белой основы для дальнейшей работы в цвете.</a:t>
            </a:r>
            <a:endParaRPr lang="ru-RU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95349" y="1395115"/>
            <a:ext cx="882967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0879" y="2712316"/>
            <a:ext cx="2703021" cy="378870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70229" y="2712315"/>
            <a:ext cx="2685307" cy="378870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714374" y="1302782"/>
            <a:ext cx="942022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При переносе эскиз должен стать черно-белым графическим каркасом для дальнейшей работы в цвете. Композиционно и по стилю у каждого «жителя дома» должна быть своя «комната», но живут они в одной «квартире».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376486" y="2227570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i="1" dirty="0"/>
              <a:t>Примеры переноса с эскиза на рабочий формат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3470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6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04874" y="1849456"/>
            <a:ext cx="3743325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При переносе важно:</a:t>
            </a:r>
          </a:p>
          <a:p>
            <a:r>
              <a:rPr lang="ru-RU" dirty="0"/>
              <a:t>1.Применить линейно-</a:t>
            </a:r>
            <a:r>
              <a:rPr lang="ru-RU" dirty="0" err="1"/>
              <a:t>пятновое</a:t>
            </a:r>
            <a:r>
              <a:rPr lang="ru-RU" dirty="0"/>
              <a:t> решение предметов и фона.</a:t>
            </a:r>
          </a:p>
          <a:p>
            <a:r>
              <a:rPr lang="ru-RU" dirty="0"/>
              <a:t>2.Использовать линию не менее трех, четырех размеров по толщине.</a:t>
            </a:r>
          </a:p>
          <a:p>
            <a:r>
              <a:rPr lang="ru-RU" dirty="0"/>
              <a:t>3.Уравновесить при помощи крупных, средних и мелких пятен взаимодействие предметов и фона.</a:t>
            </a:r>
          </a:p>
          <a:p>
            <a:r>
              <a:rPr lang="ru-RU" dirty="0"/>
              <a:t>4.Объединить линию, пятно, предметы и фон, в композиционно и ритмически грамотный графический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4776" y="1574987"/>
            <a:ext cx="3135947" cy="451925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962275" y="1038910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i="1" dirty="0" smtClean="0"/>
              <a:t>Пример </a:t>
            </a:r>
            <a:r>
              <a:rPr lang="ru-RU" i="1" dirty="0"/>
              <a:t>переноса с эскиза на рабочий формат </a:t>
            </a:r>
          </a:p>
          <a:p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40222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6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33425" y="402015"/>
            <a:ext cx="8782050" cy="2154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 </a:t>
            </a:r>
            <a:r>
              <a:rPr lang="ru-RU" b="1" dirty="0"/>
              <a:t>4 занятие (3 часа). Выбор колорита. Цветовое решение монокомпозиции, завершение работы.</a:t>
            </a:r>
          </a:p>
          <a:p>
            <a:pPr algn="ctr"/>
            <a:r>
              <a:rPr lang="ru-RU" b="1" dirty="0"/>
              <a:t>   </a:t>
            </a:r>
            <a:r>
              <a:rPr lang="ru-RU" dirty="0" smtClean="0"/>
              <a:t> </a:t>
            </a:r>
            <a:r>
              <a:rPr lang="ru-RU" sz="1600" dirty="0"/>
              <a:t>Для дальнейшей работы учащимся было предложено три варианта выбора схем цветового решения: монохромная, </a:t>
            </a:r>
            <a:r>
              <a:rPr lang="ru-RU" sz="1600" dirty="0" err="1"/>
              <a:t>расщепленно</a:t>
            </a:r>
            <a:r>
              <a:rPr lang="ru-RU" sz="1600" dirty="0"/>
              <a:t>-аналоговая, свободная. Для получения более гармоничных сочетаний было предложено уменьшать насыщенность исходных оттенков при помощи белого и черного цвета.</a:t>
            </a:r>
          </a:p>
          <a:p>
            <a:endParaRPr lang="ru-RU" sz="1600" dirty="0" smtClean="0"/>
          </a:p>
          <a:p>
            <a:endParaRPr lang="ru-RU" sz="1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0262" y="2363716"/>
            <a:ext cx="2664008" cy="267654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17154" y="2363716"/>
            <a:ext cx="2644374" cy="267654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390262" y="1940898"/>
            <a:ext cx="23310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Монохромная схема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625836" y="1942941"/>
            <a:ext cx="36070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/>
              <a:t>Расщепленно</a:t>
            </a:r>
            <a:r>
              <a:rPr lang="ru-RU" dirty="0"/>
              <a:t>-аналоговая схема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54299" y="5128859"/>
            <a:ext cx="960120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/>
              <a:t>Монохромное (одноцветное). </a:t>
            </a:r>
            <a:r>
              <a:rPr lang="ru-RU" sz="1400" dirty="0"/>
              <a:t>Выполняется оно на основе цвета и его оттенков в пределах одного сектора цветового круга.</a:t>
            </a:r>
          </a:p>
          <a:p>
            <a:r>
              <a:rPr lang="ru-RU" sz="1400" b="1" dirty="0" err="1"/>
              <a:t>Расщепленно</a:t>
            </a:r>
            <a:r>
              <a:rPr lang="ru-RU" sz="1400" b="1" dirty="0"/>
              <a:t>-аналоговая схема. </a:t>
            </a:r>
            <a:r>
              <a:rPr lang="ru-RU" sz="1400" dirty="0"/>
              <a:t>В этой схеме используются несколько цветов, но цвета выбираются через один. Такая схема становится более динамичной и интересной.</a:t>
            </a:r>
          </a:p>
          <a:p>
            <a:r>
              <a:rPr lang="ru-RU" sz="1400" b="1" dirty="0"/>
              <a:t>Свободная цветовая схема </a:t>
            </a:r>
            <a:r>
              <a:rPr lang="ru-RU" sz="1400" dirty="0"/>
              <a:t>(тепло-холодная) на основе цветового </a:t>
            </a:r>
            <a:r>
              <a:rPr lang="ru-RU" sz="1400" dirty="0" smtClean="0"/>
              <a:t>круга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808291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1079</TotalTime>
  <Words>737</Words>
  <Application>Microsoft Office PowerPoint</Application>
  <PresentationFormat>Произвольный</PresentationFormat>
  <Paragraphs>79</Paragraphs>
  <Slides>14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Аспект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 Кнутова</dc:creator>
  <cp:lastModifiedBy>User</cp:lastModifiedBy>
  <cp:revision>51</cp:revision>
  <dcterms:created xsi:type="dcterms:W3CDTF">2021-02-26T03:50:10Z</dcterms:created>
  <dcterms:modified xsi:type="dcterms:W3CDTF">2021-03-07T03:51:29Z</dcterms:modified>
</cp:coreProperties>
</file>