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7" r:id="rId2"/>
    <p:sldId id="259" r:id="rId3"/>
    <p:sldId id="260" r:id="rId4"/>
    <p:sldId id="274" r:id="rId5"/>
    <p:sldId id="275" r:id="rId6"/>
    <p:sldId id="276" r:id="rId7"/>
    <p:sldId id="277" r:id="rId8"/>
    <p:sldId id="284" r:id="rId9"/>
    <p:sldId id="279" r:id="rId10"/>
    <p:sldId id="266" r:id="rId11"/>
    <p:sldId id="267" r:id="rId12"/>
    <p:sldId id="268" r:id="rId13"/>
    <p:sldId id="308" r:id="rId14"/>
    <p:sldId id="304" r:id="rId15"/>
    <p:sldId id="302" r:id="rId16"/>
    <p:sldId id="262" r:id="rId17"/>
    <p:sldId id="265" r:id="rId18"/>
    <p:sldId id="270" r:id="rId19"/>
    <p:sldId id="261" r:id="rId20"/>
    <p:sldId id="293" r:id="rId21"/>
    <p:sldId id="296" r:id="rId22"/>
    <p:sldId id="297" r:id="rId23"/>
    <p:sldId id="298" r:id="rId24"/>
    <p:sldId id="299" r:id="rId25"/>
    <p:sldId id="300" r:id="rId26"/>
    <p:sldId id="303" r:id="rId27"/>
    <p:sldId id="305" r:id="rId28"/>
    <p:sldId id="273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1" d="100"/>
          <a:sy n="81" d="100"/>
        </p:scale>
        <p:origin x="-1056" y="-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693385-1AE3-4F1D-AE71-1D504396C704}" type="datetimeFigureOut">
              <a:rPr lang="ru-RU" smtClean="0"/>
              <a:t>08.04.2019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3E2826-A44B-4362-BDF4-C6857A00BC0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49940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подмалевка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3E2826-A44B-4362-BDF4-C6857A00BC0D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2104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08.04.2019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40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eg"/><Relationship Id="rId3" Type="http://schemas.openxmlformats.org/officeDocument/2006/relationships/image" Target="../media/image50.png"/><Relationship Id="rId7" Type="http://schemas.openxmlformats.org/officeDocument/2006/relationships/image" Target="../media/image54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3.jpeg"/><Relationship Id="rId5" Type="http://schemas.openxmlformats.org/officeDocument/2006/relationships/image" Target="../media/image52.jpeg"/><Relationship Id="rId4" Type="http://schemas.openxmlformats.org/officeDocument/2006/relationships/image" Target="../media/image51.png"/><Relationship Id="rId9" Type="http://schemas.openxmlformats.org/officeDocument/2006/relationships/image" Target="../media/image5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65.jpeg"/><Relationship Id="rId4" Type="http://schemas.openxmlformats.org/officeDocument/2006/relationships/image" Target="../media/image64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4" Type="http://schemas.openxmlformats.org/officeDocument/2006/relationships/image" Target="../media/image8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%D1%82%D0%B0%D1%80%D0%B5%D0%BB%D0%BA%D0%B0-%D0%BF%D0%B0%D0%BD%D0%BD%D0%BE-%D0%B3%D0%BE%D1%80%D0%BE%D0%B4%D0%B5%D1%86%D0%BA%D0%B0%D1%8F-%D1%80%D0%BE%D1%81%D0%BF%D0%B8%D1%81%D1%8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3286116" y="428604"/>
            <a:ext cx="2974234" cy="2860672"/>
          </a:xfrm>
          <a:prstGeom prst="rect">
            <a:avLst/>
          </a:prstGeom>
          <a:noFill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85728"/>
            <a:ext cx="2928958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3429000"/>
            <a:ext cx="2928958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428992" y="3500438"/>
            <a:ext cx="2769890" cy="27884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6" descr="o017_21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643702" y="3571876"/>
            <a:ext cx="2234386" cy="2666983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357950" y="214290"/>
            <a:ext cx="2428863" cy="3059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050346" y="5993593"/>
            <a:ext cx="75271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tx2">
                    <a:lumMod val="75000"/>
                  </a:schemeClr>
                </a:solidFill>
              </a:rPr>
              <a:t>Народные  промыслы</a:t>
            </a:r>
            <a:endParaRPr lang="ru-RU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Цветочные узоры</a:t>
            </a:r>
            <a:r>
              <a:rPr lang="ru-RU" smtClean="0">
                <a:solidFill>
                  <a:srgbClr val="7030A0"/>
                </a:solidFill>
              </a:rPr>
              <a:t>: Розан. </a:t>
            </a:r>
            <a:r>
              <a:rPr lang="ru-RU" dirty="0" smtClean="0">
                <a:solidFill>
                  <a:srgbClr val="7030A0"/>
                </a:solidFill>
              </a:rPr>
              <a:t>Купавка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6146" name="Picture 2" descr="http://im2-tub-ru.yandex.net/i?id=61e3491df53c9af9e4c32ec660e841d9-117-144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21" y="1733994"/>
            <a:ext cx="4338425" cy="1865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im3-tub-ru.yandex.net/i?id=739a56ab87def7431be91e9c78d8f637-19-144&amp;n=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0341" y="1716927"/>
            <a:ext cx="1740131" cy="2007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http://im3-tub-ru.yandex.net/i?id=32bb2da8932a60205845efa0f01c8914-83-144&amp;n=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4460354"/>
            <a:ext cx="3249909" cy="1949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://im3-tub-ru.yandex.net/i?id=9b8436164e9ba2989830e90dd5ef29f6-27-144&amp;n=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0149" y="3861048"/>
            <a:ext cx="1805663" cy="2629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http://im1-tub-ru.yandex.net/i?id=61ca1869cbf5892abcf09deea82de475-33-144&amp;n=2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2980" y="1727233"/>
            <a:ext cx="2039638" cy="18655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http://im3-tub-ru.yandex.net/i?id=29246557f7af89b90e27539fab1930c4-15-144&amp;n=2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321" y="4610100"/>
            <a:ext cx="3324369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643653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7030A0"/>
                </a:solidFill>
              </a:rPr>
              <a:t>Цветы: Розаны (розы)</a:t>
            </a:r>
            <a:endParaRPr lang="ru-RU" sz="3200" dirty="0">
              <a:solidFill>
                <a:srgbClr val="7030A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8024" y="3717032"/>
            <a:ext cx="4020759" cy="2838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3144" y="1052736"/>
            <a:ext cx="3977778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4643034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7030A0"/>
                </a:solidFill>
              </a:rPr>
              <a:t>Цветы: Купавка (купальница)</a:t>
            </a:r>
            <a:endParaRPr lang="ru-RU" sz="3200" dirty="0">
              <a:solidFill>
                <a:srgbClr val="7030A0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 t="45102"/>
          <a:stretch>
            <a:fillRect/>
          </a:stretch>
        </p:blipFill>
        <p:spPr bwMode="auto">
          <a:xfrm>
            <a:off x="428596" y="1643050"/>
            <a:ext cx="4424377" cy="142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22505" y="1619656"/>
            <a:ext cx="2340309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 rotWithShape="1">
          <a:blip r:embed="rId4"/>
          <a:srcRect t="11183"/>
          <a:stretch/>
        </p:blipFill>
        <p:spPr bwMode="auto">
          <a:xfrm>
            <a:off x="428596" y="4088273"/>
            <a:ext cx="3895889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/>
          <a:srcRect b="16568"/>
          <a:stretch>
            <a:fillRect/>
          </a:stretch>
        </p:blipFill>
        <p:spPr bwMode="auto">
          <a:xfrm>
            <a:off x="6156176" y="3919664"/>
            <a:ext cx="2357454" cy="2706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491237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76672"/>
            <a:ext cx="8291264" cy="2304256"/>
          </a:xfrm>
        </p:spPr>
        <p:txBody>
          <a:bodyPr>
            <a:normAutofit/>
          </a:bodyPr>
          <a:lstStyle/>
          <a:p>
            <a:endParaRPr lang="ru-RU" sz="89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днс\Desktop\Мой урок\img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242646"/>
            <a:ext cx="8664963" cy="6498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630042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18187"/>
          </a:xfrm>
        </p:spPr>
        <p:txBody>
          <a:bodyPr/>
          <a:lstStyle/>
          <a:p>
            <a:pPr algn="l"/>
            <a:endParaRPr lang="ru-RU" dirty="0" smtClean="0">
              <a:solidFill>
                <a:srgbClr val="7030A0"/>
              </a:solidFill>
            </a:endParaRPr>
          </a:p>
        </p:txBody>
      </p:sp>
      <p:pic>
        <p:nvPicPr>
          <p:cNvPr id="2050" name="Picture 2" descr="C:\Users\днс\Desktop\Мой урок\img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26025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>
                <a:solidFill>
                  <a:srgbClr val="C00000"/>
                </a:solidFill>
              </a:rPr>
              <a:t/>
            </a:r>
            <a:br>
              <a:rPr lang="ru-RU" sz="3200" dirty="0" smtClean="0">
                <a:solidFill>
                  <a:srgbClr val="C00000"/>
                </a:solidFill>
              </a:rPr>
            </a:br>
            <a:r>
              <a:rPr lang="ru-RU" sz="3200" dirty="0" smtClean="0">
                <a:solidFill>
                  <a:srgbClr val="C00000"/>
                </a:solidFill>
              </a:rPr>
              <a:t/>
            </a:r>
            <a:br>
              <a:rPr lang="ru-RU" sz="3200" dirty="0" smtClean="0">
                <a:solidFill>
                  <a:srgbClr val="C00000"/>
                </a:solidFill>
              </a:rPr>
            </a:br>
            <a:endParaRPr lang="ru-RU" sz="3200" dirty="0" smtClean="0">
              <a:solidFill>
                <a:srgbClr val="C00000"/>
              </a:solidFill>
            </a:endParaRPr>
          </a:p>
        </p:txBody>
      </p:sp>
      <p:pic>
        <p:nvPicPr>
          <p:cNvPr id="3074" name="Picture 2" descr="C:\Users\днс\Desktop\Мой урок\0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Фигурки петухов, павлинов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1520" y="1844824"/>
            <a:ext cx="2396666" cy="2275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28048" y="2031908"/>
            <a:ext cx="1614899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38745" y="4537923"/>
            <a:ext cx="1765060" cy="1891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 descr="http://im2-tub-ru.yandex.net/i?id=87bcff772afea40fa3a1c07c3327313d-135-144&amp;n=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210" y="1928802"/>
            <a:ext cx="1782288" cy="219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im1-tub-ru.yandex.net/i?id=2721bf62c2f06cae96e600b751839d69-132-144&amp;n=2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261" y="4534745"/>
            <a:ext cx="2284094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im3-tub-ru.yandex.net/i?id=bc5d9794aa1915c51831f9510a5b2757-28-144&amp;n=2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4899" y="1928802"/>
            <a:ext cx="2307568" cy="2292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im0-tub-ru.yandex.net/i?id=5ec6d713a65ef72f90f22d4bd4c24bfa-22-144&amp;n=2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9210" y="4473116"/>
            <a:ext cx="208823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://im0-tub-ru.yandex.net/i?id=df35947da7dec624743ca67c80364deb-95-144&amp;n=2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6261" y="4473116"/>
            <a:ext cx="1866206" cy="2013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Фигурки коней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4098" name="Picture 2" descr="http://im2-tub-ru.yandex.net/i?id=b7201ff1e7bb0d89012998e9bbfcae6e-01-144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572" y="1484784"/>
            <a:ext cx="2315313" cy="2480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im2-tub-ru.yandex.net/i?id=85f0b61c42ddddbeaf90b5e09c759f25-133-144&amp;n=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1556792"/>
            <a:ext cx="2592288" cy="259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im2-tub-ru.yandex.net/i?id=b441d7f7d34132b84de54fb1656b7a61-116-144&amp;n=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9055" y="4365104"/>
            <a:ext cx="3339751" cy="228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://im3-tub-ru.yandex.net/i?id=12375ccd810627035a53e46c27df339b-82-144&amp;n=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0095" y="1556792"/>
            <a:ext cx="2081032" cy="2714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388910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Наездник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5122" name="Picture 2" descr="http://im0-tub-ru.yandex.net/i?id=2ea89e50ed213e99e45596ac5a569ab4-109-144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998284"/>
            <a:ext cx="3617703" cy="3570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im0-tub-ru.yandex.net/i?id=8e5623e247fa27ba034622d1885eee67-02-144&amp;n=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256017"/>
            <a:ext cx="3312368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788060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Жанровые сцены (сюжет)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5521" y="1422038"/>
            <a:ext cx="4303107" cy="2732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8022" y="1422039"/>
            <a:ext cx="4085677" cy="26997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4" name="Picture 2" descr="http://im1-tub-ru.yandex.net/i?id=60296f658c85e04b897977bc63f4d4e6-140-144&amp;n=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753" y="4325920"/>
            <a:ext cx="4128875" cy="2363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im3-tub-ru.yandex.net/i?id=6ed6eb442eb9100284770c5f1091877e-06-144&amp;n=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5163" y="4246352"/>
            <a:ext cx="4195326" cy="2448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Роспись по дереву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928802"/>
            <a:ext cx="2331736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00826" y="1928802"/>
            <a:ext cx="2357454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2" y="1857364"/>
            <a:ext cx="1857388" cy="2603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/>
          <a:srcRect l="5000" t="6900" r="5000" b="6850"/>
          <a:stretch>
            <a:fillRect/>
          </a:stretch>
        </p:blipFill>
        <p:spPr bwMode="auto">
          <a:xfrm>
            <a:off x="3214678" y="4643446"/>
            <a:ext cx="2857520" cy="1984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42844" y="4572008"/>
            <a:ext cx="2928958" cy="1952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714612" y="1928802"/>
            <a:ext cx="1714512" cy="2521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357950" y="4643446"/>
            <a:ext cx="2502235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Гордецкая роспись3-2"/>
          <p:cNvPicPr>
            <a:picLocks noChangeAspect="1" noChangeArrowheads="1"/>
          </p:cNvPicPr>
          <p:nvPr/>
        </p:nvPicPr>
        <p:blipFill>
          <a:blip r:embed="rId2">
            <a:lum bright="-12000"/>
          </a:blip>
          <a:srcRect/>
          <a:stretch>
            <a:fillRect/>
          </a:stretch>
        </p:blipFill>
        <p:spPr bwMode="auto">
          <a:xfrm>
            <a:off x="500034" y="642918"/>
            <a:ext cx="3683835" cy="5767404"/>
          </a:xfrm>
          <a:prstGeom prst="rect">
            <a:avLst/>
          </a:prstGeom>
          <a:noFill/>
        </p:spPr>
      </p:pic>
      <p:pic>
        <p:nvPicPr>
          <p:cNvPr id="3" name="Picture 2" descr="Гордецкая роспись2-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4876" y="571480"/>
            <a:ext cx="3786214" cy="592146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Гордецкая роспись2-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928670"/>
            <a:ext cx="3352419" cy="5273688"/>
          </a:xfrm>
          <a:prstGeom prst="rect">
            <a:avLst/>
          </a:prstGeom>
          <a:noFill/>
        </p:spPr>
      </p:pic>
      <p:pic>
        <p:nvPicPr>
          <p:cNvPr id="4" name="Picture 2" descr="Гордецкая роспись3-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628" y="857232"/>
            <a:ext cx="3344808" cy="526733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Гордецкая роспись2-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500042"/>
            <a:ext cx="3726582" cy="5845192"/>
          </a:xfrm>
          <a:prstGeom prst="rect">
            <a:avLst/>
          </a:prstGeom>
          <a:noFill/>
        </p:spPr>
      </p:pic>
      <p:pic>
        <p:nvPicPr>
          <p:cNvPr id="4" name="Picture 2" descr="Гордецкая роспись3-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357166"/>
            <a:ext cx="3795724" cy="601269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Гордецкая роспись2-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428604"/>
            <a:ext cx="3877599" cy="6046806"/>
          </a:xfrm>
          <a:prstGeom prst="rect">
            <a:avLst/>
          </a:prstGeom>
          <a:noFill/>
        </p:spPr>
      </p:pic>
      <p:pic>
        <p:nvPicPr>
          <p:cNvPr id="3" name="Picture 2" descr="Гордецкая роспись3-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357166"/>
            <a:ext cx="3923000" cy="619603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Гордецкая роспись2-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500042"/>
            <a:ext cx="3829428" cy="6059506"/>
          </a:xfrm>
          <a:prstGeom prst="rect">
            <a:avLst/>
          </a:prstGeom>
          <a:noFill/>
        </p:spPr>
      </p:pic>
      <p:pic>
        <p:nvPicPr>
          <p:cNvPr id="3" name="Picture 2" descr="Гордецкая роспись3-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714356"/>
            <a:ext cx="3794121" cy="591663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Гордецкая роспись2-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428604"/>
            <a:ext cx="3889174" cy="6124594"/>
          </a:xfrm>
          <a:prstGeom prst="rect">
            <a:avLst/>
          </a:prstGeom>
          <a:noFill/>
        </p:spPr>
      </p:pic>
      <p:pic>
        <p:nvPicPr>
          <p:cNvPr id="3" name="Picture 2" descr="Гордецкая роспись3-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500042"/>
            <a:ext cx="3794121" cy="591663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Заголовок 1"/>
          <p:cNvSpPr>
            <a:spLocks noGrp="1"/>
          </p:cNvSpPr>
          <p:nvPr>
            <p:ph type="title"/>
          </p:nvPr>
        </p:nvSpPr>
        <p:spPr>
          <a:xfrm rot="19999232">
            <a:off x="182563" y="339725"/>
            <a:ext cx="9137650" cy="3749675"/>
          </a:xfrm>
        </p:spPr>
        <p:txBody>
          <a:bodyPr/>
          <a:lstStyle/>
          <a:p>
            <a:endParaRPr lang="ru-RU" sz="7200" dirty="0" smtClean="0">
              <a:solidFill>
                <a:srgbClr val="7030A0"/>
              </a:solidFill>
            </a:endParaRPr>
          </a:p>
        </p:txBody>
      </p:sp>
      <p:pic>
        <p:nvPicPr>
          <p:cNvPr id="1026" name="Picture 2" descr="C:\Users\днс\Desktop\Мой урок\image_image_494949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340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Городецкие музей 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214422"/>
            <a:ext cx="4191003" cy="31432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357298"/>
            <a:ext cx="4214842" cy="28098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4429132"/>
            <a:ext cx="2952744" cy="22145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86380" y="4429132"/>
            <a:ext cx="2857520" cy="2105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25536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>
                <a:solidFill>
                  <a:srgbClr val="7030A0"/>
                </a:solidFill>
              </a:rPr>
              <a:t>Какой узор относится к Городецкой росписи?</a:t>
            </a:r>
            <a:endParaRPr lang="ru-RU" sz="3200" dirty="0">
              <a:solidFill>
                <a:srgbClr val="7030A0"/>
              </a:solidFill>
            </a:endParaRPr>
          </a:p>
        </p:txBody>
      </p:sp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2"/>
          <a:srcRect t="4167"/>
          <a:stretch>
            <a:fillRect/>
          </a:stretch>
        </p:blipFill>
        <p:spPr bwMode="auto">
          <a:xfrm>
            <a:off x="3000364" y="4286256"/>
            <a:ext cx="3421569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3" y="2285992"/>
            <a:ext cx="3325563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4"/>
          <a:srcRect l="4078" t="15000" r="5666" b="6451"/>
          <a:stretch>
            <a:fillRect/>
          </a:stretch>
        </p:blipFill>
        <p:spPr bwMode="auto">
          <a:xfrm>
            <a:off x="7067494" y="2071678"/>
            <a:ext cx="1714512" cy="20917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853180" y="4286256"/>
            <a:ext cx="1928826" cy="20232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70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28662" y="4143380"/>
            <a:ext cx="1514009" cy="2204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71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57224" y="1928802"/>
            <a:ext cx="1857388" cy="185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395536" y="3367583"/>
            <a:ext cx="4587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7030A0"/>
                </a:solidFill>
              </a:rPr>
              <a:t>1.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359109" y="3412631"/>
            <a:ext cx="4587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7030A0"/>
                </a:solidFill>
              </a:rPr>
              <a:t>3.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714612" y="3404137"/>
            <a:ext cx="4587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7030A0"/>
                </a:solidFill>
              </a:rPr>
              <a:t>2.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9882" y="5825028"/>
            <a:ext cx="4587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rgbClr val="7030A0"/>
                </a:solidFill>
              </a:rPr>
              <a:t>4</a:t>
            </a:r>
            <a:r>
              <a:rPr lang="ru-RU" sz="2800" dirty="0" smtClean="0">
                <a:solidFill>
                  <a:srgbClr val="7030A0"/>
                </a:solidFill>
              </a:rPr>
              <a:t>.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628848" y="5825028"/>
            <a:ext cx="4587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7030A0"/>
                </a:solidFill>
              </a:rPr>
              <a:t>5.</a:t>
            </a:r>
            <a:endParaRPr lang="ru-RU" sz="2800" dirty="0">
              <a:solidFill>
                <a:srgbClr val="7030A0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468908" y="5825028"/>
            <a:ext cx="4587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solidFill>
                  <a:srgbClr val="7030A0"/>
                </a:solidFill>
              </a:rPr>
              <a:t>6.</a:t>
            </a:r>
            <a:endParaRPr lang="ru-RU" sz="28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784121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Тема урока: Городецкая роспись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4714884"/>
            <a:ext cx="1731657" cy="1868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36" y="1714488"/>
            <a:ext cx="3452810" cy="2192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4214818"/>
            <a:ext cx="2357454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500174"/>
            <a:ext cx="2428892" cy="2396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15074" y="1571612"/>
            <a:ext cx="2805274" cy="2811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357950" y="4714884"/>
            <a:ext cx="2619377" cy="1785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357686" y="4714884"/>
            <a:ext cx="1941198" cy="1842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90266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altLang="ru-RU" sz="2700" dirty="0" smtClean="0">
                <a:solidFill>
                  <a:srgbClr val="FF0000"/>
                </a:solidFill>
              </a:rPr>
              <a:t/>
            </a:r>
            <a:br>
              <a:rPr lang="ru-RU" altLang="ru-RU" sz="2700" dirty="0" smtClean="0">
                <a:solidFill>
                  <a:srgbClr val="FF0000"/>
                </a:solidFill>
              </a:rPr>
            </a:br>
            <a:r>
              <a:rPr lang="ru-RU" altLang="ru-RU" sz="2700" dirty="0" smtClean="0">
                <a:solidFill>
                  <a:srgbClr val="FF0000"/>
                </a:solidFill>
              </a:rPr>
              <a:t/>
            </a:r>
            <a:br>
              <a:rPr lang="ru-RU" altLang="ru-RU" sz="2700" dirty="0" smtClean="0">
                <a:solidFill>
                  <a:srgbClr val="FF0000"/>
                </a:solidFill>
              </a:rPr>
            </a:br>
            <a:r>
              <a:rPr lang="ru-RU" altLang="ru-RU" sz="2700" dirty="0" smtClean="0">
                <a:solidFill>
                  <a:srgbClr val="7030A0"/>
                </a:solidFill>
              </a:rPr>
              <a:t>Цель </a:t>
            </a:r>
            <a:r>
              <a:rPr lang="ru-RU" altLang="ru-RU" sz="2700" dirty="0">
                <a:solidFill>
                  <a:srgbClr val="7030A0"/>
                </a:solidFill>
              </a:rPr>
              <a:t>урока: </a:t>
            </a:r>
            <a:br>
              <a:rPr lang="ru-RU" altLang="ru-RU" sz="2700" dirty="0">
                <a:solidFill>
                  <a:srgbClr val="7030A0"/>
                </a:solidFill>
              </a:rPr>
            </a:br>
            <a:r>
              <a:rPr lang="ru-RU" sz="2700" dirty="0">
                <a:solidFill>
                  <a:srgbClr val="4A442A"/>
                </a:solidFill>
                <a:latin typeface="Verdana"/>
                <a:ea typeface="Times New Roman"/>
                <a:cs typeface="Times New Roman"/>
              </a:rPr>
              <a:t>Ознакомление с произведениями и историей развития Городецкой росписи</a:t>
            </a:r>
            <a:r>
              <a:rPr lang="ru-RU" sz="2700" dirty="0" smtClean="0">
                <a:solidFill>
                  <a:srgbClr val="4A442A"/>
                </a:solidFill>
                <a:latin typeface="Verdana"/>
                <a:ea typeface="Times New Roman"/>
                <a:cs typeface="Times New Roman"/>
              </a:rPr>
              <a:t>.</a:t>
            </a:r>
            <a:br>
              <a:rPr lang="ru-RU" sz="2700" dirty="0" smtClean="0">
                <a:solidFill>
                  <a:srgbClr val="4A442A"/>
                </a:solidFill>
                <a:latin typeface="Verdana"/>
                <a:ea typeface="Times New Roman"/>
                <a:cs typeface="Times New Roman"/>
              </a:rPr>
            </a:br>
            <a:r>
              <a:rPr lang="ru-RU" sz="2700" dirty="0" smtClean="0">
                <a:solidFill>
                  <a:srgbClr val="4A442A"/>
                </a:solidFill>
                <a:latin typeface="Verdana"/>
                <a:ea typeface="Times New Roman"/>
                <a:cs typeface="Times New Roman"/>
              </a:rPr>
              <a:t> </a:t>
            </a:r>
            <a:r>
              <a:rPr lang="ru-RU" sz="2700" dirty="0">
                <a:solidFill>
                  <a:srgbClr val="4A442A"/>
                </a:solidFill>
                <a:latin typeface="Verdana"/>
                <a:ea typeface="Times New Roman"/>
                <a:cs typeface="Times New Roman"/>
              </a:rPr>
              <a:t>Развитие познавательной активности детей, творческой фантазии, художественного </a:t>
            </a:r>
            <a:r>
              <a:rPr lang="ru-RU" sz="2700" dirty="0" smtClean="0">
                <a:solidFill>
                  <a:srgbClr val="4A442A"/>
                </a:solidFill>
                <a:latin typeface="Verdana"/>
                <a:ea typeface="Times New Roman"/>
                <a:cs typeface="Times New Roman"/>
              </a:rPr>
              <a:t>вкуса.</a:t>
            </a:r>
            <a:r>
              <a:rPr lang="ru-RU" sz="5400" dirty="0">
                <a:ea typeface="Calibri"/>
                <a:cs typeface="Times New Roman"/>
              </a:rPr>
              <a:t/>
            </a:r>
            <a:br>
              <a:rPr lang="ru-RU" sz="5400" dirty="0">
                <a:ea typeface="Calibri"/>
                <a:cs typeface="Times New Roman"/>
              </a:rPr>
            </a:br>
            <a:r>
              <a:rPr lang="ru-RU" altLang="ru-RU" dirty="0">
                <a:solidFill>
                  <a:srgbClr val="C00000"/>
                </a:solidFill>
              </a:rPr>
              <a:t/>
            </a:r>
            <a:br>
              <a:rPr lang="ru-RU" altLang="ru-RU" dirty="0">
                <a:solidFill>
                  <a:srgbClr val="C00000"/>
                </a:solidFill>
              </a:rPr>
            </a:b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2643182"/>
            <a:ext cx="2786082" cy="3511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4048" y="3569247"/>
            <a:ext cx="3754781" cy="2571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6186644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010346"/>
          </a:xfrm>
        </p:spPr>
        <p:txBody>
          <a:bodyPr>
            <a:normAutofit fontScale="90000"/>
          </a:bodyPr>
          <a:lstStyle/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ru-RU" altLang="ru-RU" sz="1600" dirty="0" smtClean="0">
                <a:solidFill>
                  <a:srgbClr val="7030A0"/>
                </a:solidFill>
              </a:rPr>
              <a:t/>
            </a:r>
            <a:br>
              <a:rPr lang="ru-RU" altLang="ru-RU" sz="1600" dirty="0" smtClean="0">
                <a:solidFill>
                  <a:srgbClr val="7030A0"/>
                </a:solidFill>
              </a:rPr>
            </a:br>
            <a:r>
              <a:rPr lang="ru-RU" altLang="ru-RU" sz="1600" dirty="0">
                <a:solidFill>
                  <a:srgbClr val="7030A0"/>
                </a:solidFill>
              </a:rPr>
              <a:t/>
            </a:r>
            <a:br>
              <a:rPr lang="ru-RU" altLang="ru-RU" sz="1600" dirty="0">
                <a:solidFill>
                  <a:srgbClr val="7030A0"/>
                </a:solidFill>
              </a:rPr>
            </a:br>
            <a:r>
              <a:rPr lang="ru-RU" altLang="ru-RU" sz="1600" dirty="0" smtClean="0">
                <a:solidFill>
                  <a:srgbClr val="7030A0"/>
                </a:solidFill>
              </a:rPr>
              <a:t/>
            </a:r>
            <a:br>
              <a:rPr lang="ru-RU" altLang="ru-RU" sz="1600" dirty="0" smtClean="0">
                <a:solidFill>
                  <a:srgbClr val="7030A0"/>
                </a:solidFill>
              </a:rPr>
            </a:br>
            <a:r>
              <a:rPr lang="ru-RU" altLang="ru-RU" sz="2000" dirty="0" smtClean="0">
                <a:solidFill>
                  <a:srgbClr val="7030A0"/>
                </a:solidFill>
              </a:rPr>
              <a:t>Задачи урока:</a:t>
            </a:r>
            <a:r>
              <a:rPr lang="ru-RU" altLang="ru-RU" sz="1600" dirty="0" smtClean="0">
                <a:solidFill>
                  <a:srgbClr val="7030A0"/>
                </a:solidFill>
              </a:rPr>
              <a:t/>
            </a:r>
            <a:br>
              <a:rPr lang="ru-RU" altLang="ru-RU" sz="1600" dirty="0" smtClean="0">
                <a:solidFill>
                  <a:srgbClr val="7030A0"/>
                </a:solidFill>
              </a:rPr>
            </a:br>
            <a:r>
              <a:rPr lang="ru-RU" sz="1600" dirty="0">
                <a:solidFill>
                  <a:srgbClr val="4A442A"/>
                </a:solidFill>
                <a:latin typeface="Verdana"/>
                <a:ea typeface="Times New Roman"/>
                <a:cs typeface="Times New Roman"/>
              </a:rPr>
              <a:t>· </a:t>
            </a:r>
            <a:r>
              <a:rPr lang="ru-RU" sz="1600" dirty="0" smtClean="0">
                <a:solidFill>
                  <a:srgbClr val="4A442A"/>
                </a:solidFill>
                <a:latin typeface="Verdana"/>
                <a:ea typeface="Times New Roman"/>
                <a:cs typeface="Times New Roman"/>
              </a:rPr>
              <a:t>Формирование </a:t>
            </a:r>
            <a:r>
              <a:rPr lang="ru-RU" sz="1600" dirty="0">
                <a:solidFill>
                  <a:srgbClr val="4A442A"/>
                </a:solidFill>
                <a:latin typeface="Verdana"/>
                <a:ea typeface="Times New Roman"/>
                <a:cs typeface="Times New Roman"/>
              </a:rPr>
              <a:t>практических умений и навыков рисования.</a:t>
            </a:r>
            <a:r>
              <a:rPr lang="ru-RU" sz="1600" dirty="0">
                <a:ea typeface="Calibri"/>
                <a:cs typeface="Times New Roman"/>
              </a:rPr>
              <a:t/>
            </a:r>
            <a:br>
              <a:rPr lang="ru-RU" sz="1600" dirty="0">
                <a:ea typeface="Calibri"/>
                <a:cs typeface="Times New Roman"/>
              </a:rPr>
            </a:br>
            <a:r>
              <a:rPr lang="ru-RU" sz="1600" dirty="0">
                <a:solidFill>
                  <a:srgbClr val="4A442A"/>
                </a:solidFill>
                <a:latin typeface="Verdana"/>
                <a:ea typeface="Times New Roman"/>
                <a:cs typeface="Times New Roman"/>
              </a:rPr>
              <a:t>· </a:t>
            </a:r>
            <a:r>
              <a:rPr lang="ru-RU" sz="1600" dirty="0" smtClean="0">
                <a:solidFill>
                  <a:srgbClr val="4A442A"/>
                </a:solidFill>
                <a:latin typeface="Verdana"/>
                <a:ea typeface="Times New Roman"/>
                <a:cs typeface="Times New Roman"/>
              </a:rPr>
              <a:t>Совершенствование </a:t>
            </a:r>
            <a:r>
              <a:rPr lang="ru-RU" sz="1600" dirty="0">
                <a:solidFill>
                  <a:srgbClr val="4A442A"/>
                </a:solidFill>
                <a:latin typeface="Verdana"/>
                <a:ea typeface="Times New Roman"/>
                <a:cs typeface="Times New Roman"/>
              </a:rPr>
              <a:t>навыков рисования кистью декоративных элементов городецкой росписи.</a:t>
            </a:r>
            <a:r>
              <a:rPr lang="ru-RU" sz="1600" dirty="0">
                <a:ea typeface="Calibri"/>
                <a:cs typeface="Times New Roman"/>
              </a:rPr>
              <a:t/>
            </a:r>
            <a:br>
              <a:rPr lang="ru-RU" sz="1600" dirty="0">
                <a:ea typeface="Calibri"/>
                <a:cs typeface="Times New Roman"/>
              </a:rPr>
            </a:br>
            <a:r>
              <a:rPr lang="ru-RU" sz="1600" dirty="0">
                <a:solidFill>
                  <a:srgbClr val="4A442A"/>
                </a:solidFill>
                <a:latin typeface="Verdana"/>
                <a:ea typeface="Times New Roman"/>
                <a:cs typeface="Times New Roman"/>
              </a:rPr>
              <a:t>·  </a:t>
            </a:r>
            <a:r>
              <a:rPr lang="ru-RU" sz="1600" dirty="0" smtClean="0">
                <a:solidFill>
                  <a:srgbClr val="4A442A"/>
                </a:solidFill>
                <a:latin typeface="Verdana"/>
                <a:ea typeface="Times New Roman"/>
                <a:cs typeface="Times New Roman"/>
              </a:rPr>
              <a:t>Воспитание</a:t>
            </a:r>
            <a:r>
              <a:rPr lang="ru-RU" sz="1600" dirty="0">
                <a:solidFill>
                  <a:srgbClr val="4A442A"/>
                </a:solidFill>
                <a:latin typeface="Verdana"/>
                <a:ea typeface="Times New Roman"/>
                <a:cs typeface="Times New Roman"/>
              </a:rPr>
              <a:t>  интереса к искусству городецких мастеров, уважения и чувства гордости  российскими мастерами.</a:t>
            </a:r>
            <a:r>
              <a:rPr lang="ru-RU" sz="1600" dirty="0">
                <a:ea typeface="Calibri"/>
                <a:cs typeface="Times New Roman"/>
              </a:rPr>
              <a:t/>
            </a:r>
            <a:br>
              <a:rPr lang="ru-RU" sz="1600" dirty="0">
                <a:ea typeface="Calibri"/>
                <a:cs typeface="Times New Roman"/>
              </a:rPr>
            </a:br>
            <a:r>
              <a:rPr lang="ru-RU" sz="1600" dirty="0">
                <a:solidFill>
                  <a:srgbClr val="4A442A"/>
                </a:solidFill>
                <a:latin typeface="Verdana"/>
                <a:ea typeface="Times New Roman"/>
                <a:cs typeface="Times New Roman"/>
              </a:rPr>
              <a:t>·  </a:t>
            </a:r>
            <a:r>
              <a:rPr lang="ru-RU" sz="1600" dirty="0" smtClean="0">
                <a:solidFill>
                  <a:srgbClr val="4A442A"/>
                </a:solidFill>
                <a:latin typeface="Verdana"/>
                <a:ea typeface="Times New Roman"/>
                <a:cs typeface="Times New Roman"/>
              </a:rPr>
              <a:t>Развитие </a:t>
            </a:r>
            <a:r>
              <a:rPr lang="ru-RU" sz="1600" dirty="0">
                <a:solidFill>
                  <a:srgbClr val="4A442A"/>
                </a:solidFill>
                <a:latin typeface="Verdana"/>
                <a:ea typeface="Times New Roman"/>
                <a:cs typeface="Times New Roman"/>
              </a:rPr>
              <a:t>таких качеств, как усидчивость, внимание, аккуратность при работе с красками.</a:t>
            </a:r>
            <a:r>
              <a:rPr lang="ru-RU" sz="1600" dirty="0">
                <a:ea typeface="Calibri"/>
                <a:cs typeface="Times New Roman"/>
              </a:rPr>
              <a:t/>
            </a:r>
            <a:br>
              <a:rPr lang="ru-RU" sz="1600" dirty="0">
                <a:ea typeface="Calibri"/>
                <a:cs typeface="Times New Roman"/>
              </a:rPr>
            </a:br>
            <a:r>
              <a:rPr lang="ru-RU" sz="1600" dirty="0">
                <a:solidFill>
                  <a:srgbClr val="4A442A"/>
                </a:solidFill>
                <a:latin typeface="Verdana"/>
                <a:ea typeface="Times New Roman"/>
                <a:cs typeface="Times New Roman"/>
              </a:rPr>
              <a:t>·  </a:t>
            </a:r>
            <a:r>
              <a:rPr lang="ru-RU" sz="1600" dirty="0" smtClean="0">
                <a:solidFill>
                  <a:srgbClr val="4A442A"/>
                </a:solidFill>
                <a:latin typeface="Verdana"/>
                <a:ea typeface="Times New Roman"/>
                <a:cs typeface="Times New Roman"/>
              </a:rPr>
              <a:t>Стимулирование </a:t>
            </a:r>
            <a:r>
              <a:rPr lang="ru-RU" sz="1600" dirty="0">
                <a:solidFill>
                  <a:srgbClr val="4A442A"/>
                </a:solidFill>
                <a:latin typeface="Verdana"/>
                <a:ea typeface="Times New Roman"/>
                <a:cs typeface="Times New Roman"/>
              </a:rPr>
              <a:t>стремления своими руками создавать красоту. Дать возможность детям почувствовать себя народными </a:t>
            </a:r>
            <a:r>
              <a:rPr lang="ru-RU" sz="1600" dirty="0" smtClean="0">
                <a:solidFill>
                  <a:srgbClr val="4A442A"/>
                </a:solidFill>
                <a:latin typeface="Verdana"/>
                <a:ea typeface="Times New Roman"/>
                <a:cs typeface="Times New Roman"/>
              </a:rPr>
              <a:t>мастерами.</a:t>
            </a:r>
            <a:r>
              <a:rPr lang="ru-RU" sz="2200" dirty="0">
                <a:solidFill>
                  <a:srgbClr val="7030A0"/>
                </a:solidFill>
              </a:rPr>
              <a:t/>
            </a:r>
            <a:br>
              <a:rPr lang="ru-RU" sz="2200" dirty="0">
                <a:solidFill>
                  <a:srgbClr val="7030A0"/>
                </a:solidFill>
              </a:rPr>
            </a:br>
            <a:r>
              <a:rPr lang="ru-RU" sz="2200" dirty="0">
                <a:solidFill>
                  <a:srgbClr val="C00000"/>
                </a:solidFill>
              </a:rPr>
              <a:t/>
            </a:r>
            <a:br>
              <a:rPr lang="ru-RU" sz="2200" dirty="0">
                <a:solidFill>
                  <a:srgbClr val="C00000"/>
                </a:solidFill>
              </a:rPr>
            </a:br>
            <a:r>
              <a:rPr lang="ru-RU" sz="2800" dirty="0">
                <a:solidFill>
                  <a:srgbClr val="C00000"/>
                </a:solidFill>
              </a:rPr>
              <a:t/>
            </a:r>
            <a:br>
              <a:rPr lang="ru-RU" sz="2800" dirty="0">
                <a:solidFill>
                  <a:srgbClr val="C00000"/>
                </a:solidFill>
              </a:rPr>
            </a:br>
            <a:endParaRPr lang="ru-RU" sz="2800" dirty="0"/>
          </a:p>
        </p:txBody>
      </p:sp>
      <p:pic>
        <p:nvPicPr>
          <p:cNvPr id="3" name="Picture 6" descr="http://im3-tub-ru.yandex.net/i?id=32bb2da8932a60205845efa0f01c8914-83-144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32" y="3071810"/>
            <a:ext cx="5214974" cy="3128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12823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186634" cy="11430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7030A0"/>
                </a:solidFill>
              </a:rPr>
              <a:t> На берегу Волги стоит славный и древний город Городец</a:t>
            </a:r>
            <a:endParaRPr lang="ru-RU" sz="3200" dirty="0">
              <a:solidFill>
                <a:srgbClr val="7030A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785926"/>
            <a:ext cx="4083872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1857364"/>
            <a:ext cx="4566317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4357694"/>
            <a:ext cx="3071834" cy="2303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72132" y="4357694"/>
            <a:ext cx="3357586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786710" y="285728"/>
            <a:ext cx="10572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1171" y="469187"/>
            <a:ext cx="2736304" cy="73036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7030A0"/>
                </a:solidFill>
              </a:rPr>
              <a:t>Пряник</a:t>
            </a:r>
            <a:endParaRPr lang="ru-RU" sz="3600" dirty="0">
              <a:solidFill>
                <a:srgbClr val="7030A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643050"/>
            <a:ext cx="2554148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643570" y="1643050"/>
            <a:ext cx="3000396" cy="2250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272356" y="1232948"/>
            <a:ext cx="1714512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000364" y="4143380"/>
            <a:ext cx="2917967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072198" y="4214818"/>
            <a:ext cx="291467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42844" y="4071942"/>
            <a:ext cx="2857520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000364" y="1428736"/>
            <a:ext cx="2357454" cy="24556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Заголовок 1"/>
          <p:cNvSpPr txBox="1">
            <a:spLocks/>
          </p:cNvSpPr>
          <p:nvPr/>
        </p:nvSpPr>
        <p:spPr>
          <a:xfrm>
            <a:off x="2821369" y="521810"/>
            <a:ext cx="2736304" cy="730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 smtClean="0">
                <a:solidFill>
                  <a:srgbClr val="7030A0"/>
                </a:solidFill>
              </a:rPr>
              <a:t>Резьба</a:t>
            </a:r>
            <a:endParaRPr lang="ru-RU" sz="3600" dirty="0">
              <a:solidFill>
                <a:srgbClr val="7030A0"/>
              </a:solidFill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5537524" y="521810"/>
            <a:ext cx="2736304" cy="730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 smtClean="0">
                <a:solidFill>
                  <a:srgbClr val="7030A0"/>
                </a:solidFill>
              </a:rPr>
              <a:t>Роспись</a:t>
            </a:r>
            <a:endParaRPr lang="ru-RU" sz="36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3" grpId="0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285752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 </a:t>
            </a:r>
            <a:br>
              <a:rPr lang="ru-RU" dirty="0" smtClean="0"/>
            </a:br>
            <a:r>
              <a:rPr lang="ru-RU" dirty="0" smtClean="0"/>
              <a:t> </a:t>
            </a:r>
            <a:r>
              <a:rPr lang="ru-RU" sz="3600" dirty="0" smtClean="0">
                <a:solidFill>
                  <a:srgbClr val="7030A0"/>
                </a:solidFill>
              </a:rPr>
              <a:t>Городецкая роспись - как ее нам не знать. </a:t>
            </a:r>
            <a:br>
              <a:rPr lang="ru-RU" sz="3600" dirty="0" smtClean="0">
                <a:solidFill>
                  <a:srgbClr val="7030A0"/>
                </a:solidFill>
              </a:rPr>
            </a:br>
            <a:r>
              <a:rPr lang="ru-RU" sz="3600" dirty="0" smtClean="0">
                <a:solidFill>
                  <a:srgbClr val="7030A0"/>
                </a:solidFill>
              </a:rPr>
              <a:t> Здесь и жаркие кони, молодецкая стать. </a:t>
            </a:r>
            <a:br>
              <a:rPr lang="ru-RU" sz="3600" dirty="0" smtClean="0">
                <a:solidFill>
                  <a:srgbClr val="7030A0"/>
                </a:solidFill>
              </a:rPr>
            </a:br>
            <a:r>
              <a:rPr lang="ru-RU" sz="3600" dirty="0" smtClean="0">
                <a:solidFill>
                  <a:srgbClr val="7030A0"/>
                </a:solidFill>
              </a:rPr>
              <a:t> Здесь такие букеты, что нельзя описать. </a:t>
            </a:r>
            <a:br>
              <a:rPr lang="ru-RU" sz="3600" dirty="0" smtClean="0">
                <a:solidFill>
                  <a:srgbClr val="7030A0"/>
                </a:solidFill>
              </a:rPr>
            </a:br>
            <a:r>
              <a:rPr lang="ru-RU" sz="3600" dirty="0" smtClean="0">
                <a:solidFill>
                  <a:srgbClr val="7030A0"/>
                </a:solidFill>
              </a:rPr>
              <a:t> Здесь такие сюжеты, что ни в сказке сказать</a:t>
            </a:r>
            <a:endParaRPr lang="ru-RU" sz="3600" dirty="0">
              <a:solidFill>
                <a:srgbClr val="7030A0"/>
              </a:solidFill>
            </a:endParaRPr>
          </a:p>
        </p:txBody>
      </p:sp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3357562"/>
            <a:ext cx="4143404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54098"/>
          </a:xfrm>
        </p:spPr>
        <p:txBody>
          <a:bodyPr/>
          <a:lstStyle/>
          <a:p>
            <a:r>
              <a:rPr lang="ru-RU" dirty="0" smtClean="0">
                <a:solidFill>
                  <a:srgbClr val="7030A0"/>
                </a:solidFill>
              </a:rPr>
              <a:t>Городецкая роспись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4714884"/>
            <a:ext cx="1731657" cy="18686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36" y="1714488"/>
            <a:ext cx="3452810" cy="2192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4214818"/>
            <a:ext cx="2357454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1500174"/>
            <a:ext cx="2428892" cy="2396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215074" y="1571612"/>
            <a:ext cx="2805274" cy="2811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6357950" y="4714884"/>
            <a:ext cx="2619377" cy="17859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357686" y="4714884"/>
            <a:ext cx="1941198" cy="1842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1145</TotalTime>
  <Words>79</Words>
  <Application>Microsoft Office PowerPoint</Application>
  <PresentationFormat>Экран (4:3)</PresentationFormat>
  <Paragraphs>29</Paragraphs>
  <Slides>28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Презентация PowerPoint</vt:lpstr>
      <vt:lpstr>Роспись по дереву</vt:lpstr>
      <vt:lpstr>Тема урока: Городецкая роспись</vt:lpstr>
      <vt:lpstr>  Цель урока:  Ознакомление с произведениями и историей развития Городецкой росписи.  Развитие познавательной активности детей, творческой фантазии, художественного вкуса.  </vt:lpstr>
      <vt:lpstr>   Задачи урока: · Формирование практических умений и навыков рисования. · Совершенствование навыков рисования кистью декоративных элементов городецкой росписи. ·  Воспитание  интереса к искусству городецких мастеров, уважения и чувства гордости  российскими мастерами. ·  Развитие таких качеств, как усидчивость, внимание, аккуратность при работе с красками. ·  Стимулирование стремления своими руками создавать красоту. Дать возможность детям почувствовать себя народными мастерами.   </vt:lpstr>
      <vt:lpstr> На берегу Волги стоит славный и древний город Городец</vt:lpstr>
      <vt:lpstr>Пряник</vt:lpstr>
      <vt:lpstr>   Городецкая роспись - как ее нам не знать.   Здесь и жаркие кони, молодецкая стать.   Здесь такие букеты, что нельзя описать.   Здесь такие сюжеты, что ни в сказке сказать</vt:lpstr>
      <vt:lpstr>Городецкая роспись</vt:lpstr>
      <vt:lpstr>Цветочные узоры: Розан. Купавка</vt:lpstr>
      <vt:lpstr>Цветы: Розаны (розы)</vt:lpstr>
      <vt:lpstr>Цветы: Купавка (купальница)</vt:lpstr>
      <vt:lpstr>Презентация PowerPoint</vt:lpstr>
      <vt:lpstr>Презентация PowerPoint</vt:lpstr>
      <vt:lpstr>  </vt:lpstr>
      <vt:lpstr>Фигурки петухов, павлинов</vt:lpstr>
      <vt:lpstr>Фигурки коней</vt:lpstr>
      <vt:lpstr>Наездник</vt:lpstr>
      <vt:lpstr>Жанровые сцены (сюжет)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Городецкие музей </vt:lpstr>
      <vt:lpstr>Какой узор относится к Городецкой росписи?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Мангут</cp:lastModifiedBy>
  <cp:revision>107</cp:revision>
  <dcterms:modified xsi:type="dcterms:W3CDTF">2019-04-08T06:28:02Z</dcterms:modified>
</cp:coreProperties>
</file>