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0"/>
  </p:notesMasterIdLst>
  <p:sldIdLst>
    <p:sldId id="256" r:id="rId2"/>
    <p:sldId id="285" r:id="rId3"/>
    <p:sldId id="286" r:id="rId4"/>
    <p:sldId id="277" r:id="rId5"/>
    <p:sldId id="275" r:id="rId6"/>
    <p:sldId id="276" r:id="rId7"/>
    <p:sldId id="257" r:id="rId8"/>
    <p:sldId id="258" r:id="rId9"/>
    <p:sldId id="259" r:id="rId10"/>
    <p:sldId id="260" r:id="rId11"/>
    <p:sldId id="278" r:id="rId12"/>
    <p:sldId id="279" r:id="rId13"/>
    <p:sldId id="274" r:id="rId14"/>
    <p:sldId id="262" r:id="rId15"/>
    <p:sldId id="264" r:id="rId16"/>
    <p:sldId id="265" r:id="rId17"/>
    <p:sldId id="266" r:id="rId18"/>
    <p:sldId id="268" r:id="rId19"/>
    <p:sldId id="280" r:id="rId20"/>
    <p:sldId id="269" r:id="rId21"/>
    <p:sldId id="270" r:id="rId22"/>
    <p:sldId id="282" r:id="rId23"/>
    <p:sldId id="273" r:id="rId24"/>
    <p:sldId id="281" r:id="rId25"/>
    <p:sldId id="271" r:id="rId26"/>
    <p:sldId id="283" r:id="rId27"/>
    <p:sldId id="272" r:id="rId28"/>
    <p:sldId id="284"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522" y="-12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8D3AE2-429E-4C26-8AAE-934E10ECDFAC}" type="datetimeFigureOut">
              <a:rPr lang="ru-RU" smtClean="0"/>
              <a:t>21.01.2026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4709BF-6330-4749-B6CA-402959611ADC}" type="slidenum">
              <a:rPr lang="ru-RU" smtClean="0"/>
              <a:t>‹#›</a:t>
            </a:fld>
            <a:endParaRPr lang="ru-RU"/>
          </a:p>
        </p:txBody>
      </p:sp>
    </p:spTree>
    <p:extLst>
      <p:ext uri="{BB962C8B-B14F-4D97-AF65-F5344CB8AC3E}">
        <p14:creationId xmlns:p14="http://schemas.microsoft.com/office/powerpoint/2010/main" val="1833731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21.01.2026</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21.01.2026</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21.01.2026</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21.01.2026</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21.01.2026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21.01.2026</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21.01.2026</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21.01.2026</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21.01.2026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21.01.2026</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Картинки по запросу день народного единства"/>
          <p:cNvPicPr>
            <a:picLocks noChangeAspect="1" noChangeArrowheads="1"/>
          </p:cNvPicPr>
          <p:nvPr/>
        </p:nvPicPr>
        <p:blipFill>
          <a:blip r:embed="rId2" cstate="print"/>
          <a:srcRect/>
          <a:stretch>
            <a:fillRect/>
          </a:stretch>
        </p:blipFill>
        <p:spPr bwMode="auto">
          <a:xfrm>
            <a:off x="179512" y="476672"/>
            <a:ext cx="8752390" cy="5832648"/>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Картинки по запросу чукотка с высоты полета"/>
          <p:cNvPicPr>
            <a:picLocks noChangeAspect="1" noChangeArrowheads="1"/>
          </p:cNvPicPr>
          <p:nvPr/>
        </p:nvPicPr>
        <p:blipFill>
          <a:blip r:embed="rId2" cstate="print"/>
          <a:srcRect/>
          <a:stretch>
            <a:fillRect/>
          </a:stretch>
        </p:blipFill>
        <p:spPr bwMode="auto">
          <a:xfrm>
            <a:off x="251520" y="836712"/>
            <a:ext cx="8676456" cy="5784304"/>
          </a:xfrm>
          <a:prstGeom prst="rect">
            <a:avLst/>
          </a:prstGeom>
          <a:ln>
            <a:noFill/>
          </a:ln>
          <a:effectLst>
            <a:softEdge rad="112500"/>
          </a:effectLst>
        </p:spPr>
      </p:pic>
      <p:sp>
        <p:nvSpPr>
          <p:cNvPr id="3" name="TextBox 2"/>
          <p:cNvSpPr txBox="1"/>
          <p:nvPr/>
        </p:nvSpPr>
        <p:spPr>
          <a:xfrm>
            <a:off x="1619672" y="332657"/>
            <a:ext cx="5832648" cy="923330"/>
          </a:xfrm>
          <a:prstGeom prst="rect">
            <a:avLst/>
          </a:prstGeom>
          <a:noFill/>
        </p:spPr>
        <p:txBody>
          <a:bodyPr wrap="square" rtlCol="0">
            <a:spAutoFit/>
          </a:bodyPr>
          <a:lstStyle/>
          <a:p>
            <a:pPr algn="ctr"/>
            <a:r>
              <a:rPr lang="ru-RU" sz="5400" b="1" dirty="0" smtClean="0">
                <a:latin typeface="Times New Roman" pitchFamily="18" charset="0"/>
                <a:cs typeface="Times New Roman" pitchFamily="18" charset="0"/>
              </a:rPr>
              <a:t>Чукотка</a:t>
            </a:r>
            <a:endParaRPr lang="ru-RU" sz="5400" b="1"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8"/>
            <a:ext cx="8640960" cy="6001643"/>
          </a:xfrm>
          <a:prstGeom prst="rect">
            <a:avLst/>
          </a:prstGeom>
          <a:noFill/>
        </p:spPr>
        <p:txBody>
          <a:bodyPr wrap="square" rtlCol="0">
            <a:spAutoFit/>
          </a:bodyPr>
          <a:lstStyle/>
          <a:p>
            <a:r>
              <a:rPr lang="ru-RU" sz="2400" dirty="0">
                <a:latin typeface="Times New Roman" panose="02020603050405020304" pitchFamily="18" charset="0"/>
                <a:cs typeface="Times New Roman" panose="02020603050405020304" pitchFamily="18" charset="0"/>
              </a:rPr>
              <a:t>Ребята, я предлагаю вам совершить небольшое путешествие по нашей необъятной Родине. Давайте представим, что мы находимся на борту самолета и полетим над просторами нашей страны.</a:t>
            </a:r>
          </a:p>
          <a:p>
            <a:r>
              <a:rPr lang="ru-RU" sz="2400" dirty="0">
                <a:latin typeface="Times New Roman" panose="02020603050405020304" pitchFamily="18" charset="0"/>
                <a:cs typeface="Times New Roman" panose="02020603050405020304" pitchFamily="18" charset="0"/>
              </a:rPr>
              <a:t>Пристегните ремни, взлетаем!</a:t>
            </a:r>
          </a:p>
          <a:p>
            <a:r>
              <a:rPr lang="ru-RU" sz="2400" dirty="0">
                <a:latin typeface="Times New Roman" panose="02020603050405020304" pitchFamily="18" charset="0"/>
                <a:cs typeface="Times New Roman" panose="02020603050405020304" pitchFamily="18" charset="0"/>
              </a:rPr>
              <a:t>Теперь наш самолет набрал нужную высоту, и мы с вами можем смотреть в иллюминаторы. Ребята, посмотрите на карту России</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Наша страна великая, сильная и красивая. Но страна – это не только леса, поля, реки и города. Страна – это, прежде всего люди, которые в ней живут. Нашу страну населяют многие народы, и у каждого из них есть свой язык, своя национальная одежда, свои песни и танцы. Наша страна сильна дружбой разных народов, её населяющих.</a:t>
            </a:r>
          </a:p>
          <a:p>
            <a:r>
              <a:rPr lang="ru-RU" sz="2400" dirty="0">
                <a:latin typeface="Times New Roman" panose="02020603050405020304" pitchFamily="18" charset="0"/>
                <a:cs typeface="Times New Roman" panose="02020603050405020304" pitchFamily="18" charset="0"/>
              </a:rPr>
              <a:t>Первая наша остановка на Чукотке, (</a:t>
            </a:r>
            <a:r>
              <a:rPr lang="ru-RU" sz="2400" i="1" dirty="0">
                <a:latin typeface="Times New Roman" panose="02020603050405020304" pitchFamily="18" charset="0"/>
                <a:cs typeface="Times New Roman" panose="02020603050405020304" pitchFamily="18" charset="0"/>
              </a:rPr>
              <a:t>на слайде появляется изображение чукчей в национальных одеждах</a:t>
            </a:r>
            <a:r>
              <a:rPr lang="ru-RU" sz="2400" dirty="0">
                <a:latin typeface="Times New Roman" panose="02020603050405020304" pitchFamily="18" charset="0"/>
                <a:cs typeface="Times New Roman" panose="02020603050405020304" pitchFamily="18" charset="0"/>
              </a:rPr>
              <a:t>) в самом холодном месте нашей страны. </a:t>
            </a:r>
          </a:p>
        </p:txBody>
      </p:sp>
    </p:spTree>
    <p:extLst>
      <p:ext uri="{BB962C8B-B14F-4D97-AF65-F5344CB8AC3E}">
        <p14:creationId xmlns:p14="http://schemas.microsoft.com/office/powerpoint/2010/main" val="2835465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88640"/>
            <a:ext cx="8712968" cy="7109639"/>
          </a:xfrm>
          <a:prstGeom prst="rect">
            <a:avLst/>
          </a:prstGeom>
          <a:noFill/>
        </p:spPr>
        <p:txBody>
          <a:bodyPr wrap="square" rtlCol="0">
            <a:spAutoFit/>
          </a:bodyPr>
          <a:lstStyle/>
          <a:p>
            <a:r>
              <a:rPr lang="ru-RU" sz="2400" dirty="0">
                <a:latin typeface="Times New Roman" panose="02020603050405020304" pitchFamily="18" charset="0"/>
                <a:cs typeface="Times New Roman" panose="02020603050405020304" pitchFamily="18" charset="0"/>
              </a:rPr>
              <a:t>Ребята, а вот и местные жители чукчи.</a:t>
            </a:r>
          </a:p>
          <a:p>
            <a:r>
              <a:rPr lang="ru-RU" sz="2400" dirty="0">
                <a:latin typeface="Times New Roman" panose="02020603050405020304" pitchFamily="18" charset="0"/>
                <a:cs typeface="Times New Roman" panose="02020603050405020304" pitchFamily="18" charset="0"/>
              </a:rPr>
              <a:t>Давайте рассмотрим их одежду. Одежда чукчей очень тёплая. Как вы считаете, почему? </a:t>
            </a:r>
            <a:r>
              <a:rPr lang="ru-RU" sz="2400" i="1" dirty="0">
                <a:latin typeface="Times New Roman" panose="02020603050405020304" pitchFamily="18" charset="0"/>
                <a:cs typeface="Times New Roman" panose="02020603050405020304" pitchFamily="18" charset="0"/>
              </a:rPr>
              <a:t>(На Севере очень холодно.)</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 Как вы думаете, из чего чукчи шьют одежду? </a:t>
            </a:r>
            <a:r>
              <a:rPr lang="ru-RU" sz="2400" i="1" dirty="0">
                <a:latin typeface="Times New Roman" panose="02020603050405020304" pitchFamily="18" charset="0"/>
                <a:cs typeface="Times New Roman" panose="02020603050405020304" pitchFamily="18" charset="0"/>
              </a:rPr>
              <a:t>(Одежда чукчей сделана из оленьих шкур, ведь, прежде всего, она должна быть тёплой и удобной.)</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 Чукчи одеты в меховые штаны, меховую рубашку с капюшоном, которая называется кухлянка. Национальная одежда чукчей украшена мехом и вышивкой.</a:t>
            </a:r>
          </a:p>
          <a:p>
            <a:r>
              <a:rPr lang="ru-RU" sz="2400" dirty="0">
                <a:latin typeface="Times New Roman" panose="02020603050405020304" pitchFamily="18" charset="0"/>
                <a:cs typeface="Times New Roman" panose="02020603050405020304" pitchFamily="18" charset="0"/>
              </a:rPr>
              <a:t>Чукчи разводят большие стада оленей, ловят рыбу, охотятся на зверей. А живут чукчи в чумах. Чум является универсальным жилищем северных народов. Это переносная конусообразная палатка, форма которой является приспособленной, целесообразной для тундры. Коническая форма является наиболее удобной, так как с крутой поверхности чума снег скатывается, не задерживаясь, поэтому при переезде на другое место без разгребания и очистки чум можно разобрать. Форма конуса делает жилище устойчивым при метелях и сильных ветрах</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9788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Картинки по запросу чукотка на карте россии"/>
          <p:cNvPicPr>
            <a:picLocks noChangeAspect="1" noChangeArrowheads="1"/>
          </p:cNvPicPr>
          <p:nvPr/>
        </p:nvPicPr>
        <p:blipFill>
          <a:blip r:embed="rId2" cstate="print">
            <a:lum contrast="-10000"/>
          </a:blip>
          <a:srcRect/>
          <a:stretch>
            <a:fillRect/>
          </a:stretch>
        </p:blipFill>
        <p:spPr bwMode="auto">
          <a:xfrm>
            <a:off x="205697" y="764704"/>
            <a:ext cx="8640954" cy="5328592"/>
          </a:xfrm>
          <a:prstGeom prst="rect">
            <a:avLst/>
          </a:prstGeom>
          <a:ln>
            <a:noFill/>
          </a:ln>
          <a:effectLst>
            <a:softEdge rad="112500"/>
          </a:effectLst>
        </p:spPr>
      </p:pic>
      <p:sp>
        <p:nvSpPr>
          <p:cNvPr id="3" name="Стрелка вниз 2"/>
          <p:cNvSpPr/>
          <p:nvPr/>
        </p:nvSpPr>
        <p:spPr>
          <a:xfrm rot="17104881">
            <a:off x="5866583" y="213994"/>
            <a:ext cx="890388" cy="1872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1187624" y="188640"/>
            <a:ext cx="4032448" cy="1754326"/>
          </a:xfrm>
          <a:prstGeom prst="rect">
            <a:avLst/>
          </a:prstGeom>
          <a:noFill/>
        </p:spPr>
        <p:txBody>
          <a:bodyPr wrap="square" rtlCol="0">
            <a:spAutoFit/>
          </a:bodyPr>
          <a:lstStyle/>
          <a:p>
            <a:pPr algn="r"/>
            <a:r>
              <a:rPr lang="ru-RU" sz="3600" b="1" dirty="0" smtClean="0">
                <a:latin typeface="Times New Roman" pitchFamily="18" charset="0"/>
                <a:cs typeface="Times New Roman" pitchFamily="18" charset="0"/>
              </a:rPr>
              <a:t>Чукотский автономный округ</a:t>
            </a:r>
            <a:endParaRPr lang="ru-RU" sz="3600" b="1"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Картинки по запросу эскимосы национальная одежда"/>
          <p:cNvPicPr>
            <a:picLocks noChangeAspect="1" noChangeArrowheads="1"/>
          </p:cNvPicPr>
          <p:nvPr/>
        </p:nvPicPr>
        <p:blipFill>
          <a:blip r:embed="rId2" cstate="print"/>
          <a:srcRect t="22320" r="6780" b="4892"/>
          <a:stretch>
            <a:fillRect/>
          </a:stretch>
        </p:blipFill>
        <p:spPr bwMode="auto">
          <a:xfrm>
            <a:off x="0" y="0"/>
            <a:ext cx="4481726" cy="5877272"/>
          </a:xfrm>
          <a:prstGeom prst="rect">
            <a:avLst/>
          </a:prstGeom>
          <a:ln>
            <a:noFill/>
          </a:ln>
          <a:effectLst>
            <a:outerShdw blurRad="190500" algn="tl" rotWithShape="0">
              <a:srgbClr val="000000">
                <a:alpha val="70000"/>
              </a:srgbClr>
            </a:outerShdw>
          </a:effectLst>
        </p:spPr>
      </p:pic>
      <p:pic>
        <p:nvPicPr>
          <p:cNvPr id="79876" name="Picture 4" descr="Картинки по запросу чукчи дети в национальной одежда"/>
          <p:cNvPicPr>
            <a:picLocks noChangeAspect="1" noChangeArrowheads="1"/>
          </p:cNvPicPr>
          <p:nvPr/>
        </p:nvPicPr>
        <p:blipFill>
          <a:blip r:embed="rId3" cstate="print"/>
          <a:srcRect l="50084" t="7547" b="6916"/>
          <a:stretch>
            <a:fillRect/>
          </a:stretch>
        </p:blipFill>
        <p:spPr bwMode="auto">
          <a:xfrm>
            <a:off x="4644008" y="961459"/>
            <a:ext cx="4499992" cy="5896541"/>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4" descr="Похожее изображение"/>
          <p:cNvPicPr>
            <a:picLocks noChangeAspect="1" noChangeArrowheads="1"/>
          </p:cNvPicPr>
          <p:nvPr/>
        </p:nvPicPr>
        <p:blipFill>
          <a:blip r:embed="rId2" cstate="print"/>
          <a:srcRect/>
          <a:stretch>
            <a:fillRect/>
          </a:stretch>
        </p:blipFill>
        <p:spPr bwMode="auto">
          <a:xfrm>
            <a:off x="4381500" y="2636912"/>
            <a:ext cx="4762500" cy="4221088"/>
          </a:xfrm>
          <a:prstGeom prst="rect">
            <a:avLst/>
          </a:prstGeom>
          <a:ln>
            <a:noFill/>
          </a:ln>
          <a:effectLst>
            <a:outerShdw blurRad="190500" algn="tl" rotWithShape="0">
              <a:srgbClr val="000000">
                <a:alpha val="70000"/>
              </a:srgbClr>
            </a:outerShdw>
          </a:effectLst>
        </p:spPr>
      </p:pic>
      <p:pic>
        <p:nvPicPr>
          <p:cNvPr id="81922" name="Picture 2" descr="Картинки по запросу чум"/>
          <p:cNvPicPr>
            <a:picLocks noChangeAspect="1" noChangeArrowheads="1"/>
          </p:cNvPicPr>
          <p:nvPr/>
        </p:nvPicPr>
        <p:blipFill>
          <a:blip r:embed="rId3" cstate="print"/>
          <a:srcRect l="10974" r="12208"/>
          <a:stretch>
            <a:fillRect/>
          </a:stretch>
        </p:blipFill>
        <p:spPr bwMode="auto">
          <a:xfrm>
            <a:off x="-1" y="0"/>
            <a:ext cx="5559015" cy="4797152"/>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Картинки по запросу башкирия природа"/>
          <p:cNvPicPr>
            <a:picLocks noChangeAspect="1" noChangeArrowheads="1"/>
          </p:cNvPicPr>
          <p:nvPr/>
        </p:nvPicPr>
        <p:blipFill>
          <a:blip r:embed="rId2" cstate="print"/>
          <a:srcRect/>
          <a:stretch>
            <a:fillRect/>
          </a:stretch>
        </p:blipFill>
        <p:spPr bwMode="auto">
          <a:xfrm>
            <a:off x="323528" y="404664"/>
            <a:ext cx="8433576" cy="604867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и по запросу башкирия на карте россии"/>
          <p:cNvPicPr>
            <a:picLocks noChangeAspect="1" noChangeArrowheads="1"/>
          </p:cNvPicPr>
          <p:nvPr/>
        </p:nvPicPr>
        <p:blipFill>
          <a:blip r:embed="rId2" cstate="print"/>
          <a:srcRect/>
          <a:stretch>
            <a:fillRect/>
          </a:stretch>
        </p:blipFill>
        <p:spPr bwMode="auto">
          <a:xfrm>
            <a:off x="352987" y="1604993"/>
            <a:ext cx="8510034" cy="5256584"/>
          </a:xfrm>
          <a:prstGeom prst="rect">
            <a:avLst/>
          </a:prstGeom>
          <a:ln>
            <a:noFill/>
          </a:ln>
          <a:effectLst>
            <a:softEdge rad="112500"/>
          </a:effectLst>
        </p:spPr>
      </p:pic>
      <p:sp>
        <p:nvSpPr>
          <p:cNvPr id="3" name="TextBox 2"/>
          <p:cNvSpPr txBox="1"/>
          <p:nvPr/>
        </p:nvSpPr>
        <p:spPr>
          <a:xfrm>
            <a:off x="899592" y="404664"/>
            <a:ext cx="7416824" cy="1200329"/>
          </a:xfrm>
          <a:prstGeom prst="rect">
            <a:avLst/>
          </a:prstGeom>
          <a:noFill/>
        </p:spPr>
        <p:txBody>
          <a:bodyPr wrap="square" rtlCol="0">
            <a:spAutoFit/>
          </a:bodyPr>
          <a:lstStyle/>
          <a:p>
            <a:r>
              <a:rPr lang="ru-RU" sz="2400" dirty="0">
                <a:latin typeface="Times New Roman" panose="02020603050405020304" pitchFamily="18" charset="0"/>
                <a:cs typeface="Times New Roman" panose="02020603050405020304" pitchFamily="18" charset="0"/>
              </a:rPr>
              <a:t>Наше путешествие продолжается. Занимаем места в нашем самолете и следующая остановка на Урале в Башкирии.</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и по запросу занятия башкир"/>
          <p:cNvPicPr>
            <a:picLocks noChangeAspect="1" noChangeArrowheads="1"/>
          </p:cNvPicPr>
          <p:nvPr/>
        </p:nvPicPr>
        <p:blipFill>
          <a:blip r:embed="rId2" cstate="print"/>
          <a:srcRect/>
          <a:stretch>
            <a:fillRect/>
          </a:stretch>
        </p:blipFill>
        <p:spPr bwMode="auto">
          <a:xfrm>
            <a:off x="146559" y="404664"/>
            <a:ext cx="8921666" cy="6120680"/>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548680"/>
            <a:ext cx="8784976" cy="5601533"/>
          </a:xfrm>
          <a:prstGeom prst="rect">
            <a:avLst/>
          </a:prstGeom>
          <a:noFill/>
        </p:spPr>
        <p:txBody>
          <a:bodyPr wrap="square" rtlCol="0">
            <a:spAutoFit/>
          </a:bodyPr>
          <a:lstStyle/>
          <a:p>
            <a:r>
              <a:rPr lang="ru-RU" sz="2000" dirty="0">
                <a:latin typeface="Times New Roman" panose="02020603050405020304" pitchFamily="18" charset="0"/>
                <a:cs typeface="Times New Roman" panose="02020603050405020304" pitchFamily="18" charset="0"/>
              </a:rPr>
              <a:t>Издавна башкиры жили на Урале. Свои жилища они располагали в долинах рек, у подножий гор или около густых лесов. А вы знаете почему? Потому что в реках было много рыбы, а возле гор хорошие пастбища, леса были богаты ягодами, грибами и медом диких пчел. Башкиры были хорошими скотоводами, рыболовами, охотниками, сборщиками меда. </a:t>
            </a:r>
          </a:p>
          <a:p>
            <a:r>
              <a:rPr lang="ru-RU" sz="2000" dirty="0">
                <a:latin typeface="Times New Roman" panose="02020603050405020304" pitchFamily="18" charset="0"/>
                <a:cs typeface="Times New Roman" panose="02020603050405020304" pitchFamily="18" charset="0"/>
              </a:rPr>
              <a:t>Раньше башкиры были кочевым народом. Им часто приходилось переходить с одного места на другое (кочевать). Кочевали они потому, что табуны коней, стада овец выедали, вытаптывали траву. Их перегоняли на другое, богатое травой пастбище. Поэтому башкирам жить приходилось во временных жилищах (юртах, шалашах).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Юрта </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тирмэ</a:t>
            </a:r>
            <a:r>
              <a:rPr lang="ru-RU" sz="2000" dirty="0">
                <a:latin typeface="Times New Roman" panose="02020603050405020304" pitchFamily="18" charset="0"/>
                <a:cs typeface="Times New Roman" panose="02020603050405020304" pitchFamily="18" charset="0"/>
              </a:rPr>
              <a:t>) была очень удобной для жизни людей. Она легко складывалась, перевозилась и так же легко устанавливалась на новом месте. Юрта хорошо защищала людей от перемен погоды. </a:t>
            </a:r>
          </a:p>
          <a:p>
            <a:r>
              <a:rPr lang="ru-RU" sz="2000" dirty="0">
                <a:latin typeface="Times New Roman" panose="02020603050405020304" pitchFamily="18" charset="0"/>
                <a:cs typeface="Times New Roman" panose="02020603050405020304" pitchFamily="18" charset="0"/>
              </a:rPr>
              <a:t>— Ребята, какая форма у юрты? (</a:t>
            </a:r>
            <a:r>
              <a:rPr lang="ru-RU" sz="2000" dirty="0" smtClean="0">
                <a:latin typeface="Times New Roman" panose="02020603050405020304" pitchFamily="18" charset="0"/>
                <a:cs typeface="Times New Roman" panose="02020603050405020304" pitchFamily="18" charset="0"/>
              </a:rPr>
              <a:t>К…..) </a:t>
            </a:r>
            <a:r>
              <a:rPr lang="ru-RU" sz="2000" dirty="0">
                <a:latin typeface="Times New Roman" panose="02020603050405020304" pitchFamily="18" charset="0"/>
                <a:cs typeface="Times New Roman" panose="02020603050405020304" pitchFamily="18" charset="0"/>
              </a:rPr>
              <a:t>Собиралась она из тонких жердей и покрывалась серым войлоком — это плотное, толстое, шерстяное полотно. Как вы думаете, есть дверь у этого жилища? Да. С одной стороны, обычно с южной, делалась дверь.</a:t>
            </a:r>
          </a:p>
          <a:p>
            <a:endParaRPr lang="ru-RU" dirty="0"/>
          </a:p>
        </p:txBody>
      </p:sp>
    </p:spTree>
    <p:extLst>
      <p:ext uri="{BB962C8B-B14F-4D97-AF65-F5344CB8AC3E}">
        <p14:creationId xmlns:p14="http://schemas.microsoft.com/office/powerpoint/2010/main" val="1142179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m.kavicom.ru/uploads/account/avatars/d2d62bd207dc3917ae73f6efa2db027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7505" y="214313"/>
            <a:ext cx="3096344" cy="249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2286000" y="214313"/>
            <a:ext cx="5094312" cy="5940088"/>
          </a:xfrm>
          <a:prstGeom prst="rect">
            <a:avLst/>
          </a:prstGeom>
        </p:spPr>
        <p:txBody>
          <a:bodyPr wrap="square">
            <a:spAutoFit/>
          </a:bodyPr>
          <a:lstStyle/>
          <a:p>
            <a:pPr algn="ctr">
              <a:defRPr/>
            </a:pPr>
            <a:r>
              <a:rPr lang="ru-RU" sz="2000" b="1" dirty="0">
                <a:solidFill>
                  <a:srgbClr val="002060"/>
                </a:solidFill>
                <a:latin typeface="Times New Roman" panose="02020603050405020304" pitchFamily="18" charset="0"/>
                <a:cs typeface="Times New Roman" panose="02020603050405020304" pitchFamily="18" charset="0"/>
              </a:rPr>
              <a:t>С историей не спорят, </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С историей живут,</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Она объединяет</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На подвиг и на труд</a:t>
            </a:r>
          </a:p>
          <a:p>
            <a:pPr algn="ctr">
              <a:defRPr/>
            </a:pPr>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Едино государство,</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Когда един народ,</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Когда великой силой</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Он движется вперед.</a:t>
            </a:r>
          </a:p>
          <a:p>
            <a:pPr algn="ctr">
              <a:defRPr/>
            </a:pPr>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Врага он побеждает,</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Объединившись в бой,</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И Русь освобождает,</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И жертвует собой.</a:t>
            </a:r>
          </a:p>
          <a:p>
            <a:pPr algn="ctr">
              <a:defRPr/>
            </a:pPr>
            <a:r>
              <a:rPr lang="ru-RU" sz="2000" b="1" dirty="0">
                <a:solidFill>
                  <a:srgbClr val="002060"/>
                </a:solidFill>
                <a:latin typeface="Times New Roman" panose="02020603050405020304" pitchFamily="18" charset="0"/>
                <a:cs typeface="Times New Roman" panose="02020603050405020304" pitchFamily="18" charset="0"/>
              </a:rPr>
              <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Во славу тех героев</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Живем одной судьбой,</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Сегодня День единства</a:t>
            </a:r>
            <a:br>
              <a:rPr lang="ru-RU" sz="2000" b="1"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Мы празднуем с тобой!</a:t>
            </a:r>
          </a:p>
        </p:txBody>
      </p:sp>
    </p:spTree>
    <p:extLst>
      <p:ext uri="{BB962C8B-B14F-4D97-AF65-F5344CB8AC3E}">
        <p14:creationId xmlns:p14="http://schemas.microsoft.com/office/powerpoint/2010/main" val="234816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Картинки по запросу жилища башкирского народа"/>
          <p:cNvPicPr>
            <a:picLocks noChangeAspect="1" noChangeArrowheads="1"/>
          </p:cNvPicPr>
          <p:nvPr/>
        </p:nvPicPr>
        <p:blipFill>
          <a:blip r:embed="rId2" cstate="print"/>
          <a:srcRect/>
          <a:stretch>
            <a:fillRect/>
          </a:stretch>
        </p:blipFill>
        <p:spPr bwMode="auto">
          <a:xfrm>
            <a:off x="323528" y="980728"/>
            <a:ext cx="8280920" cy="5742638"/>
          </a:xfrm>
          <a:prstGeom prst="rect">
            <a:avLst/>
          </a:prstGeom>
          <a:ln>
            <a:noFill/>
          </a:ln>
          <a:effectLst>
            <a:softEdge rad="112500"/>
          </a:effectLst>
        </p:spPr>
      </p:pic>
      <p:sp>
        <p:nvSpPr>
          <p:cNvPr id="3" name="Прямоугольник 2"/>
          <p:cNvSpPr/>
          <p:nvPr/>
        </p:nvSpPr>
        <p:spPr>
          <a:xfrm>
            <a:off x="395536" y="332656"/>
            <a:ext cx="8064896" cy="707886"/>
          </a:xfrm>
          <a:prstGeom prst="rect">
            <a:avLst/>
          </a:prstGeom>
        </p:spPr>
        <p:txBody>
          <a:bodyPr wrap="square">
            <a:spAutoFit/>
          </a:bodyPr>
          <a:lstStyle/>
          <a:p>
            <a:pPr algn="ctr"/>
            <a:r>
              <a:rPr lang="ru-RU" sz="4000" dirty="0" smtClean="0">
                <a:latin typeface="Times New Roman" pitchFamily="18" charset="0"/>
                <a:cs typeface="Times New Roman" pitchFamily="18" charset="0"/>
              </a:rPr>
              <a:t>Жилище башкир –Юрта (</a:t>
            </a:r>
            <a:r>
              <a:rPr lang="ru-RU" sz="4000" dirty="0" err="1" smtClean="0">
                <a:latin typeface="Times New Roman" pitchFamily="18" charset="0"/>
                <a:cs typeface="Times New Roman" pitchFamily="18" charset="0"/>
              </a:rPr>
              <a:t>тимре</a:t>
            </a:r>
            <a:r>
              <a:rPr lang="ru-RU" sz="4000" dirty="0" smtClean="0">
                <a:latin typeface="Times New Roman" pitchFamily="18" charset="0"/>
                <a:cs typeface="Times New Roman" pitchFamily="18" charset="0"/>
              </a:rPr>
              <a:t>)</a:t>
            </a:r>
            <a:endParaRPr lang="ru-RU" sz="40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Картинки по запросу дагестан природа"/>
          <p:cNvPicPr>
            <a:picLocks noChangeAspect="1" noChangeArrowheads="1"/>
          </p:cNvPicPr>
          <p:nvPr/>
        </p:nvPicPr>
        <p:blipFill>
          <a:blip r:embed="rId2" cstate="print"/>
          <a:srcRect/>
          <a:stretch>
            <a:fillRect/>
          </a:stretch>
        </p:blipFill>
        <p:spPr bwMode="auto">
          <a:xfrm>
            <a:off x="395536" y="908720"/>
            <a:ext cx="8424936" cy="5621275"/>
          </a:xfrm>
          <a:prstGeom prst="rect">
            <a:avLst/>
          </a:prstGeom>
          <a:noFill/>
        </p:spPr>
      </p:pic>
      <p:sp>
        <p:nvSpPr>
          <p:cNvPr id="3" name="TextBox 2"/>
          <p:cNvSpPr txBox="1"/>
          <p:nvPr/>
        </p:nvSpPr>
        <p:spPr>
          <a:xfrm>
            <a:off x="539552" y="0"/>
            <a:ext cx="8136904" cy="923330"/>
          </a:xfrm>
          <a:prstGeom prst="rect">
            <a:avLst/>
          </a:prstGeom>
          <a:noFill/>
        </p:spPr>
        <p:txBody>
          <a:bodyPr wrap="square" rtlCol="0">
            <a:spAutoFit/>
          </a:bodyPr>
          <a:lstStyle/>
          <a:p>
            <a:pPr algn="ctr"/>
            <a:r>
              <a:rPr lang="ru-RU" sz="5400" b="1" dirty="0" smtClean="0">
                <a:latin typeface="Times New Roman" pitchFamily="18" charset="0"/>
                <a:cs typeface="Times New Roman" pitchFamily="18" charset="0"/>
              </a:rPr>
              <a:t>Дагестан</a:t>
            </a:r>
            <a:endParaRPr lang="ru-RU" sz="5400" b="1"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268760"/>
            <a:ext cx="7560840" cy="3785652"/>
          </a:xfrm>
          <a:prstGeom prst="rect">
            <a:avLst/>
          </a:prstGeom>
          <a:noFill/>
        </p:spPr>
        <p:txBody>
          <a:bodyPr wrap="square" rtlCol="0">
            <a:spAutoFit/>
          </a:bodyPr>
          <a:lstStyle/>
          <a:p>
            <a:r>
              <a:rPr lang="ru-RU" sz="4000" dirty="0">
                <a:latin typeface="Times New Roman" panose="02020603050405020304" pitchFamily="18" charset="0"/>
                <a:cs typeface="Times New Roman" panose="02020603050405020304" pitchFamily="18" charset="0"/>
              </a:rPr>
              <a:t>Ребята, но нам пора спешить, следующая остановка в </a:t>
            </a:r>
            <a:r>
              <a:rPr lang="ru-RU" sz="4000" b="1" dirty="0">
                <a:latin typeface="Times New Roman" panose="02020603050405020304" pitchFamily="18" charset="0"/>
                <a:cs typeface="Times New Roman" panose="02020603050405020304" pitchFamily="18" charset="0"/>
              </a:rPr>
              <a:t>республике Дагестан</a:t>
            </a:r>
            <a:r>
              <a:rPr lang="ru-RU" sz="4000" dirty="0">
                <a:latin typeface="Times New Roman" panose="02020603050405020304" pitchFamily="18" charset="0"/>
                <a:cs typeface="Times New Roman" panose="02020603050405020304" pitchFamily="18" charset="0"/>
              </a:rPr>
              <a:t>. Здесь живет много народов России. Мы с вами побываем в гостях у аварцев.</a:t>
            </a:r>
          </a:p>
        </p:txBody>
      </p:sp>
    </p:spTree>
    <p:extLst>
      <p:ext uri="{BB962C8B-B14F-4D97-AF65-F5344CB8AC3E}">
        <p14:creationId xmlns:p14="http://schemas.microsoft.com/office/powerpoint/2010/main" val="3228930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Картинки по запросу республика дагестан на карте россии"/>
          <p:cNvPicPr>
            <a:picLocks noChangeAspect="1" noChangeArrowheads="1"/>
          </p:cNvPicPr>
          <p:nvPr/>
        </p:nvPicPr>
        <p:blipFill>
          <a:blip r:embed="rId2" cstate="print"/>
          <a:srcRect/>
          <a:stretch>
            <a:fillRect/>
          </a:stretch>
        </p:blipFill>
        <p:spPr bwMode="auto">
          <a:xfrm>
            <a:off x="251519" y="692696"/>
            <a:ext cx="8640961" cy="518457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764704"/>
            <a:ext cx="8424936" cy="4832092"/>
          </a:xfrm>
          <a:prstGeom prst="rect">
            <a:avLst/>
          </a:prstGeom>
          <a:noFill/>
        </p:spPr>
        <p:txBody>
          <a:bodyPr wrap="square" rtlCol="0">
            <a:spAutoFit/>
          </a:bodyPr>
          <a:lstStyle/>
          <a:p>
            <a:r>
              <a:rPr lang="ru-RU" sz="2200" dirty="0">
                <a:latin typeface="Times New Roman" panose="02020603050405020304" pitchFamily="18" charset="0"/>
                <a:cs typeface="Times New Roman" panose="02020603050405020304" pitchFamily="18" charset="0"/>
              </a:rPr>
              <a:t>Посмотрите, ребята, на картинки: Вы видите аварцев в их национальной одежде. Многие аварцы живут в горной местности. Поэтому их еще называют горный народ. Аварцы очень гостеприимны.</a:t>
            </a:r>
          </a:p>
          <a:p>
            <a:r>
              <a:rPr lang="ru-RU" sz="2200" dirty="0">
                <a:latin typeface="Times New Roman" panose="02020603050405020304" pitchFamily="18" charset="0"/>
                <a:cs typeface="Times New Roman" panose="02020603050405020304" pitchFamily="18" charset="0"/>
              </a:rPr>
              <a:t>Особое отношение у аварцев принято в отношении гостей и людей пожилого возраста. Им выказывают отдельное уважение. Старикам не дают выполнять сложную работу, а гостей и вовсе не подпускают к домашним делам, даже если те настоятельно об этом просят. Гостям отдается все самое лучшее: спят на самой удобной кровати, даже если хозяева при этом могут остаться ночевать на полу.</a:t>
            </a:r>
          </a:p>
          <a:p>
            <a:r>
              <a:rPr lang="ru-RU" sz="2200" dirty="0">
                <a:latin typeface="Times New Roman" panose="02020603050405020304" pitchFamily="18" charset="0"/>
                <a:cs typeface="Times New Roman" panose="02020603050405020304" pitchFamily="18" charset="0"/>
              </a:rPr>
              <a:t>Еще аварцы очень любят танцевать. Музыка у них динамичная и веселая, как и танец. Самый известный танец аварцев и всех народов Кавказа называется «Лезгинка». Давайте и мы с вами потанцуем под эту веселую музыку.</a:t>
            </a:r>
          </a:p>
        </p:txBody>
      </p:sp>
    </p:spTree>
    <p:extLst>
      <p:ext uri="{BB962C8B-B14F-4D97-AF65-F5344CB8AC3E}">
        <p14:creationId xmlns:p14="http://schemas.microsoft.com/office/powerpoint/2010/main" val="27330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Похожее изображение"/>
          <p:cNvPicPr>
            <a:picLocks noChangeAspect="1" noChangeArrowheads="1"/>
          </p:cNvPicPr>
          <p:nvPr/>
        </p:nvPicPr>
        <p:blipFill>
          <a:blip r:embed="rId2" cstate="print"/>
          <a:srcRect/>
          <a:stretch>
            <a:fillRect/>
          </a:stretch>
        </p:blipFill>
        <p:spPr bwMode="auto">
          <a:xfrm>
            <a:off x="179512" y="260648"/>
            <a:ext cx="4114157" cy="5965528"/>
          </a:xfrm>
          <a:prstGeom prst="rect">
            <a:avLst/>
          </a:prstGeom>
          <a:ln>
            <a:noFill/>
          </a:ln>
          <a:effectLst>
            <a:softEdge rad="112500"/>
          </a:effectLst>
        </p:spPr>
      </p:pic>
      <p:sp>
        <p:nvSpPr>
          <p:cNvPr id="91142" name="AutoShape 6" descr="Картинки по запросу аварцы в национальной одежд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1144" name="AutoShape 8" descr="Картинки по запросу аварцы в национальной одежд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91146" name="Picture 10" descr="Картинки по запросу аварцы в национальной одежда"/>
          <p:cNvPicPr>
            <a:picLocks noChangeAspect="1" noChangeArrowheads="1"/>
          </p:cNvPicPr>
          <p:nvPr/>
        </p:nvPicPr>
        <p:blipFill>
          <a:blip r:embed="rId3" cstate="print"/>
          <a:srcRect/>
          <a:stretch>
            <a:fillRect/>
          </a:stretch>
        </p:blipFill>
        <p:spPr bwMode="auto">
          <a:xfrm>
            <a:off x="4644008" y="260648"/>
            <a:ext cx="4245537" cy="6026084"/>
          </a:xfrm>
          <a:prstGeom prst="rect">
            <a:avLst/>
          </a:prstGeom>
          <a:ln>
            <a:noFill/>
          </a:ln>
          <a:effectLst>
            <a:softEdge rad="1125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04664"/>
            <a:ext cx="8856984" cy="4832092"/>
          </a:xfrm>
          <a:prstGeom prst="rect">
            <a:avLst/>
          </a:prstGeom>
          <a:noFill/>
        </p:spPr>
        <p:txBody>
          <a:bodyPr wrap="square" rtlCol="0">
            <a:spAutoFit/>
          </a:bodyPr>
          <a:lstStyle/>
          <a:p>
            <a:r>
              <a:rPr lang="ru-RU" dirty="0"/>
              <a:t>- </a:t>
            </a:r>
            <a:r>
              <a:rPr lang="ru-RU" sz="2800" dirty="0">
                <a:latin typeface="Times New Roman" panose="02020603050405020304" pitchFamily="18" charset="0"/>
                <a:cs typeface="Times New Roman" panose="02020603050405020304" pitchFamily="18" charset="0"/>
              </a:rPr>
              <a:t>У каждого народа свои народные традиции. Но это не делает один народ хуже или лучше другого, наоборот, культура разных народов делает богатой и разнообразной культуру России. Каждый народ по капле вносит свой вклад в сокровищницу культуры и истории нашего государства. У каждого народа свои песни, сказки, национальные костюмы. Но у всех у нас одна Родина – Россия.</a:t>
            </a:r>
          </a:p>
          <a:p>
            <a:r>
              <a:rPr lang="ru-RU" sz="2800" dirty="0">
                <a:latin typeface="Times New Roman" panose="02020603050405020304" pitchFamily="18" charset="0"/>
                <a:cs typeface="Times New Roman" panose="02020603050405020304" pitchFamily="18" charset="0"/>
              </a:rPr>
              <a:t>Наше небольшое путешествие закончилось, но знакомство с народами нашей необъятной страны мы продолжим в следующий раз.</a:t>
            </a:r>
          </a:p>
        </p:txBody>
      </p:sp>
    </p:spTree>
    <p:extLst>
      <p:ext uri="{BB962C8B-B14F-4D97-AF65-F5344CB8AC3E}">
        <p14:creationId xmlns:p14="http://schemas.microsoft.com/office/powerpoint/2010/main" val="1051920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1" descr="F:\дружба народов\Проект дружба народов\картинки\15707255.jpg"/>
          <p:cNvPicPr>
            <a:picLocks noChangeAspect="1" noChangeArrowheads="1"/>
          </p:cNvPicPr>
          <p:nvPr/>
        </p:nvPicPr>
        <p:blipFill>
          <a:blip r:embed="rId2" cstate="print"/>
          <a:srcRect l="4458" t="35177"/>
          <a:stretch>
            <a:fillRect/>
          </a:stretch>
        </p:blipFill>
        <p:spPr bwMode="auto">
          <a:xfrm>
            <a:off x="0" y="620688"/>
            <a:ext cx="9144000" cy="5877272"/>
          </a:xfrm>
          <a:prstGeom prst="rect">
            <a:avLst/>
          </a:prstGeom>
          <a:ln>
            <a:noFill/>
          </a:ln>
          <a:effectLst>
            <a:softEdge rad="11250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8136904" cy="6001643"/>
          </a:xfrm>
          <a:prstGeom prst="rect">
            <a:avLst/>
          </a:prstGeom>
          <a:noFill/>
        </p:spPr>
        <p:txBody>
          <a:bodyPr wrap="square" rtlCol="0">
            <a:spAutoFit/>
          </a:bodyPr>
          <a:lstStyle/>
          <a:p>
            <a:r>
              <a:rPr lang="ru-RU" sz="2400" dirty="0">
                <a:latin typeface="Times New Roman" panose="02020603050405020304" pitchFamily="18" charset="0"/>
                <a:cs typeface="Times New Roman" panose="02020603050405020304" pitchFamily="18" charset="0"/>
              </a:rPr>
              <a:t>Сегодня вы узнали, что в нашей стране – России живут люди разных национальностей. Наша страна сильна своим единством, дружбой разных народов. И мы с вами гордимся своей страной и сделаем всё, чтобы сберечь её, чтобы сделать её краше, богаче и сильнее</a:t>
            </a:r>
            <a:r>
              <a:rPr lang="ru-RU" sz="2400" dirty="0" smtClean="0">
                <a:latin typeface="Times New Roman" panose="02020603050405020304" pitchFamily="18" charset="0"/>
                <a:cs typeface="Times New Roman" panose="02020603050405020304" pitchFamily="18" charset="0"/>
              </a:rPr>
              <a:t>.</a:t>
            </a:r>
          </a:p>
          <a:p>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Ребята, кто вспомнит, где мы с вами побывали?</a:t>
            </a:r>
          </a:p>
          <a:p>
            <a:r>
              <a:rPr lang="ru-RU" sz="2400" dirty="0" smtClean="0">
                <a:latin typeface="Times New Roman" panose="02020603050405020304" pitchFamily="18" charset="0"/>
                <a:cs typeface="Times New Roman" panose="02020603050405020304" pitchFamily="18" charset="0"/>
              </a:rPr>
              <a:t>С какими народами познакомились?</a:t>
            </a:r>
          </a:p>
          <a:p>
            <a:r>
              <a:rPr lang="ru-RU" sz="2400" dirty="0" smtClean="0">
                <a:latin typeface="Times New Roman" panose="02020603050405020304" pitchFamily="18" charset="0"/>
                <a:cs typeface="Times New Roman" panose="02020603050405020304" pitchFamily="18" charset="0"/>
              </a:rPr>
              <a:t>Ребята, а как называется наша общая Родина?</a:t>
            </a:r>
          </a:p>
          <a:p>
            <a:endParaRPr lang="ru-RU" sz="2400" dirty="0" smtClean="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Нас всех объединяет Россия, и пусть наша любовь к Отечеству послужит общему благу!</a:t>
            </a:r>
          </a:p>
          <a:p>
            <a:r>
              <a:rPr lang="ru-RU" sz="2400" dirty="0">
                <a:latin typeface="Times New Roman" panose="02020603050405020304" pitchFamily="18" charset="0"/>
                <a:cs typeface="Times New Roman" panose="02020603050405020304" pitchFamily="18" charset="0"/>
              </a:rPr>
              <a:t>Русские и белорусы, чукчи, ненцы и индусы, украинцы и армяне – нам друзья все россияне.</a:t>
            </a:r>
          </a:p>
          <a:p>
            <a:endParaRPr lang="ru-RU" sz="2400" dirty="0" smtClean="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1789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m.kavicom.ru/uploads/account/avatars/d2d62bd207dc3917ae73f6efa2db027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14312"/>
            <a:ext cx="3637607" cy="235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827584" y="2996952"/>
            <a:ext cx="7920880" cy="2677656"/>
          </a:xfrm>
          <a:prstGeom prst="rect">
            <a:avLst/>
          </a:prstGeom>
        </p:spPr>
        <p:txBody>
          <a:bodyPr wrap="square">
            <a:spAutoFit/>
          </a:bodyPr>
          <a:lstStyle/>
          <a:p>
            <a:pPr algn="ctr">
              <a:defRPr/>
            </a:pPr>
            <a:r>
              <a:rPr lang="ru-RU" sz="2800" b="1" dirty="0">
                <a:solidFill>
                  <a:srgbClr val="800000"/>
                </a:solidFill>
                <a:latin typeface="Arial Black" pitchFamily="34" charset="0"/>
                <a:cs typeface="Arial" pitchFamily="34" charset="0"/>
              </a:rPr>
              <a:t>4 ноября </a:t>
            </a:r>
            <a:r>
              <a:rPr lang="ru-RU" sz="2800" b="1" dirty="0">
                <a:solidFill>
                  <a:srgbClr val="002060"/>
                </a:solidFill>
                <a:latin typeface="Arial" pitchFamily="34" charset="0"/>
                <a:cs typeface="Arial" pitchFamily="34" charset="0"/>
              </a:rPr>
              <a:t>в России отмечается</a:t>
            </a:r>
            <a:r>
              <a:rPr lang="ru-RU" sz="2800" b="1" dirty="0">
                <a:solidFill>
                  <a:srgbClr val="800000"/>
                </a:solidFill>
                <a:latin typeface="Arial" pitchFamily="34" charset="0"/>
                <a:cs typeface="Arial" pitchFamily="34" charset="0"/>
              </a:rPr>
              <a:t> </a:t>
            </a:r>
            <a:r>
              <a:rPr lang="ru-RU" sz="2800" b="1" dirty="0">
                <a:solidFill>
                  <a:srgbClr val="800000"/>
                </a:solidFill>
                <a:latin typeface="Arial Black" pitchFamily="34" charset="0"/>
                <a:cs typeface="Arial" pitchFamily="34" charset="0"/>
              </a:rPr>
              <a:t>День народного единства</a:t>
            </a:r>
            <a:r>
              <a:rPr lang="ru-RU" sz="2800" b="1" dirty="0">
                <a:solidFill>
                  <a:srgbClr val="800000"/>
                </a:solidFill>
                <a:latin typeface="Arial" pitchFamily="34" charset="0"/>
                <a:cs typeface="Arial" pitchFamily="34" charset="0"/>
              </a:rPr>
              <a:t>. </a:t>
            </a:r>
            <a:r>
              <a:rPr lang="ru-RU" sz="2800" b="1" dirty="0">
                <a:solidFill>
                  <a:srgbClr val="002060"/>
                </a:solidFill>
                <a:latin typeface="Arial" pitchFamily="34" charset="0"/>
                <a:cs typeface="Arial" pitchFamily="34" charset="0"/>
              </a:rPr>
              <a:t>Впервые в России этот новый всенародный праздник отмечался </a:t>
            </a:r>
            <a:r>
              <a:rPr lang="ru-RU" sz="2800" b="1" dirty="0">
                <a:solidFill>
                  <a:srgbClr val="800000"/>
                </a:solidFill>
                <a:latin typeface="Arial" pitchFamily="34" charset="0"/>
                <a:cs typeface="Arial" pitchFamily="34" charset="0"/>
              </a:rPr>
              <a:t>4 ноября 2005 года</a:t>
            </a:r>
            <a:r>
              <a:rPr lang="ru-RU" sz="2800" b="1" dirty="0">
                <a:solidFill>
                  <a:srgbClr val="002060"/>
                </a:solidFill>
                <a:latin typeface="Arial" pitchFamily="34" charset="0"/>
                <a:cs typeface="Arial" pitchFamily="34" charset="0"/>
              </a:rPr>
              <a:t>. </a:t>
            </a:r>
          </a:p>
          <a:p>
            <a:pPr algn="ctr">
              <a:defRPr/>
            </a:pPr>
            <a:r>
              <a:rPr lang="ru-RU" sz="2800" b="1" dirty="0">
                <a:solidFill>
                  <a:srgbClr val="002060"/>
                </a:solidFill>
                <a:latin typeface="Arial" pitchFamily="34" charset="0"/>
                <a:cs typeface="Arial" pitchFamily="34" charset="0"/>
              </a:rPr>
              <a:t>Давайте познакомимся с историей этого праздника.</a:t>
            </a:r>
          </a:p>
        </p:txBody>
      </p:sp>
    </p:spTree>
    <p:extLst>
      <p:ext uri="{BB962C8B-B14F-4D97-AF65-F5344CB8AC3E}">
        <p14:creationId xmlns:p14="http://schemas.microsoft.com/office/powerpoint/2010/main" val="3945722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412776"/>
            <a:ext cx="7632848" cy="5139869"/>
          </a:xfrm>
          <a:prstGeom prst="rect">
            <a:avLst/>
          </a:prstGeom>
          <a:noFill/>
        </p:spPr>
        <p:txBody>
          <a:bodyPr wrap="square" rtlCol="0">
            <a:spAutoFit/>
          </a:bodyPr>
          <a:lstStyle/>
          <a:p>
            <a:r>
              <a:rPr lang="ru-RU" sz="2800" dirty="0" smtClean="0">
                <a:latin typeface="Times New Roman" panose="02020603050405020304" pitchFamily="18" charset="0"/>
                <a:cs typeface="Times New Roman" panose="02020603050405020304" pitchFamily="18" charset="0"/>
              </a:rPr>
              <a:t>Россия </a:t>
            </a:r>
            <a:r>
              <a:rPr lang="ru-RU" sz="2800" dirty="0">
                <a:latin typeface="Times New Roman" panose="02020603050405020304" pitchFamily="18" charset="0"/>
                <a:cs typeface="Times New Roman" panose="02020603050405020304" pitchFamily="18" charset="0"/>
              </a:rPr>
              <a:t>– самая большая страна в мире! Она занимает самую большую и обширную территорию от Европы до Азии. Только в нашей стране есть и полярный пояс, и тундра, и тайга, и степь, и тропики. В нашей стране живет очень много народов, и у каждого народа есть свои песни, музыка, культура, обычаи и обряды. </a:t>
            </a:r>
          </a:p>
          <a:p>
            <a:endParaRPr lang="ru-RU" dirty="0" smtClean="0">
              <a:latin typeface="Times New Roman" panose="02020603050405020304" pitchFamily="18" charset="0"/>
              <a:cs typeface="Times New Roman" panose="02020603050405020304" pitchFamily="18" charset="0"/>
            </a:endParaRPr>
          </a:p>
          <a:p>
            <a:r>
              <a:rPr lang="ru-RU" sz="3200" dirty="0">
                <a:latin typeface="Times New Roman" panose="02020603050405020304" pitchFamily="18" charset="0"/>
                <a:cs typeface="Times New Roman" panose="02020603050405020304" pitchFamily="18" charset="0"/>
              </a:rPr>
              <a:t>Как и все страны мира, все государства, существующие на земле, Россия имеет свой флаг и герб.</a:t>
            </a:r>
          </a:p>
          <a:p>
            <a:endParaRPr lang="ru-RU" dirty="0">
              <a:latin typeface="Times New Roman" panose="02020603050405020304" pitchFamily="18" charset="0"/>
              <a:cs typeface="Times New Roman" panose="02020603050405020304" pitchFamily="18" charset="0"/>
            </a:endParaRPr>
          </a:p>
        </p:txBody>
      </p:sp>
      <p:pic>
        <p:nvPicPr>
          <p:cNvPr id="3" name="Picture 2" descr="http://m.kavicom.ru/uploads/account/avatars/d2d62bd207dc3917ae73f6efa2db027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14312"/>
            <a:ext cx="2197447" cy="119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1898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76672"/>
            <a:ext cx="7488832" cy="2831544"/>
          </a:xfrm>
          <a:prstGeom prst="rect">
            <a:avLst/>
          </a:prstGeom>
          <a:noFill/>
        </p:spPr>
        <p:txBody>
          <a:bodyPr wrap="square" rtlCol="0">
            <a:spAutoFit/>
          </a:bodyPr>
          <a:lstStyle/>
          <a:p>
            <a:r>
              <a:rPr lang="ru-RU" sz="3200" b="1" i="1" dirty="0" smtClean="0">
                <a:latin typeface="Times New Roman" panose="02020603050405020304" pitchFamily="18" charset="0"/>
                <a:cs typeface="Times New Roman" panose="02020603050405020304" pitchFamily="18" charset="0"/>
              </a:rPr>
              <a:t>Флаг </a:t>
            </a:r>
            <a:r>
              <a:rPr lang="ru-RU" sz="3200" b="1" i="1" dirty="0">
                <a:latin typeface="Times New Roman" panose="02020603050405020304" pitchFamily="18" charset="0"/>
                <a:cs typeface="Times New Roman" panose="02020603050405020304" pitchFamily="18" charset="0"/>
              </a:rPr>
              <a:t>России </a:t>
            </a:r>
            <a:endParaRPr lang="ru-RU" sz="3200" dirty="0">
              <a:latin typeface="Times New Roman" panose="02020603050405020304" pitchFamily="18" charset="0"/>
              <a:cs typeface="Times New Roman" panose="02020603050405020304" pitchFamily="18" charset="0"/>
            </a:endParaRPr>
          </a:p>
          <a:p>
            <a:r>
              <a:rPr lang="ru-RU" sz="3200" dirty="0">
                <a:latin typeface="Times New Roman" panose="02020603050405020304" pitchFamily="18" charset="0"/>
                <a:cs typeface="Times New Roman" panose="02020603050405020304" pitchFamily="18" charset="0"/>
              </a:rPr>
              <a:t>Белый цвет – берёзка </a:t>
            </a:r>
          </a:p>
          <a:p>
            <a:r>
              <a:rPr lang="ru-RU" sz="3200" dirty="0">
                <a:latin typeface="Times New Roman" panose="02020603050405020304" pitchFamily="18" charset="0"/>
                <a:cs typeface="Times New Roman" panose="02020603050405020304" pitchFamily="18" charset="0"/>
              </a:rPr>
              <a:t>Синий – неба цвет</a:t>
            </a:r>
          </a:p>
          <a:p>
            <a:r>
              <a:rPr lang="ru-RU" sz="3200" dirty="0">
                <a:latin typeface="Times New Roman" panose="02020603050405020304" pitchFamily="18" charset="0"/>
                <a:cs typeface="Times New Roman" panose="02020603050405020304" pitchFamily="18" charset="0"/>
              </a:rPr>
              <a:t>Красная полоска –</a:t>
            </a:r>
          </a:p>
          <a:p>
            <a:r>
              <a:rPr lang="ru-RU" sz="3200" dirty="0">
                <a:latin typeface="Times New Roman" panose="02020603050405020304" pitchFamily="18" charset="0"/>
                <a:cs typeface="Times New Roman" panose="02020603050405020304" pitchFamily="18" charset="0"/>
              </a:rPr>
              <a:t>Солнечный рассвет</a:t>
            </a:r>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954" y="2893716"/>
            <a:ext cx="4840287"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582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60648"/>
            <a:ext cx="8280920" cy="5016758"/>
          </a:xfrm>
          <a:prstGeom prst="rect">
            <a:avLst/>
          </a:prstGeom>
          <a:noFill/>
        </p:spPr>
        <p:txBody>
          <a:bodyPr wrap="square" rtlCol="0">
            <a:spAutoFit/>
          </a:bodyPr>
          <a:lstStyle/>
          <a:p>
            <a:r>
              <a:rPr lang="ru-RU" sz="3200" dirty="0">
                <a:latin typeface="Times New Roman" panose="02020603050405020304" pitchFamily="18" charset="0"/>
                <a:cs typeface="Times New Roman" panose="02020603050405020304" pitchFamily="18" charset="0"/>
              </a:rPr>
              <a:t>Государственные флаги поднимаются во время торжественных мероприятий, праздников, и в это время всегда звучат гимны Российской Федерации и нашей с вами малой Родины. Сегодня, давайте, и мы послушаем торжественные гимны стоя!</a:t>
            </a:r>
          </a:p>
          <a:p>
            <a:r>
              <a:rPr lang="ru-RU" sz="3200" dirty="0">
                <a:latin typeface="Times New Roman" panose="02020603050405020304" pitchFamily="18" charset="0"/>
                <a:cs typeface="Times New Roman" panose="02020603050405020304" pitchFamily="18" charset="0"/>
              </a:rPr>
              <a:t>Россией зовется общий наш дом,</a:t>
            </a:r>
          </a:p>
          <a:p>
            <a:r>
              <a:rPr lang="ru-RU" sz="3200" dirty="0">
                <a:latin typeface="Times New Roman" panose="02020603050405020304" pitchFamily="18" charset="0"/>
                <a:cs typeface="Times New Roman" panose="02020603050405020304" pitchFamily="18" charset="0"/>
              </a:rPr>
              <a:t>Пусть будет уютно каждому в нем.</a:t>
            </a:r>
          </a:p>
          <a:p>
            <a:r>
              <a:rPr lang="ru-RU" sz="3200" dirty="0">
                <a:latin typeface="Times New Roman" panose="02020603050405020304" pitchFamily="18" charset="0"/>
                <a:cs typeface="Times New Roman" panose="02020603050405020304" pitchFamily="18" charset="0"/>
              </a:rPr>
              <a:t>Любые мы трудности вместе осилим</a:t>
            </a:r>
          </a:p>
          <a:p>
            <a:r>
              <a:rPr lang="ru-RU" sz="3200" dirty="0">
                <a:latin typeface="Times New Roman" panose="02020603050405020304" pitchFamily="18" charset="0"/>
                <a:cs typeface="Times New Roman" panose="02020603050405020304" pitchFamily="18" charset="0"/>
              </a:rPr>
              <a:t>И только в единстве сила России.</a:t>
            </a:r>
          </a:p>
        </p:txBody>
      </p:sp>
    </p:spTree>
    <p:extLst>
      <p:ext uri="{BB962C8B-B14F-4D97-AF65-F5344CB8AC3E}">
        <p14:creationId xmlns:p14="http://schemas.microsoft.com/office/powerpoint/2010/main" val="2522212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и по запросу герб россии"/>
          <p:cNvPicPr>
            <a:picLocks noChangeAspect="1" noChangeArrowheads="1"/>
          </p:cNvPicPr>
          <p:nvPr/>
        </p:nvPicPr>
        <p:blipFill>
          <a:blip r:embed="rId2" cstate="print"/>
          <a:srcRect/>
          <a:stretch>
            <a:fillRect/>
          </a:stretch>
        </p:blipFill>
        <p:spPr bwMode="auto">
          <a:xfrm>
            <a:off x="5076056" y="1556792"/>
            <a:ext cx="3706740" cy="4392488"/>
          </a:xfrm>
          <a:prstGeom prst="rect">
            <a:avLst/>
          </a:prstGeom>
          <a:noFill/>
        </p:spPr>
      </p:pic>
      <p:sp>
        <p:nvSpPr>
          <p:cNvPr id="7" name="TextBox 6"/>
          <p:cNvSpPr txBox="1"/>
          <p:nvPr/>
        </p:nvSpPr>
        <p:spPr>
          <a:xfrm>
            <a:off x="5220072" y="692696"/>
            <a:ext cx="3384376" cy="769441"/>
          </a:xfrm>
          <a:prstGeom prst="rect">
            <a:avLst/>
          </a:prstGeom>
          <a:noFill/>
        </p:spPr>
        <p:txBody>
          <a:bodyPr wrap="square" rtlCol="0">
            <a:spAutoFit/>
          </a:bodyPr>
          <a:lstStyle/>
          <a:p>
            <a:r>
              <a:rPr lang="ru-RU" sz="4400" b="1" i="1" dirty="0" smtClean="0">
                <a:latin typeface="Times New Roman" pitchFamily="18" charset="0"/>
                <a:cs typeface="Times New Roman" pitchFamily="18" charset="0"/>
              </a:rPr>
              <a:t>Герб России</a:t>
            </a:r>
            <a:endParaRPr lang="ru-RU" sz="4400" b="1" i="1" dirty="0">
              <a:latin typeface="Times New Roman" pitchFamily="18" charset="0"/>
              <a:cs typeface="Times New Roman" pitchFamily="18" charset="0"/>
            </a:endParaRPr>
          </a:p>
        </p:txBody>
      </p:sp>
      <p:sp>
        <p:nvSpPr>
          <p:cNvPr id="2" name="TextBox 1"/>
          <p:cNvSpPr txBox="1"/>
          <p:nvPr/>
        </p:nvSpPr>
        <p:spPr>
          <a:xfrm>
            <a:off x="611560" y="988926"/>
            <a:ext cx="3888432" cy="369332"/>
          </a:xfrm>
          <a:prstGeom prst="rect">
            <a:avLst/>
          </a:prstGeom>
          <a:noFill/>
        </p:spPr>
        <p:txBody>
          <a:bodyPr wrap="square" rtlCol="0">
            <a:spAutoFit/>
          </a:bodyPr>
          <a:lstStyle/>
          <a:p>
            <a:endParaRPr lang="ru-RU" dirty="0"/>
          </a:p>
        </p:txBody>
      </p:sp>
      <p:sp>
        <p:nvSpPr>
          <p:cNvPr id="3" name="TextBox 2"/>
          <p:cNvSpPr txBox="1"/>
          <p:nvPr/>
        </p:nvSpPr>
        <p:spPr>
          <a:xfrm>
            <a:off x="755576" y="692696"/>
            <a:ext cx="4176464" cy="3539430"/>
          </a:xfrm>
          <a:prstGeom prst="rect">
            <a:avLst/>
          </a:prstGeom>
          <a:noFill/>
        </p:spPr>
        <p:txBody>
          <a:bodyPr wrap="square" rtlCol="0">
            <a:spAutoFit/>
          </a:bodyPr>
          <a:lstStyle/>
          <a:p>
            <a:r>
              <a:rPr lang="ru-RU" sz="3200" dirty="0">
                <a:latin typeface="Times New Roman" panose="02020603050405020304" pitchFamily="18" charset="0"/>
                <a:cs typeface="Times New Roman" panose="02020603050405020304" pitchFamily="18" charset="0"/>
              </a:rPr>
              <a:t>У России величавой</a:t>
            </a:r>
          </a:p>
          <a:p>
            <a:r>
              <a:rPr lang="ru-RU" sz="3200" dirty="0">
                <a:latin typeface="Times New Roman" panose="02020603050405020304" pitchFamily="18" charset="0"/>
                <a:cs typeface="Times New Roman" panose="02020603050405020304" pitchFamily="18" charset="0"/>
              </a:rPr>
              <a:t>На гербе орёл двуглавый, </a:t>
            </a:r>
          </a:p>
          <a:p>
            <a:r>
              <a:rPr lang="ru-RU" sz="3200" dirty="0">
                <a:latin typeface="Times New Roman" panose="02020603050405020304" pitchFamily="18" charset="0"/>
                <a:cs typeface="Times New Roman" panose="02020603050405020304" pitchFamily="18" charset="0"/>
              </a:rPr>
              <a:t>Чтоб на запад, на восток</a:t>
            </a:r>
          </a:p>
          <a:p>
            <a:r>
              <a:rPr lang="ru-RU" sz="3200" dirty="0">
                <a:latin typeface="Times New Roman" panose="02020603050405020304" pitchFamily="18" charset="0"/>
                <a:cs typeface="Times New Roman" panose="02020603050405020304" pitchFamily="18" charset="0"/>
              </a:rPr>
              <a:t>Он смотреть бы сразу мог.</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Картинки по запросу природная карта россии"/>
          <p:cNvPicPr>
            <a:picLocks noChangeAspect="1" noChangeArrowheads="1"/>
          </p:cNvPicPr>
          <p:nvPr/>
        </p:nvPicPr>
        <p:blipFill>
          <a:blip r:embed="rId2" cstate="print"/>
          <a:srcRect l="840" t="8230" b="3591"/>
          <a:stretch>
            <a:fillRect/>
          </a:stretch>
        </p:blipFill>
        <p:spPr bwMode="auto">
          <a:xfrm>
            <a:off x="210188" y="692696"/>
            <a:ext cx="8826973" cy="5949280"/>
          </a:xfrm>
          <a:prstGeom prst="rect">
            <a:avLst/>
          </a:prstGeom>
          <a:noFill/>
        </p:spPr>
      </p:pic>
      <p:sp>
        <p:nvSpPr>
          <p:cNvPr id="1030" name="AutoShape 6" descr="Картинки по запросу полярный пояс"/>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2" name="Picture 8" descr="Картинки по запросу полярный пояс"/>
          <p:cNvPicPr>
            <a:picLocks noChangeAspect="1" noChangeArrowheads="1"/>
          </p:cNvPicPr>
          <p:nvPr/>
        </p:nvPicPr>
        <p:blipFill>
          <a:blip r:embed="rId3" cstate="print"/>
          <a:srcRect/>
          <a:stretch>
            <a:fillRect/>
          </a:stretch>
        </p:blipFill>
        <p:spPr bwMode="auto">
          <a:xfrm>
            <a:off x="4283967" y="188640"/>
            <a:ext cx="2688299" cy="20162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4" name="Picture 10" descr="Картинки по запросу тундра"/>
          <p:cNvPicPr>
            <a:picLocks noChangeAspect="1" noChangeArrowheads="1"/>
          </p:cNvPicPr>
          <p:nvPr/>
        </p:nvPicPr>
        <p:blipFill>
          <a:blip r:embed="rId4" cstate="print"/>
          <a:srcRect/>
          <a:stretch>
            <a:fillRect/>
          </a:stretch>
        </p:blipFill>
        <p:spPr bwMode="auto">
          <a:xfrm>
            <a:off x="611560" y="908720"/>
            <a:ext cx="2736304" cy="20966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3" name="Прямая со стрелкой 12"/>
          <p:cNvCxnSpPr/>
          <p:nvPr/>
        </p:nvCxnSpPr>
        <p:spPr>
          <a:xfrm>
            <a:off x="3203848" y="234888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36" name="Picture 12" descr="Картинки по запросу тайга"/>
          <p:cNvPicPr>
            <a:picLocks noChangeAspect="1" noChangeArrowheads="1"/>
          </p:cNvPicPr>
          <p:nvPr/>
        </p:nvPicPr>
        <p:blipFill>
          <a:blip r:embed="rId5" cstate="print"/>
          <a:srcRect/>
          <a:stretch>
            <a:fillRect/>
          </a:stretch>
        </p:blipFill>
        <p:spPr bwMode="auto">
          <a:xfrm>
            <a:off x="6084168" y="2060848"/>
            <a:ext cx="2791752" cy="20882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8" name="Picture 14" descr="Картинки по запросу степь"/>
          <p:cNvPicPr>
            <a:picLocks noChangeAspect="1" noChangeArrowheads="1"/>
          </p:cNvPicPr>
          <p:nvPr/>
        </p:nvPicPr>
        <p:blipFill>
          <a:blip r:embed="rId6" cstate="print"/>
          <a:srcRect/>
          <a:stretch>
            <a:fillRect/>
          </a:stretch>
        </p:blipFill>
        <p:spPr bwMode="auto">
          <a:xfrm>
            <a:off x="4355976" y="4149080"/>
            <a:ext cx="2808312" cy="21486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40" name="Picture 16" descr="Похожее изображение"/>
          <p:cNvPicPr>
            <a:picLocks noChangeAspect="1" noChangeArrowheads="1"/>
          </p:cNvPicPr>
          <p:nvPr/>
        </p:nvPicPr>
        <p:blipFill>
          <a:blip r:embed="rId7" cstate="print"/>
          <a:srcRect/>
          <a:stretch>
            <a:fillRect/>
          </a:stretch>
        </p:blipFill>
        <p:spPr bwMode="auto">
          <a:xfrm>
            <a:off x="515549" y="3789040"/>
            <a:ext cx="2976331" cy="22322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60" name="Picture 12" descr="Картинки по запросу флаг россии"/>
          <p:cNvPicPr>
            <a:picLocks noChangeAspect="1" noChangeArrowheads="1"/>
          </p:cNvPicPr>
          <p:nvPr/>
        </p:nvPicPr>
        <p:blipFill>
          <a:blip r:embed="rId2" cstate="print">
            <a:lum bright="-10000" contrast="-20000"/>
          </a:blip>
          <a:srcRect r="25000"/>
          <a:stretch>
            <a:fillRect/>
          </a:stretch>
        </p:blipFill>
        <p:spPr bwMode="auto">
          <a:xfrm>
            <a:off x="0" y="0"/>
            <a:ext cx="9144000" cy="6858000"/>
          </a:xfrm>
          <a:prstGeom prst="rect">
            <a:avLst/>
          </a:prstGeom>
          <a:noFill/>
        </p:spPr>
      </p:pic>
      <p:pic>
        <p:nvPicPr>
          <p:cNvPr id="78852" name="Picture 4" descr="Картинки по запросу карта россии"/>
          <p:cNvPicPr>
            <a:picLocks noChangeAspect="1" noChangeArrowheads="1"/>
          </p:cNvPicPr>
          <p:nvPr/>
        </p:nvPicPr>
        <p:blipFill>
          <a:blip r:embed="rId3" cstate="print">
            <a:lum contrast="20000"/>
          </a:blip>
          <a:srcRect l="4102" t="18105" r="3704" b="9307"/>
          <a:stretch>
            <a:fillRect/>
          </a:stretch>
        </p:blipFill>
        <p:spPr bwMode="auto">
          <a:xfrm>
            <a:off x="-35916" y="0"/>
            <a:ext cx="9168547" cy="6855593"/>
          </a:xfrm>
          <a:prstGeom prst="cloud">
            <a:avLst/>
          </a:prstGeom>
          <a:ln>
            <a:noFill/>
          </a:ln>
          <a:effectLst>
            <a:outerShdw blurRad="190500" algn="tl" rotWithShape="0">
              <a:srgbClr val="000000">
                <a:alpha val="70000"/>
              </a:srgbClr>
            </a:outerShdw>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177</TotalTime>
  <Words>1130</Words>
  <Application>Microsoft Office PowerPoint</Application>
  <PresentationFormat>Экран (4:3)</PresentationFormat>
  <Paragraphs>57</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Трек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sony</dc:creator>
  <cp:lastModifiedBy>учитель</cp:lastModifiedBy>
  <cp:revision>22</cp:revision>
  <dcterms:created xsi:type="dcterms:W3CDTF">2017-11-01T14:18:35Z</dcterms:created>
  <dcterms:modified xsi:type="dcterms:W3CDTF">2026-01-21T06:00:10Z</dcterms:modified>
</cp:coreProperties>
</file>