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34" r:id="rId2"/>
    <p:sldId id="303" r:id="rId3"/>
    <p:sldId id="322" r:id="rId4"/>
    <p:sldId id="306" r:id="rId5"/>
    <p:sldId id="307" r:id="rId6"/>
    <p:sldId id="309" r:id="rId7"/>
    <p:sldId id="308" r:id="rId8"/>
    <p:sldId id="310" r:id="rId9"/>
    <p:sldId id="311" r:id="rId10"/>
    <p:sldId id="312" r:id="rId11"/>
    <p:sldId id="313" r:id="rId12"/>
    <p:sldId id="314" r:id="rId13"/>
    <p:sldId id="315" r:id="rId14"/>
    <p:sldId id="325" r:id="rId15"/>
    <p:sldId id="326" r:id="rId16"/>
    <p:sldId id="327" r:id="rId17"/>
    <p:sldId id="328" r:id="rId18"/>
    <p:sldId id="329" r:id="rId19"/>
    <p:sldId id="316" r:id="rId20"/>
    <p:sldId id="324" r:id="rId21"/>
    <p:sldId id="323" r:id="rId22"/>
    <p:sldId id="317" r:id="rId23"/>
    <p:sldId id="331" r:id="rId24"/>
    <p:sldId id="332" r:id="rId25"/>
    <p:sldId id="318" r:id="rId26"/>
    <p:sldId id="319" r:id="rId27"/>
    <p:sldId id="333" r:id="rId28"/>
    <p:sldId id="335" r:id="rId29"/>
    <p:sldId id="258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FF"/>
    <a:srgbClr val="99CCFF"/>
    <a:srgbClr val="66CCFF"/>
    <a:srgbClr val="CCFFFF"/>
    <a:srgbClr val="FFFF00"/>
    <a:srgbClr val="CCECFF"/>
    <a:srgbClr val="9900CC"/>
    <a:srgbClr val="3333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474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392A33-1F20-4969-9E9C-92B65B9EC4DB}" type="datetimeFigureOut">
              <a:rPr lang="ru-RU" smtClean="0"/>
              <a:pPr/>
              <a:t>28.05.2026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70EA0E-9A90-4B66-A411-8CC4EABCBE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69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14174-6A1A-4267-A8D9-746E1F42D38D}" type="datetimeFigureOut">
              <a:rPr lang="ru-RU" smtClean="0"/>
              <a:pPr/>
              <a:t>28.05.2026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88CB1-B4B2-494D-A018-0CC5E2917D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14174-6A1A-4267-A8D9-746E1F42D38D}" type="datetimeFigureOut">
              <a:rPr lang="ru-RU" smtClean="0"/>
              <a:pPr/>
              <a:t>28.05.2026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88CB1-B4B2-494D-A018-0CC5E2917D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14174-6A1A-4267-A8D9-746E1F42D38D}" type="datetimeFigureOut">
              <a:rPr lang="ru-RU" smtClean="0"/>
              <a:pPr/>
              <a:t>28.05.2026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88CB1-B4B2-494D-A018-0CC5E2917D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14174-6A1A-4267-A8D9-746E1F42D38D}" type="datetimeFigureOut">
              <a:rPr lang="ru-RU" smtClean="0"/>
              <a:pPr/>
              <a:t>28.05.2026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88CB1-B4B2-494D-A018-0CC5E2917D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14174-6A1A-4267-A8D9-746E1F42D38D}" type="datetimeFigureOut">
              <a:rPr lang="ru-RU" smtClean="0"/>
              <a:pPr/>
              <a:t>28.05.2026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88CB1-B4B2-494D-A018-0CC5E2917D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14174-6A1A-4267-A8D9-746E1F42D38D}" type="datetimeFigureOut">
              <a:rPr lang="ru-RU" smtClean="0"/>
              <a:pPr/>
              <a:t>28.05.2026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88CB1-B4B2-494D-A018-0CC5E2917D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14174-6A1A-4267-A8D9-746E1F42D38D}" type="datetimeFigureOut">
              <a:rPr lang="ru-RU" smtClean="0"/>
              <a:pPr/>
              <a:t>28.05.2026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88CB1-B4B2-494D-A018-0CC5E2917D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14174-6A1A-4267-A8D9-746E1F42D38D}" type="datetimeFigureOut">
              <a:rPr lang="ru-RU" smtClean="0"/>
              <a:pPr/>
              <a:t>28.05.2026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88CB1-B4B2-494D-A018-0CC5E2917D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14174-6A1A-4267-A8D9-746E1F42D38D}" type="datetimeFigureOut">
              <a:rPr lang="ru-RU" smtClean="0"/>
              <a:pPr/>
              <a:t>28.05.2026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88CB1-B4B2-494D-A018-0CC5E2917D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14174-6A1A-4267-A8D9-746E1F42D38D}" type="datetimeFigureOut">
              <a:rPr lang="ru-RU" smtClean="0"/>
              <a:pPr/>
              <a:t>28.05.2026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88CB1-B4B2-494D-A018-0CC5E2917D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14174-6A1A-4267-A8D9-746E1F42D38D}" type="datetimeFigureOut">
              <a:rPr lang="ru-RU" smtClean="0"/>
              <a:pPr/>
              <a:t>28.05.2026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88CB1-B4B2-494D-A018-0CC5E2917D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14174-6A1A-4267-A8D9-746E1F42D38D}" type="datetimeFigureOut">
              <a:rPr lang="ru-RU" smtClean="0"/>
              <a:pPr/>
              <a:t>28.05.2026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88CB1-B4B2-494D-A018-0CC5E2917DB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kartinkin.net/uploads/posts/2022-12/1670577498_38-kartinkin-net-p-mudraya-sova-kartinka-pinterest-40.jpg" TargetMode="External"/><Relationship Id="rId13" Type="http://schemas.openxmlformats.org/officeDocument/2006/relationships/hyperlink" Target="http://kotikit.ru/wp-content/uploads/2012/10/pochemu_rezinka.jpg" TargetMode="External"/><Relationship Id="rId18" Type="http://schemas.openxmlformats.org/officeDocument/2006/relationships/hyperlink" Target="https://www.kokos.ru/images/lots/16/63/1663acc8cdd88c2b0246eb56a4eec746.jpeg" TargetMode="External"/><Relationship Id="rId3" Type="http://schemas.openxmlformats.org/officeDocument/2006/relationships/hyperlink" Target="https://catherineasquithgallery.com/uploads/posts/2021-02/1612749670_27-p-fon-dlya-prezentatsii-goluboi-s-ramkoi-28.jpg" TargetMode="External"/><Relationship Id="rId21" Type="http://schemas.openxmlformats.org/officeDocument/2006/relationships/hyperlink" Target="https://&#1089;&#1090;&#1080;&#1083;&#1100;-&#1082;&#1072;&#1085;&#1094;&#1090;&#1086;&#1074;&#1072;&#1088;&#1099;.&#1088;&#1092;/upload/iblock/028/028e202b1924fd6f7c80517d7eeaac09.jpg" TargetMode="External"/><Relationship Id="rId7" Type="http://schemas.openxmlformats.org/officeDocument/2006/relationships/hyperlink" Target="https://shareslide.ru/img/thumbs/e40b931becfba9ed226c3ccc519bbb7c-800x.jpg" TargetMode="External"/><Relationship Id="rId12" Type="http://schemas.openxmlformats.org/officeDocument/2006/relationships/hyperlink" Target="https://pickimage.ru/wp-content/uploads/images/detskie/catscientist/kotucheni14.jpg" TargetMode="External"/><Relationship Id="rId17" Type="http://schemas.openxmlformats.org/officeDocument/2006/relationships/hyperlink" Target="https://e7.pngegg.com/pngimages/362/890/png-clipart-watercolor-painting-drawing-watercolor-vegetables-watercolor-painting-television.png" TargetMode="External"/><Relationship Id="rId2" Type="http://schemas.openxmlformats.org/officeDocument/2006/relationships/hyperlink" Target="https://kartinkin.net/uploads/posts/2021-03/1616036856_9-p-fon-dlya-zagadok-11.jpg" TargetMode="External"/><Relationship Id="rId16" Type="http://schemas.openxmlformats.org/officeDocument/2006/relationships/hyperlink" Target="http://cf2.ppt-online.org/files2/slide/g/g8G96DLYrOHj217dwS3il5mpVzcxItNB4aqbko/slide-3.jpg" TargetMode="External"/><Relationship Id="rId20" Type="http://schemas.openxmlformats.org/officeDocument/2006/relationships/hyperlink" Target="https://tattooinfo.ru/800/600/https/www.pinclipart.com/picdir/big/521-5213395_clef-treble-musical-note-clip-art-colorful-music.png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shareslide.ru/img/thumbs/ae954687ac09bb754ca2b7e8fa755d58-800x.jpg" TargetMode="External"/><Relationship Id="rId11" Type="http://schemas.openxmlformats.org/officeDocument/2006/relationships/hyperlink" Target="https://yt3.googleusercontent.com/ytc/AMLnZu_zDpOTv3NO3luXGq9iIKILPkXftuZHeI8AUnoq=s900-c-k-c0x00ffffff-no-rj" TargetMode="External"/><Relationship Id="rId5" Type="http://schemas.openxmlformats.org/officeDocument/2006/relationships/hyperlink" Target="http://img0.liveinternet.ru/images/attach/c/8/100/24/100024892_63.png" TargetMode="External"/><Relationship Id="rId15" Type="http://schemas.openxmlformats.org/officeDocument/2006/relationships/hyperlink" Target="https://kartinkin.net/uploads/posts/2022-05/1653600550_63-kartinkin-net-p-kartinki-knig-na-prozrachnom-fone-65.png" TargetMode="External"/><Relationship Id="rId10" Type="http://schemas.openxmlformats.org/officeDocument/2006/relationships/hyperlink" Target="https://kartinkin.net/uploads/posts/2022-03/1647285567_5-kartinkin-net-p-kartinki-malvini-5.jpg" TargetMode="External"/><Relationship Id="rId19" Type="http://schemas.openxmlformats.org/officeDocument/2006/relationships/hyperlink" Target="https://catherineasquithgallery.com/uploads/posts/2021-03/1614551636_13-p-kartinka-noti-na-belom-fone-14.png" TargetMode="External"/><Relationship Id="rId4" Type="http://schemas.openxmlformats.org/officeDocument/2006/relationships/hyperlink" Target="https://proprikol.ru/wp-content/uploads/2020/04/kartinki-buratino-18.jpeg" TargetMode="External"/><Relationship Id="rId9" Type="http://schemas.openxmlformats.org/officeDocument/2006/relationships/hyperlink" Target="https://img-fotki.yandex.ru/get/105765/32653844.4e/0_9168e_d066922e_orig" TargetMode="External"/><Relationship Id="rId14" Type="http://schemas.openxmlformats.org/officeDocument/2006/relationships/hyperlink" Target="https://phonoteka.org/uploads/posts/2022-09/1663810036_1-phonoteka-org-p-lineika-bez-fona-oboi-1.pn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580112" y="2780928"/>
            <a:ext cx="3312368" cy="17543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57150">
                  <a:solidFill>
                    <a:srgbClr val="FF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«Прощание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57150">
                  <a:solidFill>
                    <a:srgbClr val="FF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с Азбукой»</a:t>
            </a:r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5508104" y="1877923"/>
            <a:ext cx="331236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FF"/>
                </a:solidFill>
                <a:latin typeface="Monotype Corsiva" pitchFamily="66" charset="0"/>
              </a:rPr>
              <a:t>Внеурочная деятельность. 1класс</a:t>
            </a:r>
          </a:p>
        </p:txBody>
      </p:sp>
      <p:sp>
        <p:nvSpPr>
          <p:cNvPr id="9" name="Прямоугольник 11"/>
          <p:cNvSpPr>
            <a:spLocks noChangeArrowheads="1"/>
          </p:cNvSpPr>
          <p:nvPr/>
        </p:nvSpPr>
        <p:spPr bwMode="auto">
          <a:xfrm>
            <a:off x="5436419" y="5013176"/>
            <a:ext cx="3456061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FF"/>
                </a:solidFill>
                <a:latin typeface="Monotype Corsiva" pitchFamily="66" charset="0"/>
                <a:cs typeface="Times New Roman" pitchFamily="18" charset="0"/>
              </a:rPr>
              <a:t>Автор: </a:t>
            </a:r>
            <a:r>
              <a:rPr lang="ru-RU" b="1" dirty="0" smtClean="0">
                <a:solidFill>
                  <a:srgbClr val="0000FF"/>
                </a:solidFill>
                <a:latin typeface="Monotype Corsiva" pitchFamily="66" charset="0"/>
                <a:cs typeface="Times New Roman" pitchFamily="18" charset="0"/>
              </a:rPr>
              <a:t>Кудряшова Лариса </a:t>
            </a:r>
            <a:r>
              <a:rPr lang="ru-RU" b="1" dirty="0" smtClean="0">
                <a:solidFill>
                  <a:srgbClr val="0000FF"/>
                </a:solidFill>
                <a:latin typeface="Monotype Corsiva" pitchFamily="66" charset="0"/>
                <a:cs typeface="Times New Roman" pitchFamily="18" charset="0"/>
              </a:rPr>
              <a:t>Николаевна</a:t>
            </a:r>
            <a:r>
              <a:rPr lang="ru-RU" b="1" dirty="0">
                <a:solidFill>
                  <a:srgbClr val="0000FF"/>
                </a:solidFill>
                <a:latin typeface="Monotype Corsiva" pitchFamily="66" charset="0"/>
                <a:cs typeface="Times New Roman" pitchFamily="18" charset="0"/>
              </a:rPr>
              <a:t>, </a:t>
            </a:r>
          </a:p>
          <a:p>
            <a:pPr algn="ctr"/>
            <a:r>
              <a:rPr lang="ru-RU" b="1" dirty="0">
                <a:solidFill>
                  <a:srgbClr val="0000FF"/>
                </a:solidFill>
                <a:latin typeface="Monotype Corsiva" pitchFamily="66" charset="0"/>
                <a:cs typeface="Times New Roman" pitchFamily="18" charset="0"/>
              </a:rPr>
              <a:t>учитель начальных классов </a:t>
            </a:r>
          </a:p>
          <a:p>
            <a:pPr algn="ctr"/>
            <a:r>
              <a:rPr lang="ru-RU" b="1" dirty="0" smtClean="0">
                <a:solidFill>
                  <a:srgbClr val="0000FF"/>
                </a:solidFill>
                <a:latin typeface="Monotype Corsiva" pitchFamily="66" charset="0"/>
                <a:cs typeface="Times New Roman" pitchFamily="18" charset="0"/>
              </a:rPr>
              <a:t>МОУ  «Васильевская </a:t>
            </a:r>
            <a:r>
              <a:rPr lang="ru-RU" b="1" dirty="0">
                <a:solidFill>
                  <a:srgbClr val="0000FF"/>
                </a:solidFill>
                <a:latin typeface="Monotype Corsiva" pitchFamily="66" charset="0"/>
                <a:cs typeface="Times New Roman" pitchFamily="18" charset="0"/>
              </a:rPr>
              <a:t>СОШ </a:t>
            </a:r>
            <a:r>
              <a:rPr lang="ru-RU" b="1" dirty="0" smtClean="0">
                <a:solidFill>
                  <a:srgbClr val="0000FF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endParaRPr lang="ru-RU" b="1" dirty="0">
              <a:solidFill>
                <a:srgbClr val="0000FF"/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0000FF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10" name="Стрелка вправо 9">
            <a:hlinkClick r:id="" action="ppaction://hlinkshowjump?jump=nextslide"/>
          </p:cNvPr>
          <p:cNvSpPr/>
          <p:nvPr/>
        </p:nvSpPr>
        <p:spPr>
          <a:xfrm>
            <a:off x="8244480" y="6309360"/>
            <a:ext cx="648000" cy="360000"/>
          </a:xfrm>
          <a:prstGeom prst="rightArrow">
            <a:avLst/>
          </a:prstGeom>
          <a:solidFill>
            <a:srgbClr val="99CCFF"/>
          </a:solidFill>
          <a:ln>
            <a:solidFill>
              <a:srgbClr val="0099FF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267744" y="5157192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Comic Sans MS" pitchFamily="66" charset="0"/>
              </a:rPr>
              <a:t>а б в       Родина</a:t>
            </a:r>
          </a:p>
          <a:p>
            <a:r>
              <a:rPr lang="ru-RU" b="1" dirty="0">
                <a:solidFill>
                  <a:srgbClr val="C00000"/>
                </a:solidFill>
                <a:latin typeface="Comic Sans MS" pitchFamily="66" charset="0"/>
              </a:rPr>
              <a:t>    г </a:t>
            </a:r>
            <a:r>
              <a:rPr lang="ru-RU" b="1" dirty="0" err="1">
                <a:solidFill>
                  <a:srgbClr val="C00000"/>
                </a:solidFill>
                <a:latin typeface="Comic Sans MS" pitchFamily="66" charset="0"/>
              </a:rPr>
              <a:t>д</a:t>
            </a:r>
            <a:r>
              <a:rPr lang="ru-RU" b="1" dirty="0">
                <a:solidFill>
                  <a:srgbClr val="C00000"/>
                </a:solidFill>
                <a:latin typeface="Comic Sans MS" pitchFamily="66" charset="0"/>
              </a:rPr>
              <a:t>      мир</a:t>
            </a:r>
          </a:p>
          <a:p>
            <a:r>
              <a:rPr lang="ru-RU" dirty="0">
                <a:solidFill>
                  <a:srgbClr val="C00000"/>
                </a:solidFill>
                <a:latin typeface="Comic Sans MS" pitchFamily="66" charset="0"/>
              </a:rPr>
              <a:t>                    </a:t>
            </a:r>
            <a:r>
              <a:rPr lang="ru-RU" b="1" dirty="0">
                <a:solidFill>
                  <a:srgbClr val="C00000"/>
                </a:solidFill>
                <a:latin typeface="Comic Sans MS" pitchFamily="66" charset="0"/>
              </a:rPr>
              <a:t>мама</a:t>
            </a:r>
          </a:p>
        </p:txBody>
      </p:sp>
      <p:sp>
        <p:nvSpPr>
          <p:cNvPr id="12" name="Управляющая кнопка: сведения 11">
            <a:hlinkClick r:id="rId3" action="ppaction://hlinksldjump" highlightClick="1"/>
          </p:cNvPr>
          <p:cNvSpPr/>
          <p:nvPr/>
        </p:nvSpPr>
        <p:spPr>
          <a:xfrm>
            <a:off x="107552" y="116688"/>
            <a:ext cx="432000" cy="504000"/>
          </a:xfrm>
          <a:prstGeom prst="actionButtonInformation">
            <a:avLst/>
          </a:prstGeom>
          <a:solidFill>
            <a:srgbClr val="99CCFF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5508104" y="1455167"/>
            <a:ext cx="33123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FF"/>
                </a:solidFill>
                <a:latin typeface="Monotype Corsiva" pitchFamily="66" charset="0"/>
              </a:rPr>
              <a:t>Интерактивная игра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1"/>
          <p:cNvGrpSpPr>
            <a:grpSpLocks/>
          </p:cNvGrpSpPr>
          <p:nvPr/>
        </p:nvGrpSpPr>
        <p:grpSpPr bwMode="auto">
          <a:xfrm rot="10091492">
            <a:off x="1571625" y="428625"/>
            <a:ext cx="6007100" cy="5986463"/>
            <a:chOff x="1571604" y="428604"/>
            <a:chExt cx="6006974" cy="5986462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604" y="428604"/>
              <a:ext cx="5986800" cy="5986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Box 13"/>
            <p:cNvSpPr txBox="1">
              <a:spLocks noChangeArrowheads="1"/>
            </p:cNvSpPr>
            <p:nvPr/>
          </p:nvSpPr>
          <p:spPr bwMode="auto">
            <a:xfrm rot="1119385">
              <a:off x="5003361" y="3708137"/>
              <a:ext cx="2575217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4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Грамматическая </a:t>
              </a:r>
            </a:p>
            <a:p>
              <a:r>
                <a:rPr lang="ru-RU" sz="24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   арифметика</a:t>
              </a:r>
            </a:p>
          </p:txBody>
        </p:sp>
        <p:sp>
          <p:nvSpPr>
            <p:cNvPr id="5" name="TextBox 14"/>
            <p:cNvSpPr txBox="1">
              <a:spLocks noChangeArrowheads="1"/>
            </p:cNvSpPr>
            <p:nvPr/>
          </p:nvSpPr>
          <p:spPr bwMode="auto">
            <a:xfrm rot="3981743">
              <a:off x="4551011" y="4913626"/>
              <a:ext cx="146499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400" b="1">
                  <a:latin typeface="Times New Roman" pitchFamily="18" charset="0"/>
                  <a:cs typeface="Times New Roman" pitchFamily="18" charset="0"/>
                </a:rPr>
                <a:t>Песенка</a:t>
              </a:r>
            </a:p>
          </p:txBody>
        </p:sp>
        <p:sp>
          <p:nvSpPr>
            <p:cNvPr id="6" name="TextBox 15"/>
            <p:cNvSpPr txBox="1">
              <a:spLocks noChangeArrowheads="1"/>
            </p:cNvSpPr>
            <p:nvPr/>
          </p:nvSpPr>
          <p:spPr bwMode="auto">
            <a:xfrm rot="-4066424">
              <a:off x="4204154" y="1707786"/>
              <a:ext cx="1752883" cy="435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400" b="1">
                  <a:latin typeface="Times New Roman" pitchFamily="18" charset="0"/>
                  <a:cs typeface="Times New Roman" pitchFamily="18" charset="0"/>
                </a:rPr>
                <a:t>Наборщик</a:t>
              </a:r>
            </a:p>
          </p:txBody>
        </p:sp>
        <p:sp>
          <p:nvSpPr>
            <p:cNvPr id="7" name="TextBox 16"/>
            <p:cNvSpPr txBox="1">
              <a:spLocks noChangeArrowheads="1"/>
            </p:cNvSpPr>
            <p:nvPr/>
          </p:nvSpPr>
          <p:spPr bwMode="auto">
            <a:xfrm rot="-9699750">
              <a:off x="1640748" y="2289211"/>
              <a:ext cx="2425253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4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Литературный </a:t>
              </a:r>
            </a:p>
            <a:p>
              <a:r>
                <a:rPr lang="ru-RU" sz="24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   кроссворд</a:t>
              </a:r>
            </a:p>
          </p:txBody>
        </p:sp>
        <p:sp>
          <p:nvSpPr>
            <p:cNvPr id="8" name="TextBox 17"/>
            <p:cNvSpPr txBox="1">
              <a:spLocks noChangeArrowheads="1"/>
            </p:cNvSpPr>
            <p:nvPr/>
          </p:nvSpPr>
          <p:spPr bwMode="auto">
            <a:xfrm rot="20054988">
              <a:off x="5280803" y="2377901"/>
              <a:ext cx="193714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2400" b="1" dirty="0" err="1">
                  <a:latin typeface="Times New Roman" pitchFamily="18" charset="0"/>
                  <a:cs typeface="Times New Roman" pitchFamily="18" charset="0"/>
                </a:rPr>
                <a:t>Читалочка</a:t>
              </a:r>
              <a:endParaRPr lang="ru-RU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18"/>
            <p:cNvSpPr txBox="1">
              <a:spLocks noChangeArrowheads="1"/>
            </p:cNvSpPr>
            <p:nvPr/>
          </p:nvSpPr>
          <p:spPr bwMode="auto">
            <a:xfrm rot="6852870">
              <a:off x="2896556" y="4788058"/>
              <a:ext cx="1906623" cy="783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400" b="1">
                  <a:latin typeface="Times New Roman" pitchFamily="18" charset="0"/>
                  <a:cs typeface="Times New Roman" pitchFamily="18" charset="0"/>
                </a:rPr>
                <a:t>Школьные</a:t>
              </a:r>
            </a:p>
            <a:p>
              <a:r>
                <a:rPr lang="ru-RU" sz="2400" b="1">
                  <a:latin typeface="Times New Roman" pitchFamily="18" charset="0"/>
                  <a:cs typeface="Times New Roman" pitchFamily="18" charset="0"/>
                </a:rPr>
                <a:t>загадки</a:t>
              </a:r>
            </a:p>
          </p:txBody>
        </p:sp>
        <p:sp>
          <p:nvSpPr>
            <p:cNvPr id="10" name="TextBox 19"/>
            <p:cNvSpPr txBox="1">
              <a:spLocks noChangeArrowheads="1"/>
            </p:cNvSpPr>
            <p:nvPr/>
          </p:nvSpPr>
          <p:spPr bwMode="auto">
            <a:xfrm rot="10208828">
              <a:off x="2055452" y="3866969"/>
              <a:ext cx="162380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2400" b="1" dirty="0">
                  <a:latin typeface="Times New Roman" pitchFamily="18" charset="0"/>
                  <a:cs typeface="Times New Roman" pitchFamily="18" charset="0"/>
                </a:rPr>
                <a:t>Путаница</a:t>
              </a:r>
            </a:p>
          </p:txBody>
        </p:sp>
        <p:sp>
          <p:nvSpPr>
            <p:cNvPr id="11" name="TextBox 20"/>
            <p:cNvSpPr txBox="1">
              <a:spLocks noChangeArrowheads="1"/>
            </p:cNvSpPr>
            <p:nvPr/>
          </p:nvSpPr>
          <p:spPr bwMode="auto">
            <a:xfrm rot="15143302">
              <a:off x="2812312" y="1322816"/>
              <a:ext cx="2328175" cy="8309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>
                  <a:latin typeface="Times New Roman" pitchFamily="18" charset="0"/>
                  <a:cs typeface="Times New Roman" pitchFamily="18" charset="0"/>
                </a:rPr>
                <a:t>Заколдованное слово</a:t>
              </a:r>
            </a:p>
          </p:txBody>
        </p:sp>
      </p:grpSp>
      <p:pic>
        <p:nvPicPr>
          <p:cNvPr id="12" name="Picture 2" descr="http://animashki.mirfentazy.ru/images/stories/oformlenie/strelki/47.gif"/>
          <p:cNvPicPr>
            <a:picLocks noChangeAspect="1" noChangeArrowheads="1" noCrop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029588">
            <a:off x="7484269" y="491331"/>
            <a:ext cx="669925" cy="130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http://img0.liveinternet.ru/images/attach/c/8/100/24/100024892_63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143375"/>
            <a:ext cx="19335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428596" y="500041"/>
            <a:ext cx="1260000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Вращайте барабан!</a:t>
            </a:r>
          </a:p>
        </p:txBody>
      </p:sp>
      <p:sp>
        <p:nvSpPr>
          <p:cNvPr id="15" name="Стрелка вправо 14">
            <a:hlinkClick r:id="" action="ppaction://hlinkshowjump?jump=nextslide"/>
          </p:cNvPr>
          <p:cNvSpPr/>
          <p:nvPr/>
        </p:nvSpPr>
        <p:spPr>
          <a:xfrm>
            <a:off x="8172400" y="6215082"/>
            <a:ext cx="648000" cy="360000"/>
          </a:xfrm>
          <a:prstGeom prst="rightArrow">
            <a:avLst/>
          </a:prstGeom>
          <a:solidFill>
            <a:srgbClr val="99CCFF"/>
          </a:solidFill>
          <a:ln>
            <a:solidFill>
              <a:srgbClr val="0099FF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звук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03848" y="548680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«Путаница»</a:t>
            </a:r>
          </a:p>
        </p:txBody>
      </p:sp>
      <p:sp>
        <p:nvSpPr>
          <p:cNvPr id="4" name="Овальная выноска 3"/>
          <p:cNvSpPr/>
          <p:nvPr/>
        </p:nvSpPr>
        <p:spPr>
          <a:xfrm>
            <a:off x="3707904" y="1412776"/>
            <a:ext cx="4824536" cy="2160240"/>
          </a:xfrm>
          <a:prstGeom prst="wedgeEllipseCallout">
            <a:avLst/>
          </a:prstGeom>
          <a:solidFill>
            <a:srgbClr val="CCFFFF"/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00FF"/>
                </a:solidFill>
                <a:latin typeface="Comic Sans MS" pitchFamily="66" charset="0"/>
              </a:rPr>
              <a:t>Ребята, переставьте буквы так, чтобы получилось слово.</a:t>
            </a:r>
          </a:p>
        </p:txBody>
      </p:sp>
      <p:pic>
        <p:nvPicPr>
          <p:cNvPr id="6" name="Рисунок 5" descr="1647285567_5-kartinkin-net-p-kartinki-malvini-5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 flipH="1">
            <a:off x="467544" y="1340768"/>
            <a:ext cx="3024336" cy="5112568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3779912" y="4257232"/>
            <a:ext cx="2304256" cy="683936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книга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779912" y="4257232"/>
            <a:ext cx="2304256" cy="683936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гакни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779912" y="4257232"/>
            <a:ext cx="2304256" cy="683936"/>
          </a:xfrm>
          <a:prstGeom prst="roundRect">
            <a:avLst/>
          </a:prstGeom>
          <a:solidFill>
            <a:schemeClr val="bg1">
              <a:alpha val="0"/>
            </a:schemeClr>
          </a:solidFill>
          <a:ln w="57150">
            <a:solidFill>
              <a:srgbClr val="00B0F0">
                <a:alpha val="0"/>
              </a:srgb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372200" y="4257232"/>
            <a:ext cx="2304256" cy="683936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учёба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372200" y="4257232"/>
            <a:ext cx="2304256" cy="683936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ёчабу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372200" y="4257232"/>
            <a:ext cx="2304256" cy="683936"/>
          </a:xfrm>
          <a:prstGeom prst="roundRect">
            <a:avLst/>
          </a:prstGeom>
          <a:solidFill>
            <a:schemeClr val="bg1">
              <a:alpha val="0"/>
            </a:schemeClr>
          </a:solidFill>
          <a:ln w="57150">
            <a:solidFill>
              <a:srgbClr val="00B0F0">
                <a:alpha val="0"/>
              </a:srgb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779912" y="5229200"/>
            <a:ext cx="2304256" cy="683936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школа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779912" y="5229200"/>
            <a:ext cx="2304256" cy="683936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оклаш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779912" y="5229200"/>
            <a:ext cx="2304256" cy="683936"/>
          </a:xfrm>
          <a:prstGeom prst="roundRect">
            <a:avLst/>
          </a:prstGeom>
          <a:solidFill>
            <a:schemeClr val="bg1">
              <a:alpha val="0"/>
            </a:schemeClr>
          </a:solidFill>
          <a:ln w="57150">
            <a:solidFill>
              <a:srgbClr val="00B0F0">
                <a:alpha val="0"/>
              </a:srgb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372200" y="5229200"/>
            <a:ext cx="2304256" cy="683936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знания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72200" y="5229200"/>
            <a:ext cx="2304256" cy="683936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ниянза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372200" y="5229200"/>
            <a:ext cx="2304256" cy="683936"/>
          </a:xfrm>
          <a:prstGeom prst="roundRect">
            <a:avLst/>
          </a:prstGeom>
          <a:solidFill>
            <a:schemeClr val="bg1">
              <a:alpha val="0"/>
            </a:schemeClr>
          </a:solidFill>
          <a:ln w="57150">
            <a:solidFill>
              <a:srgbClr val="00B0F0">
                <a:alpha val="0"/>
              </a:srgb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Стрелка вправо 18">
            <a:hlinkClick r:id="" action="ppaction://hlinkshowjump?jump=nextslide"/>
          </p:cNvPr>
          <p:cNvSpPr/>
          <p:nvPr/>
        </p:nvSpPr>
        <p:spPr>
          <a:xfrm>
            <a:off x="8172400" y="6215082"/>
            <a:ext cx="648000" cy="360000"/>
          </a:xfrm>
          <a:prstGeom prst="rightArrow">
            <a:avLst/>
          </a:prstGeom>
          <a:solidFill>
            <a:srgbClr val="99CCFF"/>
          </a:solidFill>
          <a:ln>
            <a:solidFill>
              <a:srgbClr val="0099FF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9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9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9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9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9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9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2"/>
          <p:cNvGrpSpPr>
            <a:grpSpLocks/>
          </p:cNvGrpSpPr>
          <p:nvPr/>
        </p:nvGrpSpPr>
        <p:grpSpPr bwMode="auto">
          <a:xfrm rot="7407813">
            <a:off x="1571625" y="428625"/>
            <a:ext cx="6005513" cy="5986463"/>
            <a:chOff x="1571604" y="428604"/>
            <a:chExt cx="6006974" cy="5986462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604" y="428604"/>
              <a:ext cx="5986800" cy="5986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Box 4"/>
            <p:cNvSpPr txBox="1">
              <a:spLocks noChangeArrowheads="1"/>
            </p:cNvSpPr>
            <p:nvPr/>
          </p:nvSpPr>
          <p:spPr bwMode="auto">
            <a:xfrm rot="1119385">
              <a:off x="5003361" y="3708137"/>
              <a:ext cx="2575217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4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Грамматическая </a:t>
              </a:r>
            </a:p>
            <a:p>
              <a:r>
                <a:rPr lang="ru-RU" sz="24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   арифметика</a:t>
              </a:r>
            </a:p>
          </p:txBody>
        </p:sp>
        <p:sp>
          <p:nvSpPr>
            <p:cNvPr id="5" name="TextBox 5"/>
            <p:cNvSpPr txBox="1">
              <a:spLocks noChangeArrowheads="1"/>
            </p:cNvSpPr>
            <p:nvPr/>
          </p:nvSpPr>
          <p:spPr bwMode="auto">
            <a:xfrm rot="3981743">
              <a:off x="4551011" y="4913626"/>
              <a:ext cx="146499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400" b="1">
                  <a:latin typeface="Times New Roman" pitchFamily="18" charset="0"/>
                  <a:cs typeface="Times New Roman" pitchFamily="18" charset="0"/>
                </a:rPr>
                <a:t>Песенка</a:t>
              </a:r>
            </a:p>
          </p:txBody>
        </p:sp>
        <p:sp>
          <p:nvSpPr>
            <p:cNvPr id="6" name="TextBox 6"/>
            <p:cNvSpPr txBox="1">
              <a:spLocks noChangeArrowheads="1"/>
            </p:cNvSpPr>
            <p:nvPr/>
          </p:nvSpPr>
          <p:spPr bwMode="auto">
            <a:xfrm rot="-4066424">
              <a:off x="4204154" y="1707786"/>
              <a:ext cx="1752883" cy="435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400" b="1">
                  <a:latin typeface="Times New Roman" pitchFamily="18" charset="0"/>
                  <a:cs typeface="Times New Roman" pitchFamily="18" charset="0"/>
                </a:rPr>
                <a:t>Наборщик</a:t>
              </a:r>
            </a:p>
          </p:txBody>
        </p:sp>
        <p:sp>
          <p:nvSpPr>
            <p:cNvPr id="7" name="TextBox 7"/>
            <p:cNvSpPr txBox="1">
              <a:spLocks noChangeArrowheads="1"/>
            </p:cNvSpPr>
            <p:nvPr/>
          </p:nvSpPr>
          <p:spPr bwMode="auto">
            <a:xfrm rot="-9699750">
              <a:off x="1640748" y="2289211"/>
              <a:ext cx="2425253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4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Литературный </a:t>
              </a:r>
            </a:p>
            <a:p>
              <a:r>
                <a:rPr lang="ru-RU" sz="24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   кроссворд</a:t>
              </a:r>
            </a:p>
          </p:txBody>
        </p:sp>
        <p:sp>
          <p:nvSpPr>
            <p:cNvPr id="8" name="TextBox 8"/>
            <p:cNvSpPr txBox="1">
              <a:spLocks noChangeArrowheads="1"/>
            </p:cNvSpPr>
            <p:nvPr/>
          </p:nvSpPr>
          <p:spPr bwMode="auto">
            <a:xfrm rot="20054988">
              <a:off x="5286945" y="2404777"/>
              <a:ext cx="181345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2400" b="1" dirty="0" err="1">
                  <a:latin typeface="Times New Roman" pitchFamily="18" charset="0"/>
                  <a:cs typeface="Times New Roman" pitchFamily="18" charset="0"/>
                </a:rPr>
                <a:t>Читалочка</a:t>
              </a:r>
              <a:endParaRPr lang="ru-RU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9"/>
            <p:cNvSpPr txBox="1">
              <a:spLocks noChangeArrowheads="1"/>
            </p:cNvSpPr>
            <p:nvPr/>
          </p:nvSpPr>
          <p:spPr bwMode="auto">
            <a:xfrm rot="6852870">
              <a:off x="2896556" y="4788058"/>
              <a:ext cx="1906623" cy="783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400" b="1">
                  <a:latin typeface="Times New Roman" pitchFamily="18" charset="0"/>
                  <a:cs typeface="Times New Roman" pitchFamily="18" charset="0"/>
                </a:rPr>
                <a:t>Школьные</a:t>
              </a:r>
            </a:p>
            <a:p>
              <a:r>
                <a:rPr lang="ru-RU" sz="2400" b="1">
                  <a:latin typeface="Times New Roman" pitchFamily="18" charset="0"/>
                  <a:cs typeface="Times New Roman" pitchFamily="18" charset="0"/>
                </a:rPr>
                <a:t>загадки</a:t>
              </a:r>
            </a:p>
          </p:txBody>
        </p:sp>
        <p:sp>
          <p:nvSpPr>
            <p:cNvPr id="10" name="TextBox 10"/>
            <p:cNvSpPr txBox="1">
              <a:spLocks noChangeArrowheads="1"/>
            </p:cNvSpPr>
            <p:nvPr/>
          </p:nvSpPr>
          <p:spPr bwMode="auto">
            <a:xfrm rot="10208828">
              <a:off x="1976941" y="3924931"/>
              <a:ext cx="158644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2400" b="1" dirty="0">
                  <a:latin typeface="Times New Roman" pitchFamily="18" charset="0"/>
                  <a:cs typeface="Times New Roman" pitchFamily="18" charset="0"/>
                </a:rPr>
                <a:t>Путаница</a:t>
              </a:r>
            </a:p>
          </p:txBody>
        </p:sp>
        <p:sp>
          <p:nvSpPr>
            <p:cNvPr id="11" name="TextBox 11"/>
            <p:cNvSpPr txBox="1">
              <a:spLocks noChangeArrowheads="1"/>
            </p:cNvSpPr>
            <p:nvPr/>
          </p:nvSpPr>
          <p:spPr bwMode="auto">
            <a:xfrm rot="15143302">
              <a:off x="2783535" y="1391568"/>
              <a:ext cx="2462919" cy="831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>
                  <a:latin typeface="Times New Roman" pitchFamily="18" charset="0"/>
                  <a:cs typeface="Times New Roman" pitchFamily="18" charset="0"/>
                </a:rPr>
                <a:t>Заколдованное слово</a:t>
              </a:r>
            </a:p>
          </p:txBody>
        </p:sp>
      </p:grpSp>
      <p:pic>
        <p:nvPicPr>
          <p:cNvPr id="12" name="Picture 2" descr="http://animashki.mirfentazy.ru/images/stories/oformlenie/strelki/47.gif"/>
          <p:cNvPicPr>
            <a:picLocks noChangeAspect="1" noChangeArrowheads="1" noCrop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029588">
            <a:off x="7484269" y="491331"/>
            <a:ext cx="669925" cy="130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http://img0.liveinternet.ru/images/attach/c/8/100/24/100024892_63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143375"/>
            <a:ext cx="19335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428596" y="500041"/>
            <a:ext cx="1260000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Вращайте барабан!</a:t>
            </a:r>
          </a:p>
        </p:txBody>
      </p:sp>
      <p:sp>
        <p:nvSpPr>
          <p:cNvPr id="15" name="Стрелка вправо 14">
            <a:hlinkClick r:id="" action="ppaction://hlinkshowjump?jump=nextslide"/>
          </p:cNvPr>
          <p:cNvSpPr/>
          <p:nvPr/>
        </p:nvSpPr>
        <p:spPr>
          <a:xfrm>
            <a:off x="8172400" y="6215082"/>
            <a:ext cx="648000" cy="360000"/>
          </a:xfrm>
          <a:prstGeom prst="rightArrow">
            <a:avLst/>
          </a:prstGeom>
          <a:solidFill>
            <a:srgbClr val="99CCFF"/>
          </a:solidFill>
          <a:ln>
            <a:solidFill>
              <a:srgbClr val="0099FF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звук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34"/>
          <p:cNvGrpSpPr>
            <a:grpSpLocks/>
          </p:cNvGrpSpPr>
          <p:nvPr/>
        </p:nvGrpSpPr>
        <p:grpSpPr bwMode="auto">
          <a:xfrm>
            <a:off x="4175893" y="2643188"/>
            <a:ext cx="4000500" cy="500062"/>
            <a:chOff x="2724150" y="6572276"/>
            <a:chExt cx="4000500" cy="500062"/>
          </a:xfrm>
        </p:grpSpPr>
        <p:sp>
          <p:nvSpPr>
            <p:cNvPr id="12" name="Прямоугольник 11"/>
            <p:cNvSpPr/>
            <p:nvPr/>
          </p:nvSpPr>
          <p:spPr bwMode="auto">
            <a:xfrm>
              <a:off x="4224338" y="6572276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 bwMode="auto">
            <a:xfrm>
              <a:off x="3224213" y="6572276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 bwMode="auto">
            <a:xfrm>
              <a:off x="3724275" y="6572276"/>
              <a:ext cx="500063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 bwMode="auto">
            <a:xfrm>
              <a:off x="5224463" y="6572276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 bwMode="auto">
            <a:xfrm>
              <a:off x="4724400" y="6572276"/>
              <a:ext cx="500063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 bwMode="auto">
            <a:xfrm>
              <a:off x="2724150" y="6572276"/>
              <a:ext cx="500063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" name="Прямоугольник 17"/>
            <p:cNvSpPr/>
            <p:nvPr/>
          </p:nvSpPr>
          <p:spPr bwMode="auto">
            <a:xfrm>
              <a:off x="5724525" y="6572276"/>
              <a:ext cx="500063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 bwMode="auto">
            <a:xfrm>
              <a:off x="6224588" y="6572276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20" name="Группа 142"/>
          <p:cNvGrpSpPr>
            <a:grpSpLocks/>
          </p:cNvGrpSpPr>
          <p:nvPr/>
        </p:nvGrpSpPr>
        <p:grpSpPr bwMode="auto">
          <a:xfrm>
            <a:off x="4175893" y="3143250"/>
            <a:ext cx="3500438" cy="500063"/>
            <a:chOff x="2724150" y="5357829"/>
            <a:chExt cx="3500438" cy="500063"/>
          </a:xfrm>
        </p:grpSpPr>
        <p:sp>
          <p:nvSpPr>
            <p:cNvPr id="21" name="Прямоугольник 20"/>
            <p:cNvSpPr/>
            <p:nvPr/>
          </p:nvSpPr>
          <p:spPr bwMode="auto">
            <a:xfrm>
              <a:off x="4224338" y="5357829"/>
              <a:ext cx="500062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 bwMode="auto">
            <a:xfrm>
              <a:off x="3224213" y="5357829"/>
              <a:ext cx="500062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 bwMode="auto">
            <a:xfrm>
              <a:off x="3724275" y="5357829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4" name="Прямоугольник 23"/>
            <p:cNvSpPr/>
            <p:nvPr/>
          </p:nvSpPr>
          <p:spPr bwMode="auto">
            <a:xfrm>
              <a:off x="2724150" y="5357829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5" name="Прямоугольник 24"/>
            <p:cNvSpPr/>
            <p:nvPr/>
          </p:nvSpPr>
          <p:spPr bwMode="auto">
            <a:xfrm>
              <a:off x="4724400" y="5357829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 bwMode="auto">
            <a:xfrm>
              <a:off x="5224463" y="5357829"/>
              <a:ext cx="500062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 bwMode="auto">
            <a:xfrm>
              <a:off x="5724525" y="5357829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28" name="Группа 125"/>
          <p:cNvGrpSpPr>
            <a:grpSpLocks/>
          </p:cNvGrpSpPr>
          <p:nvPr/>
        </p:nvGrpSpPr>
        <p:grpSpPr bwMode="auto">
          <a:xfrm>
            <a:off x="3675831" y="2143125"/>
            <a:ext cx="4000500" cy="500063"/>
            <a:chOff x="2224088" y="5715019"/>
            <a:chExt cx="4000500" cy="500063"/>
          </a:xfrm>
        </p:grpSpPr>
        <p:sp>
          <p:nvSpPr>
            <p:cNvPr id="29" name="Прямоугольник 28"/>
            <p:cNvSpPr/>
            <p:nvPr/>
          </p:nvSpPr>
          <p:spPr bwMode="auto">
            <a:xfrm>
              <a:off x="4224338" y="5715019"/>
              <a:ext cx="500062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0" name="Прямоугольник 29"/>
            <p:cNvSpPr/>
            <p:nvPr/>
          </p:nvSpPr>
          <p:spPr bwMode="auto">
            <a:xfrm>
              <a:off x="3224213" y="5715019"/>
              <a:ext cx="500062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1" name="Прямоугольник 30"/>
            <p:cNvSpPr/>
            <p:nvPr/>
          </p:nvSpPr>
          <p:spPr bwMode="auto">
            <a:xfrm>
              <a:off x="3724275" y="5715019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2" name="Прямоугольник 31"/>
            <p:cNvSpPr/>
            <p:nvPr/>
          </p:nvSpPr>
          <p:spPr bwMode="auto">
            <a:xfrm>
              <a:off x="2724150" y="5715019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3" name="Прямоугольник 32"/>
            <p:cNvSpPr/>
            <p:nvPr/>
          </p:nvSpPr>
          <p:spPr bwMode="auto">
            <a:xfrm>
              <a:off x="5224463" y="5715019"/>
              <a:ext cx="500062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4" name="Прямоугольник 33"/>
            <p:cNvSpPr/>
            <p:nvPr/>
          </p:nvSpPr>
          <p:spPr bwMode="auto">
            <a:xfrm>
              <a:off x="5724525" y="5715019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5" name="Прямоугольник 34"/>
            <p:cNvSpPr/>
            <p:nvPr/>
          </p:nvSpPr>
          <p:spPr bwMode="auto">
            <a:xfrm>
              <a:off x="2224088" y="5715019"/>
              <a:ext cx="500062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6" name="Прямоугольник 35"/>
            <p:cNvSpPr/>
            <p:nvPr/>
          </p:nvSpPr>
          <p:spPr bwMode="auto">
            <a:xfrm>
              <a:off x="4724400" y="5715019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37" name="Группа 159"/>
          <p:cNvGrpSpPr>
            <a:grpSpLocks/>
          </p:cNvGrpSpPr>
          <p:nvPr/>
        </p:nvGrpSpPr>
        <p:grpSpPr bwMode="auto">
          <a:xfrm>
            <a:off x="3675831" y="3643313"/>
            <a:ext cx="3500437" cy="500062"/>
            <a:chOff x="2071670" y="6000772"/>
            <a:chExt cx="3500437" cy="500062"/>
          </a:xfrm>
        </p:grpSpPr>
        <p:sp>
          <p:nvSpPr>
            <p:cNvPr id="38" name="Прямоугольник 37"/>
            <p:cNvSpPr/>
            <p:nvPr/>
          </p:nvSpPr>
          <p:spPr bwMode="auto">
            <a:xfrm>
              <a:off x="4071920" y="6000772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9" name="Прямоугольник 38"/>
            <p:cNvSpPr/>
            <p:nvPr/>
          </p:nvSpPr>
          <p:spPr bwMode="auto">
            <a:xfrm>
              <a:off x="3071795" y="6000772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0" name="Прямоугольник 39"/>
            <p:cNvSpPr/>
            <p:nvPr/>
          </p:nvSpPr>
          <p:spPr bwMode="auto">
            <a:xfrm>
              <a:off x="3571857" y="6000772"/>
              <a:ext cx="500063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1" name="Прямоугольник 40"/>
            <p:cNvSpPr/>
            <p:nvPr/>
          </p:nvSpPr>
          <p:spPr bwMode="auto">
            <a:xfrm>
              <a:off x="5072045" y="6000772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2" name="Прямоугольник 41"/>
            <p:cNvSpPr/>
            <p:nvPr/>
          </p:nvSpPr>
          <p:spPr bwMode="auto">
            <a:xfrm>
              <a:off x="4571982" y="6000772"/>
              <a:ext cx="500063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3" name="Прямоугольник 42"/>
            <p:cNvSpPr/>
            <p:nvPr/>
          </p:nvSpPr>
          <p:spPr bwMode="auto">
            <a:xfrm>
              <a:off x="2571732" y="6000772"/>
              <a:ext cx="500063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4" name="Прямоугольник 43"/>
            <p:cNvSpPr/>
            <p:nvPr/>
          </p:nvSpPr>
          <p:spPr bwMode="auto">
            <a:xfrm>
              <a:off x="2071670" y="6000772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45" name="Группа 167"/>
          <p:cNvGrpSpPr>
            <a:grpSpLocks/>
          </p:cNvGrpSpPr>
          <p:nvPr/>
        </p:nvGrpSpPr>
        <p:grpSpPr bwMode="auto">
          <a:xfrm>
            <a:off x="5176018" y="4143375"/>
            <a:ext cx="3500438" cy="500063"/>
            <a:chOff x="3571868" y="5429267"/>
            <a:chExt cx="3500438" cy="500063"/>
          </a:xfrm>
        </p:grpSpPr>
        <p:sp>
          <p:nvSpPr>
            <p:cNvPr id="46" name="Прямоугольник 45"/>
            <p:cNvSpPr/>
            <p:nvPr/>
          </p:nvSpPr>
          <p:spPr bwMode="auto">
            <a:xfrm>
              <a:off x="4071931" y="5429267"/>
              <a:ext cx="500062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7" name="Прямоугольник 46"/>
            <p:cNvSpPr/>
            <p:nvPr/>
          </p:nvSpPr>
          <p:spPr bwMode="auto">
            <a:xfrm>
              <a:off x="3571868" y="5429267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8" name="Прямоугольник 47"/>
            <p:cNvSpPr/>
            <p:nvPr/>
          </p:nvSpPr>
          <p:spPr bwMode="auto">
            <a:xfrm>
              <a:off x="4571993" y="5429267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9" name="Прямоугольник 48"/>
            <p:cNvSpPr/>
            <p:nvPr/>
          </p:nvSpPr>
          <p:spPr bwMode="auto">
            <a:xfrm>
              <a:off x="5072056" y="5429267"/>
              <a:ext cx="500062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0" name="Прямоугольник 49"/>
            <p:cNvSpPr/>
            <p:nvPr/>
          </p:nvSpPr>
          <p:spPr bwMode="auto">
            <a:xfrm>
              <a:off x="5572118" y="5429267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1" name="Прямоугольник 50"/>
            <p:cNvSpPr/>
            <p:nvPr/>
          </p:nvSpPr>
          <p:spPr bwMode="auto">
            <a:xfrm>
              <a:off x="6072181" y="5429267"/>
              <a:ext cx="500062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2" name="Прямоугольник 51"/>
            <p:cNvSpPr/>
            <p:nvPr/>
          </p:nvSpPr>
          <p:spPr bwMode="auto">
            <a:xfrm>
              <a:off x="6572243" y="5429267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53" name="Группа 176"/>
          <p:cNvGrpSpPr>
            <a:grpSpLocks/>
          </p:cNvGrpSpPr>
          <p:nvPr/>
        </p:nvGrpSpPr>
        <p:grpSpPr bwMode="auto">
          <a:xfrm>
            <a:off x="4675956" y="4643438"/>
            <a:ext cx="4000500" cy="500062"/>
            <a:chOff x="3071802" y="5500702"/>
            <a:chExt cx="4000500" cy="500062"/>
          </a:xfrm>
        </p:grpSpPr>
        <p:sp>
          <p:nvSpPr>
            <p:cNvPr id="54" name="Прямоугольник 53"/>
            <p:cNvSpPr/>
            <p:nvPr/>
          </p:nvSpPr>
          <p:spPr bwMode="auto">
            <a:xfrm>
              <a:off x="4071927" y="5500702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5" name="Прямоугольник 54"/>
            <p:cNvSpPr/>
            <p:nvPr/>
          </p:nvSpPr>
          <p:spPr bwMode="auto">
            <a:xfrm>
              <a:off x="3071802" y="5500702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6" name="Прямоугольник 55"/>
            <p:cNvSpPr/>
            <p:nvPr/>
          </p:nvSpPr>
          <p:spPr bwMode="auto">
            <a:xfrm>
              <a:off x="3571864" y="5500702"/>
              <a:ext cx="500063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7" name="Прямоугольник 56"/>
            <p:cNvSpPr/>
            <p:nvPr/>
          </p:nvSpPr>
          <p:spPr bwMode="auto">
            <a:xfrm>
              <a:off x="6572239" y="5500702"/>
              <a:ext cx="500063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8" name="Прямоугольник 57"/>
            <p:cNvSpPr/>
            <p:nvPr/>
          </p:nvSpPr>
          <p:spPr bwMode="auto">
            <a:xfrm>
              <a:off x="5572114" y="5500702"/>
              <a:ext cx="500063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9" name="Прямоугольник 58"/>
            <p:cNvSpPr/>
            <p:nvPr/>
          </p:nvSpPr>
          <p:spPr bwMode="auto">
            <a:xfrm>
              <a:off x="5072052" y="5500702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0" name="Прямоугольник 59"/>
            <p:cNvSpPr/>
            <p:nvPr/>
          </p:nvSpPr>
          <p:spPr bwMode="auto">
            <a:xfrm>
              <a:off x="4571989" y="5500702"/>
              <a:ext cx="500063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1" name="Прямоугольник 60"/>
            <p:cNvSpPr/>
            <p:nvPr/>
          </p:nvSpPr>
          <p:spPr bwMode="auto">
            <a:xfrm>
              <a:off x="6072177" y="5500702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1691680" y="548680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«Литературный кроссворд»</a:t>
            </a:r>
          </a:p>
        </p:txBody>
      </p:sp>
      <p:sp>
        <p:nvSpPr>
          <p:cNvPr id="64" name="TextBox 103"/>
          <p:cNvSpPr txBox="1">
            <a:spLocks noChangeArrowheads="1"/>
          </p:cNvSpPr>
          <p:nvPr/>
        </p:nvSpPr>
        <p:spPr bwMode="auto">
          <a:xfrm>
            <a:off x="3707904" y="2132856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Б</a:t>
            </a:r>
          </a:p>
        </p:txBody>
      </p:sp>
      <p:sp>
        <p:nvSpPr>
          <p:cNvPr id="65" name="TextBox 103"/>
          <p:cNvSpPr txBox="1">
            <a:spLocks noChangeArrowheads="1"/>
          </p:cNvSpPr>
          <p:nvPr/>
        </p:nvSpPr>
        <p:spPr bwMode="auto">
          <a:xfrm>
            <a:off x="6231607" y="2060848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и</a:t>
            </a:r>
          </a:p>
        </p:txBody>
      </p:sp>
      <p:sp>
        <p:nvSpPr>
          <p:cNvPr id="66" name="TextBox 103"/>
          <p:cNvSpPr txBox="1">
            <a:spLocks noChangeArrowheads="1"/>
          </p:cNvSpPr>
          <p:nvPr/>
        </p:nvSpPr>
        <p:spPr bwMode="auto">
          <a:xfrm>
            <a:off x="5724128" y="2060848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т</a:t>
            </a:r>
          </a:p>
        </p:txBody>
      </p:sp>
      <p:sp>
        <p:nvSpPr>
          <p:cNvPr id="67" name="TextBox 103"/>
          <p:cNvSpPr txBox="1">
            <a:spLocks noChangeArrowheads="1"/>
          </p:cNvSpPr>
          <p:nvPr/>
        </p:nvSpPr>
        <p:spPr bwMode="auto">
          <a:xfrm>
            <a:off x="5220072" y="2060848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а</a:t>
            </a:r>
          </a:p>
        </p:txBody>
      </p:sp>
      <p:sp>
        <p:nvSpPr>
          <p:cNvPr id="68" name="TextBox 103"/>
          <p:cNvSpPr txBox="1">
            <a:spLocks noChangeArrowheads="1"/>
          </p:cNvSpPr>
          <p:nvPr/>
        </p:nvSpPr>
        <p:spPr bwMode="auto">
          <a:xfrm>
            <a:off x="4716016" y="2060848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р</a:t>
            </a:r>
          </a:p>
        </p:txBody>
      </p:sp>
      <p:sp>
        <p:nvSpPr>
          <p:cNvPr id="69" name="TextBox 103"/>
          <p:cNvSpPr txBox="1">
            <a:spLocks noChangeArrowheads="1"/>
          </p:cNvSpPr>
          <p:nvPr/>
        </p:nvSpPr>
        <p:spPr bwMode="auto">
          <a:xfrm>
            <a:off x="4211960" y="2060848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у</a:t>
            </a:r>
          </a:p>
        </p:txBody>
      </p:sp>
      <p:sp>
        <p:nvSpPr>
          <p:cNvPr id="70" name="TextBox 103"/>
          <p:cNvSpPr txBox="1">
            <a:spLocks noChangeArrowheads="1"/>
          </p:cNvSpPr>
          <p:nvPr/>
        </p:nvSpPr>
        <p:spPr bwMode="auto">
          <a:xfrm>
            <a:off x="6735663" y="2060848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н</a:t>
            </a:r>
          </a:p>
        </p:txBody>
      </p:sp>
      <p:sp>
        <p:nvSpPr>
          <p:cNvPr id="71" name="TextBox 103"/>
          <p:cNvSpPr txBox="1">
            <a:spLocks noChangeArrowheads="1"/>
          </p:cNvSpPr>
          <p:nvPr/>
        </p:nvSpPr>
        <p:spPr bwMode="auto">
          <a:xfrm>
            <a:off x="7236296" y="2060848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о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611560" y="1988840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00FF"/>
                </a:solidFill>
                <a:latin typeface="Comic Sans MS" pitchFamily="66" charset="0"/>
              </a:rPr>
              <a:t>Деревянный человечек.</a:t>
            </a:r>
          </a:p>
        </p:txBody>
      </p:sp>
      <p:pic>
        <p:nvPicPr>
          <p:cNvPr id="75" name="Рисунок 74" descr="kotucheni14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60" y="3356992"/>
            <a:ext cx="2847340" cy="2664296"/>
          </a:xfrm>
          <a:prstGeom prst="rect">
            <a:avLst/>
          </a:prstGeom>
        </p:spPr>
      </p:pic>
      <p:sp>
        <p:nvSpPr>
          <p:cNvPr id="73" name="Стрелка вправо 72">
            <a:hlinkClick r:id="" action="ppaction://hlinkshowjump?jump=nextslide"/>
          </p:cNvPr>
          <p:cNvSpPr/>
          <p:nvPr/>
        </p:nvSpPr>
        <p:spPr>
          <a:xfrm>
            <a:off x="8172400" y="6215082"/>
            <a:ext cx="648000" cy="360000"/>
          </a:xfrm>
          <a:prstGeom prst="rightArrow">
            <a:avLst/>
          </a:prstGeom>
          <a:solidFill>
            <a:srgbClr val="99CCFF"/>
          </a:solidFill>
          <a:ln>
            <a:solidFill>
              <a:srgbClr val="0099FF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77" name="5-конечная звезда 76"/>
          <p:cNvSpPr/>
          <p:nvPr/>
        </p:nvSpPr>
        <p:spPr>
          <a:xfrm>
            <a:off x="3203896" y="2132856"/>
            <a:ext cx="432000" cy="432000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Зв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34"/>
          <p:cNvGrpSpPr>
            <a:grpSpLocks/>
          </p:cNvGrpSpPr>
          <p:nvPr/>
        </p:nvGrpSpPr>
        <p:grpSpPr bwMode="auto">
          <a:xfrm>
            <a:off x="4175893" y="2643188"/>
            <a:ext cx="4000500" cy="500062"/>
            <a:chOff x="2724150" y="6572276"/>
            <a:chExt cx="4000500" cy="500062"/>
          </a:xfrm>
        </p:grpSpPr>
        <p:sp>
          <p:nvSpPr>
            <p:cNvPr id="12" name="Прямоугольник 11"/>
            <p:cNvSpPr/>
            <p:nvPr/>
          </p:nvSpPr>
          <p:spPr bwMode="auto">
            <a:xfrm>
              <a:off x="4224338" y="6572276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 bwMode="auto">
            <a:xfrm>
              <a:off x="3224213" y="6572276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 bwMode="auto">
            <a:xfrm>
              <a:off x="3724275" y="6572276"/>
              <a:ext cx="500063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 bwMode="auto">
            <a:xfrm>
              <a:off x="5224463" y="6572276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 bwMode="auto">
            <a:xfrm>
              <a:off x="4724400" y="6572276"/>
              <a:ext cx="500063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 bwMode="auto">
            <a:xfrm>
              <a:off x="2724150" y="6572276"/>
              <a:ext cx="500063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" name="Прямоугольник 17"/>
            <p:cNvSpPr/>
            <p:nvPr/>
          </p:nvSpPr>
          <p:spPr bwMode="auto">
            <a:xfrm>
              <a:off x="5724525" y="6572276"/>
              <a:ext cx="500063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 bwMode="auto">
            <a:xfrm>
              <a:off x="6224588" y="6572276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3" name="Группа 142"/>
          <p:cNvGrpSpPr>
            <a:grpSpLocks/>
          </p:cNvGrpSpPr>
          <p:nvPr/>
        </p:nvGrpSpPr>
        <p:grpSpPr bwMode="auto">
          <a:xfrm>
            <a:off x="4175893" y="3143250"/>
            <a:ext cx="3500438" cy="500063"/>
            <a:chOff x="2724150" y="5357829"/>
            <a:chExt cx="3500438" cy="500063"/>
          </a:xfrm>
        </p:grpSpPr>
        <p:sp>
          <p:nvSpPr>
            <p:cNvPr id="21" name="Прямоугольник 20"/>
            <p:cNvSpPr/>
            <p:nvPr/>
          </p:nvSpPr>
          <p:spPr bwMode="auto">
            <a:xfrm>
              <a:off x="4224338" y="5357829"/>
              <a:ext cx="500062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 bwMode="auto">
            <a:xfrm>
              <a:off x="3224213" y="5357829"/>
              <a:ext cx="500062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 bwMode="auto">
            <a:xfrm>
              <a:off x="3724275" y="5357829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4" name="Прямоугольник 23"/>
            <p:cNvSpPr/>
            <p:nvPr/>
          </p:nvSpPr>
          <p:spPr bwMode="auto">
            <a:xfrm>
              <a:off x="2724150" y="5357829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5" name="Прямоугольник 24"/>
            <p:cNvSpPr/>
            <p:nvPr/>
          </p:nvSpPr>
          <p:spPr bwMode="auto">
            <a:xfrm>
              <a:off x="4724400" y="5357829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 bwMode="auto">
            <a:xfrm>
              <a:off x="5224463" y="5357829"/>
              <a:ext cx="500062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 bwMode="auto">
            <a:xfrm>
              <a:off x="5724525" y="5357829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5" name="Группа 125"/>
          <p:cNvGrpSpPr>
            <a:grpSpLocks/>
          </p:cNvGrpSpPr>
          <p:nvPr/>
        </p:nvGrpSpPr>
        <p:grpSpPr bwMode="auto">
          <a:xfrm>
            <a:off x="3675831" y="2143125"/>
            <a:ext cx="4000500" cy="500063"/>
            <a:chOff x="2224088" y="5715019"/>
            <a:chExt cx="4000500" cy="500063"/>
          </a:xfrm>
        </p:grpSpPr>
        <p:sp>
          <p:nvSpPr>
            <p:cNvPr id="29" name="Прямоугольник 28"/>
            <p:cNvSpPr/>
            <p:nvPr/>
          </p:nvSpPr>
          <p:spPr bwMode="auto">
            <a:xfrm>
              <a:off x="4224338" y="5715019"/>
              <a:ext cx="500062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0" name="Прямоугольник 29"/>
            <p:cNvSpPr/>
            <p:nvPr/>
          </p:nvSpPr>
          <p:spPr bwMode="auto">
            <a:xfrm>
              <a:off x="3224213" y="5715019"/>
              <a:ext cx="500062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1" name="Прямоугольник 30"/>
            <p:cNvSpPr/>
            <p:nvPr/>
          </p:nvSpPr>
          <p:spPr bwMode="auto">
            <a:xfrm>
              <a:off x="3724275" y="5715019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2" name="Прямоугольник 31"/>
            <p:cNvSpPr/>
            <p:nvPr/>
          </p:nvSpPr>
          <p:spPr bwMode="auto">
            <a:xfrm>
              <a:off x="2724150" y="5715019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3" name="Прямоугольник 32"/>
            <p:cNvSpPr/>
            <p:nvPr/>
          </p:nvSpPr>
          <p:spPr bwMode="auto">
            <a:xfrm>
              <a:off x="5224463" y="5715019"/>
              <a:ext cx="500062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4" name="Прямоугольник 33"/>
            <p:cNvSpPr/>
            <p:nvPr/>
          </p:nvSpPr>
          <p:spPr bwMode="auto">
            <a:xfrm>
              <a:off x="5724525" y="5715019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5" name="Прямоугольник 34"/>
            <p:cNvSpPr/>
            <p:nvPr/>
          </p:nvSpPr>
          <p:spPr bwMode="auto">
            <a:xfrm>
              <a:off x="2224088" y="5715019"/>
              <a:ext cx="500062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6" name="Прямоугольник 35"/>
            <p:cNvSpPr/>
            <p:nvPr/>
          </p:nvSpPr>
          <p:spPr bwMode="auto">
            <a:xfrm>
              <a:off x="4724400" y="5715019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6" name="Группа 159"/>
          <p:cNvGrpSpPr>
            <a:grpSpLocks/>
          </p:cNvGrpSpPr>
          <p:nvPr/>
        </p:nvGrpSpPr>
        <p:grpSpPr bwMode="auto">
          <a:xfrm>
            <a:off x="3675831" y="3643313"/>
            <a:ext cx="3500437" cy="500062"/>
            <a:chOff x="2071670" y="6000772"/>
            <a:chExt cx="3500437" cy="500062"/>
          </a:xfrm>
        </p:grpSpPr>
        <p:sp>
          <p:nvSpPr>
            <p:cNvPr id="38" name="Прямоугольник 37"/>
            <p:cNvSpPr/>
            <p:nvPr/>
          </p:nvSpPr>
          <p:spPr bwMode="auto">
            <a:xfrm>
              <a:off x="4071920" y="6000772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9" name="Прямоугольник 38"/>
            <p:cNvSpPr/>
            <p:nvPr/>
          </p:nvSpPr>
          <p:spPr bwMode="auto">
            <a:xfrm>
              <a:off x="3071795" y="6000772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0" name="Прямоугольник 39"/>
            <p:cNvSpPr/>
            <p:nvPr/>
          </p:nvSpPr>
          <p:spPr bwMode="auto">
            <a:xfrm>
              <a:off x="3571857" y="6000772"/>
              <a:ext cx="500063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1" name="Прямоугольник 40"/>
            <p:cNvSpPr/>
            <p:nvPr/>
          </p:nvSpPr>
          <p:spPr bwMode="auto">
            <a:xfrm>
              <a:off x="5072045" y="6000772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2" name="Прямоугольник 41"/>
            <p:cNvSpPr/>
            <p:nvPr/>
          </p:nvSpPr>
          <p:spPr bwMode="auto">
            <a:xfrm>
              <a:off x="4571982" y="6000772"/>
              <a:ext cx="500063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3" name="Прямоугольник 42"/>
            <p:cNvSpPr/>
            <p:nvPr/>
          </p:nvSpPr>
          <p:spPr bwMode="auto">
            <a:xfrm>
              <a:off x="2571732" y="6000772"/>
              <a:ext cx="500063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4" name="Прямоугольник 43"/>
            <p:cNvSpPr/>
            <p:nvPr/>
          </p:nvSpPr>
          <p:spPr bwMode="auto">
            <a:xfrm>
              <a:off x="2071670" y="6000772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7" name="Группа 167"/>
          <p:cNvGrpSpPr>
            <a:grpSpLocks/>
          </p:cNvGrpSpPr>
          <p:nvPr/>
        </p:nvGrpSpPr>
        <p:grpSpPr bwMode="auto">
          <a:xfrm>
            <a:off x="5176018" y="4143375"/>
            <a:ext cx="3500438" cy="500063"/>
            <a:chOff x="3571868" y="5429267"/>
            <a:chExt cx="3500438" cy="500063"/>
          </a:xfrm>
        </p:grpSpPr>
        <p:sp>
          <p:nvSpPr>
            <p:cNvPr id="46" name="Прямоугольник 45"/>
            <p:cNvSpPr/>
            <p:nvPr/>
          </p:nvSpPr>
          <p:spPr bwMode="auto">
            <a:xfrm>
              <a:off x="4071931" y="5429267"/>
              <a:ext cx="500062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7" name="Прямоугольник 46"/>
            <p:cNvSpPr/>
            <p:nvPr/>
          </p:nvSpPr>
          <p:spPr bwMode="auto">
            <a:xfrm>
              <a:off x="3571868" y="5429267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8" name="Прямоугольник 47"/>
            <p:cNvSpPr/>
            <p:nvPr/>
          </p:nvSpPr>
          <p:spPr bwMode="auto">
            <a:xfrm>
              <a:off x="4571993" y="5429267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9" name="Прямоугольник 48"/>
            <p:cNvSpPr/>
            <p:nvPr/>
          </p:nvSpPr>
          <p:spPr bwMode="auto">
            <a:xfrm>
              <a:off x="5072056" y="5429267"/>
              <a:ext cx="500062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0" name="Прямоугольник 49"/>
            <p:cNvSpPr/>
            <p:nvPr/>
          </p:nvSpPr>
          <p:spPr bwMode="auto">
            <a:xfrm>
              <a:off x="5572118" y="5429267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1" name="Прямоугольник 50"/>
            <p:cNvSpPr/>
            <p:nvPr/>
          </p:nvSpPr>
          <p:spPr bwMode="auto">
            <a:xfrm>
              <a:off x="6072181" y="5429267"/>
              <a:ext cx="500062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2" name="Прямоугольник 51"/>
            <p:cNvSpPr/>
            <p:nvPr/>
          </p:nvSpPr>
          <p:spPr bwMode="auto">
            <a:xfrm>
              <a:off x="6572243" y="5429267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8" name="Группа 176"/>
          <p:cNvGrpSpPr>
            <a:grpSpLocks/>
          </p:cNvGrpSpPr>
          <p:nvPr/>
        </p:nvGrpSpPr>
        <p:grpSpPr bwMode="auto">
          <a:xfrm>
            <a:off x="4675956" y="4643438"/>
            <a:ext cx="4000500" cy="500062"/>
            <a:chOff x="3071802" y="5500702"/>
            <a:chExt cx="4000500" cy="500062"/>
          </a:xfrm>
        </p:grpSpPr>
        <p:sp>
          <p:nvSpPr>
            <p:cNvPr id="54" name="Прямоугольник 53"/>
            <p:cNvSpPr/>
            <p:nvPr/>
          </p:nvSpPr>
          <p:spPr bwMode="auto">
            <a:xfrm>
              <a:off x="4071927" y="5500702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5" name="Прямоугольник 54"/>
            <p:cNvSpPr/>
            <p:nvPr/>
          </p:nvSpPr>
          <p:spPr bwMode="auto">
            <a:xfrm>
              <a:off x="3071802" y="5500702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6" name="Прямоугольник 55"/>
            <p:cNvSpPr/>
            <p:nvPr/>
          </p:nvSpPr>
          <p:spPr bwMode="auto">
            <a:xfrm>
              <a:off x="3571864" y="5500702"/>
              <a:ext cx="500063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7" name="Прямоугольник 56"/>
            <p:cNvSpPr/>
            <p:nvPr/>
          </p:nvSpPr>
          <p:spPr bwMode="auto">
            <a:xfrm>
              <a:off x="6572239" y="5500702"/>
              <a:ext cx="500063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8" name="Прямоугольник 57"/>
            <p:cNvSpPr/>
            <p:nvPr/>
          </p:nvSpPr>
          <p:spPr bwMode="auto">
            <a:xfrm>
              <a:off x="5572114" y="5500702"/>
              <a:ext cx="500063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9" name="Прямоугольник 58"/>
            <p:cNvSpPr/>
            <p:nvPr/>
          </p:nvSpPr>
          <p:spPr bwMode="auto">
            <a:xfrm>
              <a:off x="5072052" y="5500702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0" name="Прямоугольник 59"/>
            <p:cNvSpPr/>
            <p:nvPr/>
          </p:nvSpPr>
          <p:spPr bwMode="auto">
            <a:xfrm>
              <a:off x="4571989" y="5500702"/>
              <a:ext cx="500063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1" name="Прямоугольник 60"/>
            <p:cNvSpPr/>
            <p:nvPr/>
          </p:nvSpPr>
          <p:spPr bwMode="auto">
            <a:xfrm>
              <a:off x="6072177" y="5500702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1691680" y="548680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«Литературный кроссворд»</a:t>
            </a:r>
          </a:p>
        </p:txBody>
      </p:sp>
      <p:sp>
        <p:nvSpPr>
          <p:cNvPr id="64" name="TextBox 103"/>
          <p:cNvSpPr txBox="1">
            <a:spLocks noChangeArrowheads="1"/>
          </p:cNvSpPr>
          <p:nvPr/>
        </p:nvSpPr>
        <p:spPr bwMode="auto">
          <a:xfrm>
            <a:off x="3707904" y="2132856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Б</a:t>
            </a:r>
          </a:p>
        </p:txBody>
      </p:sp>
      <p:sp>
        <p:nvSpPr>
          <p:cNvPr id="65" name="TextBox 103"/>
          <p:cNvSpPr txBox="1">
            <a:spLocks noChangeArrowheads="1"/>
          </p:cNvSpPr>
          <p:nvPr/>
        </p:nvSpPr>
        <p:spPr bwMode="auto">
          <a:xfrm>
            <a:off x="6231607" y="2060848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и</a:t>
            </a:r>
          </a:p>
        </p:txBody>
      </p:sp>
      <p:sp>
        <p:nvSpPr>
          <p:cNvPr id="66" name="TextBox 103"/>
          <p:cNvSpPr txBox="1">
            <a:spLocks noChangeArrowheads="1"/>
          </p:cNvSpPr>
          <p:nvPr/>
        </p:nvSpPr>
        <p:spPr bwMode="auto">
          <a:xfrm>
            <a:off x="5724128" y="2060848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т</a:t>
            </a:r>
          </a:p>
        </p:txBody>
      </p:sp>
      <p:sp>
        <p:nvSpPr>
          <p:cNvPr id="67" name="TextBox 103"/>
          <p:cNvSpPr txBox="1">
            <a:spLocks noChangeArrowheads="1"/>
          </p:cNvSpPr>
          <p:nvPr/>
        </p:nvSpPr>
        <p:spPr bwMode="auto">
          <a:xfrm>
            <a:off x="5220072" y="2060848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а</a:t>
            </a:r>
          </a:p>
        </p:txBody>
      </p:sp>
      <p:sp>
        <p:nvSpPr>
          <p:cNvPr id="68" name="TextBox 103"/>
          <p:cNvSpPr txBox="1">
            <a:spLocks noChangeArrowheads="1"/>
          </p:cNvSpPr>
          <p:nvPr/>
        </p:nvSpPr>
        <p:spPr bwMode="auto">
          <a:xfrm>
            <a:off x="4716016" y="2060848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р</a:t>
            </a:r>
          </a:p>
        </p:txBody>
      </p:sp>
      <p:sp>
        <p:nvSpPr>
          <p:cNvPr id="69" name="TextBox 103"/>
          <p:cNvSpPr txBox="1">
            <a:spLocks noChangeArrowheads="1"/>
          </p:cNvSpPr>
          <p:nvPr/>
        </p:nvSpPr>
        <p:spPr bwMode="auto">
          <a:xfrm>
            <a:off x="4211960" y="2060848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у</a:t>
            </a:r>
          </a:p>
        </p:txBody>
      </p:sp>
      <p:sp>
        <p:nvSpPr>
          <p:cNvPr id="70" name="TextBox 103"/>
          <p:cNvSpPr txBox="1">
            <a:spLocks noChangeArrowheads="1"/>
          </p:cNvSpPr>
          <p:nvPr/>
        </p:nvSpPr>
        <p:spPr bwMode="auto">
          <a:xfrm>
            <a:off x="6735663" y="2060848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н</a:t>
            </a:r>
          </a:p>
        </p:txBody>
      </p:sp>
      <p:sp>
        <p:nvSpPr>
          <p:cNvPr id="71" name="TextBox 103"/>
          <p:cNvSpPr txBox="1">
            <a:spLocks noChangeArrowheads="1"/>
          </p:cNvSpPr>
          <p:nvPr/>
        </p:nvSpPr>
        <p:spPr bwMode="auto">
          <a:xfrm>
            <a:off x="7236296" y="2060848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о</a:t>
            </a:r>
          </a:p>
        </p:txBody>
      </p:sp>
      <p:sp>
        <p:nvSpPr>
          <p:cNvPr id="72" name="TextBox 103"/>
          <p:cNvSpPr txBox="1">
            <a:spLocks noChangeArrowheads="1"/>
          </p:cNvSpPr>
          <p:nvPr/>
        </p:nvSpPr>
        <p:spPr bwMode="auto">
          <a:xfrm>
            <a:off x="4139952" y="2636912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Н</a:t>
            </a:r>
          </a:p>
        </p:txBody>
      </p:sp>
      <p:sp>
        <p:nvSpPr>
          <p:cNvPr id="74" name="TextBox 103"/>
          <p:cNvSpPr txBox="1">
            <a:spLocks noChangeArrowheads="1"/>
          </p:cNvSpPr>
          <p:nvPr/>
        </p:nvSpPr>
        <p:spPr bwMode="auto">
          <a:xfrm>
            <a:off x="7236296" y="2586930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к</a:t>
            </a:r>
          </a:p>
        </p:txBody>
      </p:sp>
      <p:sp>
        <p:nvSpPr>
          <p:cNvPr id="75" name="TextBox 103"/>
          <p:cNvSpPr txBox="1">
            <a:spLocks noChangeArrowheads="1"/>
          </p:cNvSpPr>
          <p:nvPr/>
        </p:nvSpPr>
        <p:spPr bwMode="auto">
          <a:xfrm>
            <a:off x="6735663" y="2586930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й</a:t>
            </a:r>
          </a:p>
        </p:txBody>
      </p:sp>
      <p:sp>
        <p:nvSpPr>
          <p:cNvPr id="76" name="TextBox 103"/>
          <p:cNvSpPr txBox="1">
            <a:spLocks noChangeArrowheads="1"/>
          </p:cNvSpPr>
          <p:nvPr/>
        </p:nvSpPr>
        <p:spPr bwMode="auto">
          <a:xfrm>
            <a:off x="6228184" y="2586930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а</a:t>
            </a:r>
          </a:p>
        </p:txBody>
      </p:sp>
      <p:sp>
        <p:nvSpPr>
          <p:cNvPr id="77" name="TextBox 103"/>
          <p:cNvSpPr txBox="1">
            <a:spLocks noChangeArrowheads="1"/>
          </p:cNvSpPr>
          <p:nvPr/>
        </p:nvSpPr>
        <p:spPr bwMode="auto">
          <a:xfrm>
            <a:off x="5727551" y="2586930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н</a:t>
            </a:r>
          </a:p>
        </p:txBody>
      </p:sp>
      <p:sp>
        <p:nvSpPr>
          <p:cNvPr id="78" name="TextBox 103"/>
          <p:cNvSpPr txBox="1">
            <a:spLocks noChangeArrowheads="1"/>
          </p:cNvSpPr>
          <p:nvPr/>
        </p:nvSpPr>
        <p:spPr bwMode="auto">
          <a:xfrm>
            <a:off x="5220072" y="2586930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з</a:t>
            </a:r>
          </a:p>
        </p:txBody>
      </p:sp>
      <p:sp>
        <p:nvSpPr>
          <p:cNvPr id="79" name="TextBox 103"/>
          <p:cNvSpPr txBox="1">
            <a:spLocks noChangeArrowheads="1"/>
          </p:cNvSpPr>
          <p:nvPr/>
        </p:nvSpPr>
        <p:spPr bwMode="auto">
          <a:xfrm>
            <a:off x="4716016" y="2586930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е</a:t>
            </a:r>
          </a:p>
        </p:txBody>
      </p:sp>
      <p:sp>
        <p:nvSpPr>
          <p:cNvPr id="80" name="TextBox 103"/>
          <p:cNvSpPr txBox="1">
            <a:spLocks noChangeArrowheads="1"/>
          </p:cNvSpPr>
          <p:nvPr/>
        </p:nvSpPr>
        <p:spPr bwMode="auto">
          <a:xfrm>
            <a:off x="7743775" y="2586930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а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395536" y="1844824"/>
            <a:ext cx="30963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00FF"/>
                </a:solidFill>
                <a:latin typeface="Comic Sans MS" pitchFamily="66" charset="0"/>
              </a:rPr>
              <a:t>Он, конечно, самый главный -</a:t>
            </a:r>
          </a:p>
          <a:p>
            <a:r>
              <a:rPr lang="ru-RU" sz="2400" b="1" dirty="0">
                <a:solidFill>
                  <a:srgbClr val="0000FF"/>
                </a:solidFill>
                <a:latin typeface="Comic Sans MS" pitchFamily="66" charset="0"/>
              </a:rPr>
              <a:t>Озорник-шалун забавный.</a:t>
            </a:r>
          </a:p>
          <a:p>
            <a:r>
              <a:rPr lang="ru-RU" sz="2400" b="1" dirty="0">
                <a:solidFill>
                  <a:srgbClr val="0000FF"/>
                </a:solidFill>
                <a:latin typeface="Comic Sans MS" pitchFamily="66" charset="0"/>
              </a:rPr>
              <a:t>Он в огромной синей шляпе -</a:t>
            </a:r>
          </a:p>
          <a:p>
            <a:r>
              <a:rPr lang="ru-RU" sz="2400" b="1" dirty="0">
                <a:solidFill>
                  <a:srgbClr val="0000FF"/>
                </a:solidFill>
                <a:latin typeface="Comic Sans MS" pitchFamily="66" charset="0"/>
              </a:rPr>
              <a:t>Неумеха и растяпа.</a:t>
            </a:r>
          </a:p>
        </p:txBody>
      </p:sp>
      <p:pic>
        <p:nvPicPr>
          <p:cNvPr id="83" name="Рисунок 82" descr="kotucheni14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23728" y="4271494"/>
            <a:ext cx="2304256" cy="2156125"/>
          </a:xfrm>
          <a:prstGeom prst="rect">
            <a:avLst/>
          </a:prstGeom>
        </p:spPr>
      </p:pic>
      <p:sp>
        <p:nvSpPr>
          <p:cNvPr id="73" name="Стрелка вправо 72">
            <a:hlinkClick r:id="" action="ppaction://hlinkshowjump?jump=nextslide"/>
          </p:cNvPr>
          <p:cNvSpPr/>
          <p:nvPr/>
        </p:nvSpPr>
        <p:spPr>
          <a:xfrm>
            <a:off x="8172400" y="6215082"/>
            <a:ext cx="648000" cy="360000"/>
          </a:xfrm>
          <a:prstGeom prst="rightArrow">
            <a:avLst/>
          </a:prstGeom>
          <a:solidFill>
            <a:srgbClr val="99CCFF"/>
          </a:solidFill>
          <a:ln>
            <a:solidFill>
              <a:srgbClr val="0099FF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84" name="5-конечная звезда 83"/>
          <p:cNvSpPr/>
          <p:nvPr/>
        </p:nvSpPr>
        <p:spPr>
          <a:xfrm>
            <a:off x="3635896" y="2636960"/>
            <a:ext cx="432000" cy="432000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Зв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  <p:bldLst>
      <p:bldP spid="8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34"/>
          <p:cNvGrpSpPr>
            <a:grpSpLocks/>
          </p:cNvGrpSpPr>
          <p:nvPr/>
        </p:nvGrpSpPr>
        <p:grpSpPr bwMode="auto">
          <a:xfrm>
            <a:off x="4175893" y="2643188"/>
            <a:ext cx="4000500" cy="500062"/>
            <a:chOff x="2724150" y="6572276"/>
            <a:chExt cx="4000500" cy="500062"/>
          </a:xfrm>
        </p:grpSpPr>
        <p:sp>
          <p:nvSpPr>
            <p:cNvPr id="12" name="Прямоугольник 11"/>
            <p:cNvSpPr/>
            <p:nvPr/>
          </p:nvSpPr>
          <p:spPr bwMode="auto">
            <a:xfrm>
              <a:off x="4224338" y="6572276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 bwMode="auto">
            <a:xfrm>
              <a:off x="3224213" y="6572276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 bwMode="auto">
            <a:xfrm>
              <a:off x="3724275" y="6572276"/>
              <a:ext cx="500063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 bwMode="auto">
            <a:xfrm>
              <a:off x="5224463" y="6572276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 bwMode="auto">
            <a:xfrm>
              <a:off x="4724400" y="6572276"/>
              <a:ext cx="500063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 bwMode="auto">
            <a:xfrm>
              <a:off x="2724150" y="6572276"/>
              <a:ext cx="500063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" name="Прямоугольник 17"/>
            <p:cNvSpPr/>
            <p:nvPr/>
          </p:nvSpPr>
          <p:spPr bwMode="auto">
            <a:xfrm>
              <a:off x="5724525" y="6572276"/>
              <a:ext cx="500063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 bwMode="auto">
            <a:xfrm>
              <a:off x="6224588" y="6572276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3" name="Группа 142"/>
          <p:cNvGrpSpPr>
            <a:grpSpLocks/>
          </p:cNvGrpSpPr>
          <p:nvPr/>
        </p:nvGrpSpPr>
        <p:grpSpPr bwMode="auto">
          <a:xfrm>
            <a:off x="4175893" y="3143250"/>
            <a:ext cx="3500438" cy="500063"/>
            <a:chOff x="2724150" y="5357829"/>
            <a:chExt cx="3500438" cy="500063"/>
          </a:xfrm>
        </p:grpSpPr>
        <p:sp>
          <p:nvSpPr>
            <p:cNvPr id="21" name="Прямоугольник 20"/>
            <p:cNvSpPr/>
            <p:nvPr/>
          </p:nvSpPr>
          <p:spPr bwMode="auto">
            <a:xfrm>
              <a:off x="4224338" y="5357829"/>
              <a:ext cx="500062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 bwMode="auto">
            <a:xfrm>
              <a:off x="3224213" y="5357829"/>
              <a:ext cx="500062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 bwMode="auto">
            <a:xfrm>
              <a:off x="3724275" y="5357829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4" name="Прямоугольник 23"/>
            <p:cNvSpPr/>
            <p:nvPr/>
          </p:nvSpPr>
          <p:spPr bwMode="auto">
            <a:xfrm>
              <a:off x="2724150" y="5357829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5" name="Прямоугольник 24"/>
            <p:cNvSpPr/>
            <p:nvPr/>
          </p:nvSpPr>
          <p:spPr bwMode="auto">
            <a:xfrm>
              <a:off x="4724400" y="5357829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 bwMode="auto">
            <a:xfrm>
              <a:off x="5224463" y="5357829"/>
              <a:ext cx="500062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 bwMode="auto">
            <a:xfrm>
              <a:off x="5724525" y="5357829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5" name="Группа 125"/>
          <p:cNvGrpSpPr>
            <a:grpSpLocks/>
          </p:cNvGrpSpPr>
          <p:nvPr/>
        </p:nvGrpSpPr>
        <p:grpSpPr bwMode="auto">
          <a:xfrm>
            <a:off x="3675831" y="2143125"/>
            <a:ext cx="4000500" cy="500063"/>
            <a:chOff x="2224088" y="5715019"/>
            <a:chExt cx="4000500" cy="500063"/>
          </a:xfrm>
        </p:grpSpPr>
        <p:sp>
          <p:nvSpPr>
            <p:cNvPr id="29" name="Прямоугольник 28"/>
            <p:cNvSpPr/>
            <p:nvPr/>
          </p:nvSpPr>
          <p:spPr bwMode="auto">
            <a:xfrm>
              <a:off x="4224338" y="5715019"/>
              <a:ext cx="500062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0" name="Прямоугольник 29"/>
            <p:cNvSpPr/>
            <p:nvPr/>
          </p:nvSpPr>
          <p:spPr bwMode="auto">
            <a:xfrm>
              <a:off x="3224213" y="5715019"/>
              <a:ext cx="500062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1" name="Прямоугольник 30"/>
            <p:cNvSpPr/>
            <p:nvPr/>
          </p:nvSpPr>
          <p:spPr bwMode="auto">
            <a:xfrm>
              <a:off x="3724275" y="5715019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2" name="Прямоугольник 31"/>
            <p:cNvSpPr/>
            <p:nvPr/>
          </p:nvSpPr>
          <p:spPr bwMode="auto">
            <a:xfrm>
              <a:off x="2724150" y="5715019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3" name="Прямоугольник 32"/>
            <p:cNvSpPr/>
            <p:nvPr/>
          </p:nvSpPr>
          <p:spPr bwMode="auto">
            <a:xfrm>
              <a:off x="5224463" y="5715019"/>
              <a:ext cx="500062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4" name="Прямоугольник 33"/>
            <p:cNvSpPr/>
            <p:nvPr/>
          </p:nvSpPr>
          <p:spPr bwMode="auto">
            <a:xfrm>
              <a:off x="5724525" y="5715019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5" name="Прямоугольник 34"/>
            <p:cNvSpPr/>
            <p:nvPr/>
          </p:nvSpPr>
          <p:spPr bwMode="auto">
            <a:xfrm>
              <a:off x="2224088" y="5715019"/>
              <a:ext cx="500062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6" name="Прямоугольник 35"/>
            <p:cNvSpPr/>
            <p:nvPr/>
          </p:nvSpPr>
          <p:spPr bwMode="auto">
            <a:xfrm>
              <a:off x="4724400" y="5715019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6" name="Группа 159"/>
          <p:cNvGrpSpPr>
            <a:grpSpLocks/>
          </p:cNvGrpSpPr>
          <p:nvPr/>
        </p:nvGrpSpPr>
        <p:grpSpPr bwMode="auto">
          <a:xfrm>
            <a:off x="3675831" y="3643313"/>
            <a:ext cx="3500437" cy="500062"/>
            <a:chOff x="2071670" y="6000772"/>
            <a:chExt cx="3500437" cy="500062"/>
          </a:xfrm>
        </p:grpSpPr>
        <p:sp>
          <p:nvSpPr>
            <p:cNvPr id="38" name="Прямоугольник 37"/>
            <p:cNvSpPr/>
            <p:nvPr/>
          </p:nvSpPr>
          <p:spPr bwMode="auto">
            <a:xfrm>
              <a:off x="4071920" y="6000772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9" name="Прямоугольник 38"/>
            <p:cNvSpPr/>
            <p:nvPr/>
          </p:nvSpPr>
          <p:spPr bwMode="auto">
            <a:xfrm>
              <a:off x="3071795" y="6000772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0" name="Прямоугольник 39"/>
            <p:cNvSpPr/>
            <p:nvPr/>
          </p:nvSpPr>
          <p:spPr bwMode="auto">
            <a:xfrm>
              <a:off x="3571857" y="6000772"/>
              <a:ext cx="500063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1" name="Прямоугольник 40"/>
            <p:cNvSpPr/>
            <p:nvPr/>
          </p:nvSpPr>
          <p:spPr bwMode="auto">
            <a:xfrm>
              <a:off x="5072045" y="6000772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2" name="Прямоугольник 41"/>
            <p:cNvSpPr/>
            <p:nvPr/>
          </p:nvSpPr>
          <p:spPr bwMode="auto">
            <a:xfrm>
              <a:off x="4571982" y="6000772"/>
              <a:ext cx="500063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3" name="Прямоугольник 42"/>
            <p:cNvSpPr/>
            <p:nvPr/>
          </p:nvSpPr>
          <p:spPr bwMode="auto">
            <a:xfrm>
              <a:off x="2571732" y="6000772"/>
              <a:ext cx="500063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4" name="Прямоугольник 43"/>
            <p:cNvSpPr/>
            <p:nvPr/>
          </p:nvSpPr>
          <p:spPr bwMode="auto">
            <a:xfrm>
              <a:off x="2071670" y="6000772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7" name="Группа 167"/>
          <p:cNvGrpSpPr>
            <a:grpSpLocks/>
          </p:cNvGrpSpPr>
          <p:nvPr/>
        </p:nvGrpSpPr>
        <p:grpSpPr bwMode="auto">
          <a:xfrm>
            <a:off x="5176018" y="4143375"/>
            <a:ext cx="3500438" cy="500063"/>
            <a:chOff x="3571868" y="5429267"/>
            <a:chExt cx="3500438" cy="500063"/>
          </a:xfrm>
        </p:grpSpPr>
        <p:sp>
          <p:nvSpPr>
            <p:cNvPr id="46" name="Прямоугольник 45"/>
            <p:cNvSpPr/>
            <p:nvPr/>
          </p:nvSpPr>
          <p:spPr bwMode="auto">
            <a:xfrm>
              <a:off x="4071931" y="5429267"/>
              <a:ext cx="500062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7" name="Прямоугольник 46"/>
            <p:cNvSpPr/>
            <p:nvPr/>
          </p:nvSpPr>
          <p:spPr bwMode="auto">
            <a:xfrm>
              <a:off x="3571868" y="5429267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8" name="Прямоугольник 47"/>
            <p:cNvSpPr/>
            <p:nvPr/>
          </p:nvSpPr>
          <p:spPr bwMode="auto">
            <a:xfrm>
              <a:off x="4571993" y="5429267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9" name="Прямоугольник 48"/>
            <p:cNvSpPr/>
            <p:nvPr/>
          </p:nvSpPr>
          <p:spPr bwMode="auto">
            <a:xfrm>
              <a:off x="5072056" y="5429267"/>
              <a:ext cx="500062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0" name="Прямоугольник 49"/>
            <p:cNvSpPr/>
            <p:nvPr/>
          </p:nvSpPr>
          <p:spPr bwMode="auto">
            <a:xfrm>
              <a:off x="5572118" y="5429267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1" name="Прямоугольник 50"/>
            <p:cNvSpPr/>
            <p:nvPr/>
          </p:nvSpPr>
          <p:spPr bwMode="auto">
            <a:xfrm>
              <a:off x="6072181" y="5429267"/>
              <a:ext cx="500062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2" name="Прямоугольник 51"/>
            <p:cNvSpPr/>
            <p:nvPr/>
          </p:nvSpPr>
          <p:spPr bwMode="auto">
            <a:xfrm>
              <a:off x="6572243" y="5429267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8" name="Группа 176"/>
          <p:cNvGrpSpPr>
            <a:grpSpLocks/>
          </p:cNvGrpSpPr>
          <p:nvPr/>
        </p:nvGrpSpPr>
        <p:grpSpPr bwMode="auto">
          <a:xfrm>
            <a:off x="4675956" y="4643438"/>
            <a:ext cx="4000500" cy="500062"/>
            <a:chOff x="3071802" y="5500702"/>
            <a:chExt cx="4000500" cy="500062"/>
          </a:xfrm>
        </p:grpSpPr>
        <p:sp>
          <p:nvSpPr>
            <p:cNvPr id="54" name="Прямоугольник 53"/>
            <p:cNvSpPr/>
            <p:nvPr/>
          </p:nvSpPr>
          <p:spPr bwMode="auto">
            <a:xfrm>
              <a:off x="4071927" y="5500702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5" name="Прямоугольник 54"/>
            <p:cNvSpPr/>
            <p:nvPr/>
          </p:nvSpPr>
          <p:spPr bwMode="auto">
            <a:xfrm>
              <a:off x="3071802" y="5500702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6" name="Прямоугольник 55"/>
            <p:cNvSpPr/>
            <p:nvPr/>
          </p:nvSpPr>
          <p:spPr bwMode="auto">
            <a:xfrm>
              <a:off x="3571864" y="5500702"/>
              <a:ext cx="500063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7" name="Прямоугольник 56"/>
            <p:cNvSpPr/>
            <p:nvPr/>
          </p:nvSpPr>
          <p:spPr bwMode="auto">
            <a:xfrm>
              <a:off x="6572239" y="5500702"/>
              <a:ext cx="500063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8" name="Прямоугольник 57"/>
            <p:cNvSpPr/>
            <p:nvPr/>
          </p:nvSpPr>
          <p:spPr bwMode="auto">
            <a:xfrm>
              <a:off x="5572114" y="5500702"/>
              <a:ext cx="500063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9" name="Прямоугольник 58"/>
            <p:cNvSpPr/>
            <p:nvPr/>
          </p:nvSpPr>
          <p:spPr bwMode="auto">
            <a:xfrm>
              <a:off x="5072052" y="5500702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0" name="Прямоугольник 59"/>
            <p:cNvSpPr/>
            <p:nvPr/>
          </p:nvSpPr>
          <p:spPr bwMode="auto">
            <a:xfrm>
              <a:off x="4571989" y="5500702"/>
              <a:ext cx="500063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1" name="Прямоугольник 60"/>
            <p:cNvSpPr/>
            <p:nvPr/>
          </p:nvSpPr>
          <p:spPr bwMode="auto">
            <a:xfrm>
              <a:off x="6072177" y="5500702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1691680" y="548680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«Литературный кроссворд»</a:t>
            </a:r>
          </a:p>
        </p:txBody>
      </p:sp>
      <p:sp>
        <p:nvSpPr>
          <p:cNvPr id="64" name="TextBox 103"/>
          <p:cNvSpPr txBox="1">
            <a:spLocks noChangeArrowheads="1"/>
          </p:cNvSpPr>
          <p:nvPr/>
        </p:nvSpPr>
        <p:spPr bwMode="auto">
          <a:xfrm>
            <a:off x="3707904" y="2132856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Б</a:t>
            </a:r>
          </a:p>
        </p:txBody>
      </p:sp>
      <p:sp>
        <p:nvSpPr>
          <p:cNvPr id="65" name="TextBox 103"/>
          <p:cNvSpPr txBox="1">
            <a:spLocks noChangeArrowheads="1"/>
          </p:cNvSpPr>
          <p:nvPr/>
        </p:nvSpPr>
        <p:spPr bwMode="auto">
          <a:xfrm>
            <a:off x="6231607" y="2060848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и</a:t>
            </a:r>
          </a:p>
        </p:txBody>
      </p:sp>
      <p:sp>
        <p:nvSpPr>
          <p:cNvPr id="66" name="TextBox 103"/>
          <p:cNvSpPr txBox="1">
            <a:spLocks noChangeArrowheads="1"/>
          </p:cNvSpPr>
          <p:nvPr/>
        </p:nvSpPr>
        <p:spPr bwMode="auto">
          <a:xfrm>
            <a:off x="5724128" y="2060848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т</a:t>
            </a:r>
          </a:p>
        </p:txBody>
      </p:sp>
      <p:sp>
        <p:nvSpPr>
          <p:cNvPr id="67" name="TextBox 103"/>
          <p:cNvSpPr txBox="1">
            <a:spLocks noChangeArrowheads="1"/>
          </p:cNvSpPr>
          <p:nvPr/>
        </p:nvSpPr>
        <p:spPr bwMode="auto">
          <a:xfrm>
            <a:off x="5220072" y="2060848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а</a:t>
            </a:r>
          </a:p>
        </p:txBody>
      </p:sp>
      <p:sp>
        <p:nvSpPr>
          <p:cNvPr id="68" name="TextBox 103"/>
          <p:cNvSpPr txBox="1">
            <a:spLocks noChangeArrowheads="1"/>
          </p:cNvSpPr>
          <p:nvPr/>
        </p:nvSpPr>
        <p:spPr bwMode="auto">
          <a:xfrm>
            <a:off x="4716016" y="2060848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р</a:t>
            </a:r>
          </a:p>
        </p:txBody>
      </p:sp>
      <p:sp>
        <p:nvSpPr>
          <p:cNvPr id="69" name="TextBox 103"/>
          <p:cNvSpPr txBox="1">
            <a:spLocks noChangeArrowheads="1"/>
          </p:cNvSpPr>
          <p:nvPr/>
        </p:nvSpPr>
        <p:spPr bwMode="auto">
          <a:xfrm>
            <a:off x="4211960" y="2060848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у</a:t>
            </a:r>
          </a:p>
        </p:txBody>
      </p:sp>
      <p:sp>
        <p:nvSpPr>
          <p:cNvPr id="70" name="TextBox 103"/>
          <p:cNvSpPr txBox="1">
            <a:spLocks noChangeArrowheads="1"/>
          </p:cNvSpPr>
          <p:nvPr/>
        </p:nvSpPr>
        <p:spPr bwMode="auto">
          <a:xfrm>
            <a:off x="6735663" y="2060848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н</a:t>
            </a:r>
          </a:p>
        </p:txBody>
      </p:sp>
      <p:sp>
        <p:nvSpPr>
          <p:cNvPr id="71" name="TextBox 103"/>
          <p:cNvSpPr txBox="1">
            <a:spLocks noChangeArrowheads="1"/>
          </p:cNvSpPr>
          <p:nvPr/>
        </p:nvSpPr>
        <p:spPr bwMode="auto">
          <a:xfrm>
            <a:off x="7236296" y="2060848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о</a:t>
            </a:r>
          </a:p>
        </p:txBody>
      </p:sp>
      <p:sp>
        <p:nvSpPr>
          <p:cNvPr id="72" name="TextBox 103"/>
          <p:cNvSpPr txBox="1">
            <a:spLocks noChangeArrowheads="1"/>
          </p:cNvSpPr>
          <p:nvPr/>
        </p:nvSpPr>
        <p:spPr bwMode="auto">
          <a:xfrm>
            <a:off x="4139952" y="2636912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Н</a:t>
            </a:r>
          </a:p>
        </p:txBody>
      </p:sp>
      <p:sp>
        <p:nvSpPr>
          <p:cNvPr id="74" name="TextBox 103"/>
          <p:cNvSpPr txBox="1">
            <a:spLocks noChangeArrowheads="1"/>
          </p:cNvSpPr>
          <p:nvPr/>
        </p:nvSpPr>
        <p:spPr bwMode="auto">
          <a:xfrm>
            <a:off x="7236296" y="2586930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к</a:t>
            </a:r>
          </a:p>
        </p:txBody>
      </p:sp>
      <p:sp>
        <p:nvSpPr>
          <p:cNvPr id="75" name="TextBox 103"/>
          <p:cNvSpPr txBox="1">
            <a:spLocks noChangeArrowheads="1"/>
          </p:cNvSpPr>
          <p:nvPr/>
        </p:nvSpPr>
        <p:spPr bwMode="auto">
          <a:xfrm>
            <a:off x="6735663" y="2586930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й</a:t>
            </a:r>
          </a:p>
        </p:txBody>
      </p:sp>
      <p:sp>
        <p:nvSpPr>
          <p:cNvPr id="76" name="TextBox 103"/>
          <p:cNvSpPr txBox="1">
            <a:spLocks noChangeArrowheads="1"/>
          </p:cNvSpPr>
          <p:nvPr/>
        </p:nvSpPr>
        <p:spPr bwMode="auto">
          <a:xfrm>
            <a:off x="6228184" y="2586930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а</a:t>
            </a:r>
          </a:p>
        </p:txBody>
      </p:sp>
      <p:sp>
        <p:nvSpPr>
          <p:cNvPr id="77" name="TextBox 103"/>
          <p:cNvSpPr txBox="1">
            <a:spLocks noChangeArrowheads="1"/>
          </p:cNvSpPr>
          <p:nvPr/>
        </p:nvSpPr>
        <p:spPr bwMode="auto">
          <a:xfrm>
            <a:off x="5727551" y="2586930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н</a:t>
            </a:r>
          </a:p>
        </p:txBody>
      </p:sp>
      <p:sp>
        <p:nvSpPr>
          <p:cNvPr id="78" name="TextBox 103"/>
          <p:cNvSpPr txBox="1">
            <a:spLocks noChangeArrowheads="1"/>
          </p:cNvSpPr>
          <p:nvPr/>
        </p:nvSpPr>
        <p:spPr bwMode="auto">
          <a:xfrm>
            <a:off x="5220072" y="2586930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з</a:t>
            </a:r>
          </a:p>
        </p:txBody>
      </p:sp>
      <p:sp>
        <p:nvSpPr>
          <p:cNvPr id="79" name="TextBox 103"/>
          <p:cNvSpPr txBox="1">
            <a:spLocks noChangeArrowheads="1"/>
          </p:cNvSpPr>
          <p:nvPr/>
        </p:nvSpPr>
        <p:spPr bwMode="auto">
          <a:xfrm>
            <a:off x="4716016" y="2586930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е</a:t>
            </a:r>
          </a:p>
        </p:txBody>
      </p:sp>
      <p:sp>
        <p:nvSpPr>
          <p:cNvPr id="80" name="TextBox 103"/>
          <p:cNvSpPr txBox="1">
            <a:spLocks noChangeArrowheads="1"/>
          </p:cNvSpPr>
          <p:nvPr/>
        </p:nvSpPr>
        <p:spPr bwMode="auto">
          <a:xfrm>
            <a:off x="7743775" y="2586930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а</a:t>
            </a:r>
          </a:p>
        </p:txBody>
      </p:sp>
      <p:sp>
        <p:nvSpPr>
          <p:cNvPr id="73" name="TextBox 103"/>
          <p:cNvSpPr txBox="1">
            <a:spLocks noChangeArrowheads="1"/>
          </p:cNvSpPr>
          <p:nvPr/>
        </p:nvSpPr>
        <p:spPr bwMode="auto">
          <a:xfrm>
            <a:off x="7236296" y="3068960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т</a:t>
            </a:r>
          </a:p>
        </p:txBody>
      </p:sp>
      <p:sp>
        <p:nvSpPr>
          <p:cNvPr id="81" name="TextBox 103"/>
          <p:cNvSpPr txBox="1">
            <a:spLocks noChangeArrowheads="1"/>
          </p:cNvSpPr>
          <p:nvPr/>
        </p:nvSpPr>
        <p:spPr bwMode="auto">
          <a:xfrm>
            <a:off x="6735663" y="3068960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и</a:t>
            </a:r>
          </a:p>
        </p:txBody>
      </p:sp>
      <p:sp>
        <p:nvSpPr>
          <p:cNvPr id="82" name="TextBox 103"/>
          <p:cNvSpPr txBox="1">
            <a:spLocks noChangeArrowheads="1"/>
          </p:cNvSpPr>
          <p:nvPr/>
        </p:nvSpPr>
        <p:spPr bwMode="auto">
          <a:xfrm>
            <a:off x="6231607" y="3068960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л</a:t>
            </a:r>
          </a:p>
        </p:txBody>
      </p:sp>
      <p:sp>
        <p:nvSpPr>
          <p:cNvPr id="83" name="TextBox 103"/>
          <p:cNvSpPr txBox="1">
            <a:spLocks noChangeArrowheads="1"/>
          </p:cNvSpPr>
          <p:nvPr/>
        </p:nvSpPr>
        <p:spPr bwMode="auto">
          <a:xfrm>
            <a:off x="5724128" y="3068960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о</a:t>
            </a:r>
          </a:p>
        </p:txBody>
      </p:sp>
      <p:sp>
        <p:nvSpPr>
          <p:cNvPr id="84" name="TextBox 103"/>
          <p:cNvSpPr txBox="1">
            <a:spLocks noChangeArrowheads="1"/>
          </p:cNvSpPr>
          <p:nvPr/>
        </p:nvSpPr>
        <p:spPr bwMode="auto">
          <a:xfrm>
            <a:off x="5220072" y="3140968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б</a:t>
            </a:r>
          </a:p>
        </p:txBody>
      </p:sp>
      <p:sp>
        <p:nvSpPr>
          <p:cNvPr id="85" name="TextBox 103"/>
          <p:cNvSpPr txBox="1">
            <a:spLocks noChangeArrowheads="1"/>
          </p:cNvSpPr>
          <p:nvPr/>
        </p:nvSpPr>
        <p:spPr bwMode="auto">
          <a:xfrm>
            <a:off x="4716016" y="3140968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й</a:t>
            </a:r>
          </a:p>
        </p:txBody>
      </p:sp>
      <p:sp>
        <p:nvSpPr>
          <p:cNvPr id="86" name="TextBox 103"/>
          <p:cNvSpPr txBox="1">
            <a:spLocks noChangeArrowheads="1"/>
          </p:cNvSpPr>
          <p:nvPr/>
        </p:nvSpPr>
        <p:spPr bwMode="auto">
          <a:xfrm>
            <a:off x="4139952" y="3140968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А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611560" y="1988840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00FF"/>
                </a:solidFill>
                <a:latin typeface="Comic Sans MS" pitchFamily="66" charset="0"/>
              </a:rPr>
              <a:t>Сказочный доктор.</a:t>
            </a:r>
          </a:p>
        </p:txBody>
      </p:sp>
      <p:pic>
        <p:nvPicPr>
          <p:cNvPr id="90" name="Рисунок 89" descr="kotucheni14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60" y="3356992"/>
            <a:ext cx="2847340" cy="2664296"/>
          </a:xfrm>
          <a:prstGeom prst="rect">
            <a:avLst/>
          </a:prstGeom>
        </p:spPr>
      </p:pic>
      <p:sp>
        <p:nvSpPr>
          <p:cNvPr id="87" name="Стрелка вправо 86">
            <a:hlinkClick r:id="" action="ppaction://hlinkshowjump?jump=nextslide"/>
          </p:cNvPr>
          <p:cNvSpPr/>
          <p:nvPr/>
        </p:nvSpPr>
        <p:spPr>
          <a:xfrm>
            <a:off x="8172400" y="6215082"/>
            <a:ext cx="648000" cy="360000"/>
          </a:xfrm>
          <a:prstGeom prst="rightArrow">
            <a:avLst/>
          </a:prstGeom>
          <a:solidFill>
            <a:srgbClr val="99CCFF"/>
          </a:solidFill>
          <a:ln>
            <a:solidFill>
              <a:srgbClr val="0099FF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91" name="5-конечная звезда 90"/>
          <p:cNvSpPr/>
          <p:nvPr/>
        </p:nvSpPr>
        <p:spPr>
          <a:xfrm>
            <a:off x="3635896" y="3141016"/>
            <a:ext cx="432000" cy="432000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Зв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</p:childTnLst>
        </p:cTn>
      </p:par>
    </p:tnLst>
    <p:bldLst>
      <p:bldP spid="9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34"/>
          <p:cNvGrpSpPr>
            <a:grpSpLocks/>
          </p:cNvGrpSpPr>
          <p:nvPr/>
        </p:nvGrpSpPr>
        <p:grpSpPr bwMode="auto">
          <a:xfrm>
            <a:off x="4175893" y="2643188"/>
            <a:ext cx="4000500" cy="500062"/>
            <a:chOff x="2724150" y="6572276"/>
            <a:chExt cx="4000500" cy="500062"/>
          </a:xfrm>
        </p:grpSpPr>
        <p:sp>
          <p:nvSpPr>
            <p:cNvPr id="12" name="Прямоугольник 11"/>
            <p:cNvSpPr/>
            <p:nvPr/>
          </p:nvSpPr>
          <p:spPr bwMode="auto">
            <a:xfrm>
              <a:off x="4224338" y="6572276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 bwMode="auto">
            <a:xfrm>
              <a:off x="3224213" y="6572276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 bwMode="auto">
            <a:xfrm>
              <a:off x="3724275" y="6572276"/>
              <a:ext cx="500063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 bwMode="auto">
            <a:xfrm>
              <a:off x="5224463" y="6572276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 bwMode="auto">
            <a:xfrm>
              <a:off x="4724400" y="6572276"/>
              <a:ext cx="500063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 bwMode="auto">
            <a:xfrm>
              <a:off x="2724150" y="6572276"/>
              <a:ext cx="500063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" name="Прямоугольник 17"/>
            <p:cNvSpPr/>
            <p:nvPr/>
          </p:nvSpPr>
          <p:spPr bwMode="auto">
            <a:xfrm>
              <a:off x="5724525" y="6572276"/>
              <a:ext cx="500063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 bwMode="auto">
            <a:xfrm>
              <a:off x="6224588" y="6572276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3" name="Группа 142"/>
          <p:cNvGrpSpPr>
            <a:grpSpLocks/>
          </p:cNvGrpSpPr>
          <p:nvPr/>
        </p:nvGrpSpPr>
        <p:grpSpPr bwMode="auto">
          <a:xfrm>
            <a:off x="4175893" y="3143250"/>
            <a:ext cx="3500438" cy="500063"/>
            <a:chOff x="2724150" y="5357829"/>
            <a:chExt cx="3500438" cy="500063"/>
          </a:xfrm>
        </p:grpSpPr>
        <p:sp>
          <p:nvSpPr>
            <p:cNvPr id="21" name="Прямоугольник 20"/>
            <p:cNvSpPr/>
            <p:nvPr/>
          </p:nvSpPr>
          <p:spPr bwMode="auto">
            <a:xfrm>
              <a:off x="4224338" y="5357829"/>
              <a:ext cx="500062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 bwMode="auto">
            <a:xfrm>
              <a:off x="3224213" y="5357829"/>
              <a:ext cx="500062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 bwMode="auto">
            <a:xfrm>
              <a:off x="3724275" y="5357829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4" name="Прямоугольник 23"/>
            <p:cNvSpPr/>
            <p:nvPr/>
          </p:nvSpPr>
          <p:spPr bwMode="auto">
            <a:xfrm>
              <a:off x="2724150" y="5357829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5" name="Прямоугольник 24"/>
            <p:cNvSpPr/>
            <p:nvPr/>
          </p:nvSpPr>
          <p:spPr bwMode="auto">
            <a:xfrm>
              <a:off x="4724400" y="5357829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 bwMode="auto">
            <a:xfrm>
              <a:off x="5224463" y="5357829"/>
              <a:ext cx="500062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 bwMode="auto">
            <a:xfrm>
              <a:off x="5724525" y="5357829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5" name="Группа 125"/>
          <p:cNvGrpSpPr>
            <a:grpSpLocks/>
          </p:cNvGrpSpPr>
          <p:nvPr/>
        </p:nvGrpSpPr>
        <p:grpSpPr bwMode="auto">
          <a:xfrm>
            <a:off x="3675831" y="2143125"/>
            <a:ext cx="4000500" cy="500063"/>
            <a:chOff x="2224088" y="5715019"/>
            <a:chExt cx="4000500" cy="500063"/>
          </a:xfrm>
        </p:grpSpPr>
        <p:sp>
          <p:nvSpPr>
            <p:cNvPr id="29" name="Прямоугольник 28"/>
            <p:cNvSpPr/>
            <p:nvPr/>
          </p:nvSpPr>
          <p:spPr bwMode="auto">
            <a:xfrm>
              <a:off x="4224338" y="5715019"/>
              <a:ext cx="500062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0" name="Прямоугольник 29"/>
            <p:cNvSpPr/>
            <p:nvPr/>
          </p:nvSpPr>
          <p:spPr bwMode="auto">
            <a:xfrm>
              <a:off x="3224213" y="5715019"/>
              <a:ext cx="500062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1" name="Прямоугольник 30"/>
            <p:cNvSpPr/>
            <p:nvPr/>
          </p:nvSpPr>
          <p:spPr bwMode="auto">
            <a:xfrm>
              <a:off x="3724275" y="5715019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2" name="Прямоугольник 31"/>
            <p:cNvSpPr/>
            <p:nvPr/>
          </p:nvSpPr>
          <p:spPr bwMode="auto">
            <a:xfrm>
              <a:off x="2724150" y="5715019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3" name="Прямоугольник 32"/>
            <p:cNvSpPr/>
            <p:nvPr/>
          </p:nvSpPr>
          <p:spPr bwMode="auto">
            <a:xfrm>
              <a:off x="5224463" y="5715019"/>
              <a:ext cx="500062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4" name="Прямоугольник 33"/>
            <p:cNvSpPr/>
            <p:nvPr/>
          </p:nvSpPr>
          <p:spPr bwMode="auto">
            <a:xfrm>
              <a:off x="5724525" y="5715019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5" name="Прямоугольник 34"/>
            <p:cNvSpPr/>
            <p:nvPr/>
          </p:nvSpPr>
          <p:spPr bwMode="auto">
            <a:xfrm>
              <a:off x="2224088" y="5715019"/>
              <a:ext cx="500062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6" name="Прямоугольник 35"/>
            <p:cNvSpPr/>
            <p:nvPr/>
          </p:nvSpPr>
          <p:spPr bwMode="auto">
            <a:xfrm>
              <a:off x="4724400" y="5715019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6" name="Группа 159"/>
          <p:cNvGrpSpPr>
            <a:grpSpLocks/>
          </p:cNvGrpSpPr>
          <p:nvPr/>
        </p:nvGrpSpPr>
        <p:grpSpPr bwMode="auto">
          <a:xfrm>
            <a:off x="3675831" y="3643313"/>
            <a:ext cx="3500437" cy="500062"/>
            <a:chOff x="2071670" y="6000772"/>
            <a:chExt cx="3500437" cy="500062"/>
          </a:xfrm>
        </p:grpSpPr>
        <p:sp>
          <p:nvSpPr>
            <p:cNvPr id="38" name="Прямоугольник 37"/>
            <p:cNvSpPr/>
            <p:nvPr/>
          </p:nvSpPr>
          <p:spPr bwMode="auto">
            <a:xfrm>
              <a:off x="4071920" y="6000772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9" name="Прямоугольник 38"/>
            <p:cNvSpPr/>
            <p:nvPr/>
          </p:nvSpPr>
          <p:spPr bwMode="auto">
            <a:xfrm>
              <a:off x="3071795" y="6000772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0" name="Прямоугольник 39"/>
            <p:cNvSpPr/>
            <p:nvPr/>
          </p:nvSpPr>
          <p:spPr bwMode="auto">
            <a:xfrm>
              <a:off x="3571857" y="6000772"/>
              <a:ext cx="500063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1" name="Прямоугольник 40"/>
            <p:cNvSpPr/>
            <p:nvPr/>
          </p:nvSpPr>
          <p:spPr bwMode="auto">
            <a:xfrm>
              <a:off x="5072045" y="6000772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2" name="Прямоугольник 41"/>
            <p:cNvSpPr/>
            <p:nvPr/>
          </p:nvSpPr>
          <p:spPr bwMode="auto">
            <a:xfrm>
              <a:off x="4571982" y="6000772"/>
              <a:ext cx="500063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3" name="Прямоугольник 42"/>
            <p:cNvSpPr/>
            <p:nvPr/>
          </p:nvSpPr>
          <p:spPr bwMode="auto">
            <a:xfrm>
              <a:off x="2571732" y="6000772"/>
              <a:ext cx="500063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4" name="Прямоугольник 43"/>
            <p:cNvSpPr/>
            <p:nvPr/>
          </p:nvSpPr>
          <p:spPr bwMode="auto">
            <a:xfrm>
              <a:off x="2071670" y="6000772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7" name="Группа 167"/>
          <p:cNvGrpSpPr>
            <a:grpSpLocks/>
          </p:cNvGrpSpPr>
          <p:nvPr/>
        </p:nvGrpSpPr>
        <p:grpSpPr bwMode="auto">
          <a:xfrm>
            <a:off x="5176018" y="4143375"/>
            <a:ext cx="3500438" cy="500063"/>
            <a:chOff x="3571868" y="5429267"/>
            <a:chExt cx="3500438" cy="500063"/>
          </a:xfrm>
        </p:grpSpPr>
        <p:sp>
          <p:nvSpPr>
            <p:cNvPr id="46" name="Прямоугольник 45"/>
            <p:cNvSpPr/>
            <p:nvPr/>
          </p:nvSpPr>
          <p:spPr bwMode="auto">
            <a:xfrm>
              <a:off x="4071931" y="5429267"/>
              <a:ext cx="500062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7" name="Прямоугольник 46"/>
            <p:cNvSpPr/>
            <p:nvPr/>
          </p:nvSpPr>
          <p:spPr bwMode="auto">
            <a:xfrm>
              <a:off x="3571868" y="5429267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8" name="Прямоугольник 47"/>
            <p:cNvSpPr/>
            <p:nvPr/>
          </p:nvSpPr>
          <p:spPr bwMode="auto">
            <a:xfrm>
              <a:off x="4571993" y="5429267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9" name="Прямоугольник 48"/>
            <p:cNvSpPr/>
            <p:nvPr/>
          </p:nvSpPr>
          <p:spPr bwMode="auto">
            <a:xfrm>
              <a:off x="5072056" y="5429267"/>
              <a:ext cx="500062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0" name="Прямоугольник 49"/>
            <p:cNvSpPr/>
            <p:nvPr/>
          </p:nvSpPr>
          <p:spPr bwMode="auto">
            <a:xfrm>
              <a:off x="5572118" y="5429267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1" name="Прямоугольник 50"/>
            <p:cNvSpPr/>
            <p:nvPr/>
          </p:nvSpPr>
          <p:spPr bwMode="auto">
            <a:xfrm>
              <a:off x="6072181" y="5429267"/>
              <a:ext cx="500062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2" name="Прямоугольник 51"/>
            <p:cNvSpPr/>
            <p:nvPr/>
          </p:nvSpPr>
          <p:spPr bwMode="auto">
            <a:xfrm>
              <a:off x="6572243" y="5429267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8" name="Группа 176"/>
          <p:cNvGrpSpPr>
            <a:grpSpLocks/>
          </p:cNvGrpSpPr>
          <p:nvPr/>
        </p:nvGrpSpPr>
        <p:grpSpPr bwMode="auto">
          <a:xfrm>
            <a:off x="4675956" y="4643438"/>
            <a:ext cx="4000500" cy="500062"/>
            <a:chOff x="3071802" y="5500702"/>
            <a:chExt cx="4000500" cy="500062"/>
          </a:xfrm>
        </p:grpSpPr>
        <p:sp>
          <p:nvSpPr>
            <p:cNvPr id="54" name="Прямоугольник 53"/>
            <p:cNvSpPr/>
            <p:nvPr/>
          </p:nvSpPr>
          <p:spPr bwMode="auto">
            <a:xfrm>
              <a:off x="4071927" y="5500702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5" name="Прямоугольник 54"/>
            <p:cNvSpPr/>
            <p:nvPr/>
          </p:nvSpPr>
          <p:spPr bwMode="auto">
            <a:xfrm>
              <a:off x="3071802" y="5500702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6" name="Прямоугольник 55"/>
            <p:cNvSpPr/>
            <p:nvPr/>
          </p:nvSpPr>
          <p:spPr bwMode="auto">
            <a:xfrm>
              <a:off x="3571864" y="5500702"/>
              <a:ext cx="500063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7" name="Прямоугольник 56"/>
            <p:cNvSpPr/>
            <p:nvPr/>
          </p:nvSpPr>
          <p:spPr bwMode="auto">
            <a:xfrm>
              <a:off x="6572239" y="5500702"/>
              <a:ext cx="500063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8" name="Прямоугольник 57"/>
            <p:cNvSpPr/>
            <p:nvPr/>
          </p:nvSpPr>
          <p:spPr bwMode="auto">
            <a:xfrm>
              <a:off x="5572114" y="5500702"/>
              <a:ext cx="500063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9" name="Прямоугольник 58"/>
            <p:cNvSpPr/>
            <p:nvPr/>
          </p:nvSpPr>
          <p:spPr bwMode="auto">
            <a:xfrm>
              <a:off x="5072052" y="5500702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0" name="Прямоугольник 59"/>
            <p:cNvSpPr/>
            <p:nvPr/>
          </p:nvSpPr>
          <p:spPr bwMode="auto">
            <a:xfrm>
              <a:off x="4571989" y="5500702"/>
              <a:ext cx="500063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1" name="Прямоугольник 60"/>
            <p:cNvSpPr/>
            <p:nvPr/>
          </p:nvSpPr>
          <p:spPr bwMode="auto">
            <a:xfrm>
              <a:off x="6072177" y="5500702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1691680" y="548680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«Литературный кроссворд»</a:t>
            </a:r>
          </a:p>
        </p:txBody>
      </p:sp>
      <p:sp>
        <p:nvSpPr>
          <p:cNvPr id="64" name="TextBox 103"/>
          <p:cNvSpPr txBox="1">
            <a:spLocks noChangeArrowheads="1"/>
          </p:cNvSpPr>
          <p:nvPr/>
        </p:nvSpPr>
        <p:spPr bwMode="auto">
          <a:xfrm>
            <a:off x="3707904" y="2132856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Б</a:t>
            </a:r>
          </a:p>
        </p:txBody>
      </p:sp>
      <p:sp>
        <p:nvSpPr>
          <p:cNvPr id="65" name="TextBox 103"/>
          <p:cNvSpPr txBox="1">
            <a:spLocks noChangeArrowheads="1"/>
          </p:cNvSpPr>
          <p:nvPr/>
        </p:nvSpPr>
        <p:spPr bwMode="auto">
          <a:xfrm>
            <a:off x="6231607" y="2060848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и</a:t>
            </a:r>
          </a:p>
        </p:txBody>
      </p:sp>
      <p:sp>
        <p:nvSpPr>
          <p:cNvPr id="66" name="TextBox 103"/>
          <p:cNvSpPr txBox="1">
            <a:spLocks noChangeArrowheads="1"/>
          </p:cNvSpPr>
          <p:nvPr/>
        </p:nvSpPr>
        <p:spPr bwMode="auto">
          <a:xfrm>
            <a:off x="5724128" y="2060848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т</a:t>
            </a:r>
          </a:p>
        </p:txBody>
      </p:sp>
      <p:sp>
        <p:nvSpPr>
          <p:cNvPr id="67" name="TextBox 103"/>
          <p:cNvSpPr txBox="1">
            <a:spLocks noChangeArrowheads="1"/>
          </p:cNvSpPr>
          <p:nvPr/>
        </p:nvSpPr>
        <p:spPr bwMode="auto">
          <a:xfrm>
            <a:off x="5220072" y="2060848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а</a:t>
            </a:r>
          </a:p>
        </p:txBody>
      </p:sp>
      <p:sp>
        <p:nvSpPr>
          <p:cNvPr id="68" name="TextBox 103"/>
          <p:cNvSpPr txBox="1">
            <a:spLocks noChangeArrowheads="1"/>
          </p:cNvSpPr>
          <p:nvPr/>
        </p:nvSpPr>
        <p:spPr bwMode="auto">
          <a:xfrm>
            <a:off x="4716016" y="2060848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р</a:t>
            </a:r>
          </a:p>
        </p:txBody>
      </p:sp>
      <p:sp>
        <p:nvSpPr>
          <p:cNvPr id="69" name="TextBox 103"/>
          <p:cNvSpPr txBox="1">
            <a:spLocks noChangeArrowheads="1"/>
          </p:cNvSpPr>
          <p:nvPr/>
        </p:nvSpPr>
        <p:spPr bwMode="auto">
          <a:xfrm>
            <a:off x="4211960" y="2060848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у</a:t>
            </a:r>
          </a:p>
        </p:txBody>
      </p:sp>
      <p:sp>
        <p:nvSpPr>
          <p:cNvPr id="70" name="TextBox 103"/>
          <p:cNvSpPr txBox="1">
            <a:spLocks noChangeArrowheads="1"/>
          </p:cNvSpPr>
          <p:nvPr/>
        </p:nvSpPr>
        <p:spPr bwMode="auto">
          <a:xfrm>
            <a:off x="6735663" y="2060848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н</a:t>
            </a:r>
          </a:p>
        </p:txBody>
      </p:sp>
      <p:sp>
        <p:nvSpPr>
          <p:cNvPr id="71" name="TextBox 103"/>
          <p:cNvSpPr txBox="1">
            <a:spLocks noChangeArrowheads="1"/>
          </p:cNvSpPr>
          <p:nvPr/>
        </p:nvSpPr>
        <p:spPr bwMode="auto">
          <a:xfrm>
            <a:off x="7236296" y="2060848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о</a:t>
            </a:r>
          </a:p>
        </p:txBody>
      </p:sp>
      <p:sp>
        <p:nvSpPr>
          <p:cNvPr id="72" name="TextBox 103"/>
          <p:cNvSpPr txBox="1">
            <a:spLocks noChangeArrowheads="1"/>
          </p:cNvSpPr>
          <p:nvPr/>
        </p:nvSpPr>
        <p:spPr bwMode="auto">
          <a:xfrm>
            <a:off x="4139952" y="2636912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Н</a:t>
            </a:r>
          </a:p>
        </p:txBody>
      </p:sp>
      <p:sp>
        <p:nvSpPr>
          <p:cNvPr id="74" name="TextBox 103"/>
          <p:cNvSpPr txBox="1">
            <a:spLocks noChangeArrowheads="1"/>
          </p:cNvSpPr>
          <p:nvPr/>
        </p:nvSpPr>
        <p:spPr bwMode="auto">
          <a:xfrm>
            <a:off x="7236296" y="2586930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к</a:t>
            </a:r>
          </a:p>
        </p:txBody>
      </p:sp>
      <p:sp>
        <p:nvSpPr>
          <p:cNvPr id="75" name="TextBox 103"/>
          <p:cNvSpPr txBox="1">
            <a:spLocks noChangeArrowheads="1"/>
          </p:cNvSpPr>
          <p:nvPr/>
        </p:nvSpPr>
        <p:spPr bwMode="auto">
          <a:xfrm>
            <a:off x="6735663" y="2586930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й</a:t>
            </a:r>
          </a:p>
        </p:txBody>
      </p:sp>
      <p:sp>
        <p:nvSpPr>
          <p:cNvPr id="76" name="TextBox 103"/>
          <p:cNvSpPr txBox="1">
            <a:spLocks noChangeArrowheads="1"/>
          </p:cNvSpPr>
          <p:nvPr/>
        </p:nvSpPr>
        <p:spPr bwMode="auto">
          <a:xfrm>
            <a:off x="6228184" y="2586930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а</a:t>
            </a:r>
          </a:p>
        </p:txBody>
      </p:sp>
      <p:sp>
        <p:nvSpPr>
          <p:cNvPr id="77" name="TextBox 103"/>
          <p:cNvSpPr txBox="1">
            <a:spLocks noChangeArrowheads="1"/>
          </p:cNvSpPr>
          <p:nvPr/>
        </p:nvSpPr>
        <p:spPr bwMode="auto">
          <a:xfrm>
            <a:off x="5727551" y="2586930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н</a:t>
            </a:r>
          </a:p>
        </p:txBody>
      </p:sp>
      <p:sp>
        <p:nvSpPr>
          <p:cNvPr id="78" name="TextBox 103"/>
          <p:cNvSpPr txBox="1">
            <a:spLocks noChangeArrowheads="1"/>
          </p:cNvSpPr>
          <p:nvPr/>
        </p:nvSpPr>
        <p:spPr bwMode="auto">
          <a:xfrm>
            <a:off x="5220072" y="2586930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з</a:t>
            </a:r>
          </a:p>
        </p:txBody>
      </p:sp>
      <p:sp>
        <p:nvSpPr>
          <p:cNvPr id="79" name="TextBox 103"/>
          <p:cNvSpPr txBox="1">
            <a:spLocks noChangeArrowheads="1"/>
          </p:cNvSpPr>
          <p:nvPr/>
        </p:nvSpPr>
        <p:spPr bwMode="auto">
          <a:xfrm>
            <a:off x="4716016" y="2586930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е</a:t>
            </a:r>
          </a:p>
        </p:txBody>
      </p:sp>
      <p:sp>
        <p:nvSpPr>
          <p:cNvPr id="80" name="TextBox 103"/>
          <p:cNvSpPr txBox="1">
            <a:spLocks noChangeArrowheads="1"/>
          </p:cNvSpPr>
          <p:nvPr/>
        </p:nvSpPr>
        <p:spPr bwMode="auto">
          <a:xfrm>
            <a:off x="7743775" y="2586930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а</a:t>
            </a:r>
          </a:p>
        </p:txBody>
      </p:sp>
      <p:sp>
        <p:nvSpPr>
          <p:cNvPr id="73" name="TextBox 103"/>
          <p:cNvSpPr txBox="1">
            <a:spLocks noChangeArrowheads="1"/>
          </p:cNvSpPr>
          <p:nvPr/>
        </p:nvSpPr>
        <p:spPr bwMode="auto">
          <a:xfrm>
            <a:off x="7236296" y="3068960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т</a:t>
            </a:r>
          </a:p>
        </p:txBody>
      </p:sp>
      <p:sp>
        <p:nvSpPr>
          <p:cNvPr id="81" name="TextBox 103"/>
          <p:cNvSpPr txBox="1">
            <a:spLocks noChangeArrowheads="1"/>
          </p:cNvSpPr>
          <p:nvPr/>
        </p:nvSpPr>
        <p:spPr bwMode="auto">
          <a:xfrm>
            <a:off x="6735663" y="3068960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и</a:t>
            </a:r>
          </a:p>
        </p:txBody>
      </p:sp>
      <p:sp>
        <p:nvSpPr>
          <p:cNvPr id="82" name="TextBox 103"/>
          <p:cNvSpPr txBox="1">
            <a:spLocks noChangeArrowheads="1"/>
          </p:cNvSpPr>
          <p:nvPr/>
        </p:nvSpPr>
        <p:spPr bwMode="auto">
          <a:xfrm>
            <a:off x="6231607" y="3068960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л</a:t>
            </a:r>
          </a:p>
        </p:txBody>
      </p:sp>
      <p:sp>
        <p:nvSpPr>
          <p:cNvPr id="83" name="TextBox 103"/>
          <p:cNvSpPr txBox="1">
            <a:spLocks noChangeArrowheads="1"/>
          </p:cNvSpPr>
          <p:nvPr/>
        </p:nvSpPr>
        <p:spPr bwMode="auto">
          <a:xfrm>
            <a:off x="5724128" y="3068960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о</a:t>
            </a:r>
          </a:p>
        </p:txBody>
      </p:sp>
      <p:sp>
        <p:nvSpPr>
          <p:cNvPr id="84" name="TextBox 103"/>
          <p:cNvSpPr txBox="1">
            <a:spLocks noChangeArrowheads="1"/>
          </p:cNvSpPr>
          <p:nvPr/>
        </p:nvSpPr>
        <p:spPr bwMode="auto">
          <a:xfrm>
            <a:off x="5220072" y="3140968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б</a:t>
            </a:r>
          </a:p>
        </p:txBody>
      </p:sp>
      <p:sp>
        <p:nvSpPr>
          <p:cNvPr id="85" name="TextBox 103"/>
          <p:cNvSpPr txBox="1">
            <a:spLocks noChangeArrowheads="1"/>
          </p:cNvSpPr>
          <p:nvPr/>
        </p:nvSpPr>
        <p:spPr bwMode="auto">
          <a:xfrm>
            <a:off x="4716016" y="3140968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й</a:t>
            </a:r>
          </a:p>
        </p:txBody>
      </p:sp>
      <p:sp>
        <p:nvSpPr>
          <p:cNvPr id="86" name="TextBox 103"/>
          <p:cNvSpPr txBox="1">
            <a:spLocks noChangeArrowheads="1"/>
          </p:cNvSpPr>
          <p:nvPr/>
        </p:nvSpPr>
        <p:spPr bwMode="auto">
          <a:xfrm>
            <a:off x="4139952" y="3140968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А</a:t>
            </a:r>
          </a:p>
        </p:txBody>
      </p:sp>
      <p:sp>
        <p:nvSpPr>
          <p:cNvPr id="87" name="TextBox 103"/>
          <p:cNvSpPr txBox="1">
            <a:spLocks noChangeArrowheads="1"/>
          </p:cNvSpPr>
          <p:nvPr/>
        </p:nvSpPr>
        <p:spPr bwMode="auto">
          <a:xfrm>
            <a:off x="6735663" y="3595042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а</a:t>
            </a:r>
          </a:p>
        </p:txBody>
      </p:sp>
      <p:sp>
        <p:nvSpPr>
          <p:cNvPr id="88" name="TextBox 103"/>
          <p:cNvSpPr txBox="1">
            <a:spLocks noChangeArrowheads="1"/>
          </p:cNvSpPr>
          <p:nvPr/>
        </p:nvSpPr>
        <p:spPr bwMode="auto">
          <a:xfrm>
            <a:off x="6228184" y="3573016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к</a:t>
            </a:r>
          </a:p>
        </p:txBody>
      </p:sp>
      <p:sp>
        <p:nvSpPr>
          <p:cNvPr id="89" name="TextBox 103"/>
          <p:cNvSpPr txBox="1">
            <a:spLocks noChangeArrowheads="1"/>
          </p:cNvSpPr>
          <p:nvPr/>
        </p:nvSpPr>
        <p:spPr bwMode="auto">
          <a:xfrm>
            <a:off x="5652120" y="3573016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ш</a:t>
            </a:r>
          </a:p>
        </p:txBody>
      </p:sp>
      <p:sp>
        <p:nvSpPr>
          <p:cNvPr id="90" name="TextBox 103"/>
          <p:cNvSpPr txBox="1">
            <a:spLocks noChangeArrowheads="1"/>
          </p:cNvSpPr>
          <p:nvPr/>
        </p:nvSpPr>
        <p:spPr bwMode="auto">
          <a:xfrm>
            <a:off x="5220072" y="3573016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у</a:t>
            </a:r>
          </a:p>
        </p:txBody>
      </p:sp>
      <p:sp>
        <p:nvSpPr>
          <p:cNvPr id="91" name="TextBox 103"/>
          <p:cNvSpPr txBox="1">
            <a:spLocks noChangeArrowheads="1"/>
          </p:cNvSpPr>
          <p:nvPr/>
        </p:nvSpPr>
        <p:spPr bwMode="auto">
          <a:xfrm>
            <a:off x="4716016" y="3573016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л</a:t>
            </a:r>
          </a:p>
        </p:txBody>
      </p:sp>
      <p:sp>
        <p:nvSpPr>
          <p:cNvPr id="92" name="TextBox 103"/>
          <p:cNvSpPr txBox="1">
            <a:spLocks noChangeArrowheads="1"/>
          </p:cNvSpPr>
          <p:nvPr/>
        </p:nvSpPr>
        <p:spPr bwMode="auto">
          <a:xfrm>
            <a:off x="4211960" y="3573016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о</a:t>
            </a:r>
          </a:p>
        </p:txBody>
      </p:sp>
      <p:sp>
        <p:nvSpPr>
          <p:cNvPr id="93" name="TextBox 103"/>
          <p:cNvSpPr txBox="1">
            <a:spLocks noChangeArrowheads="1"/>
          </p:cNvSpPr>
          <p:nvPr/>
        </p:nvSpPr>
        <p:spPr bwMode="auto">
          <a:xfrm>
            <a:off x="3707904" y="3573016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З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395536" y="1844824"/>
            <a:ext cx="3096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00FF"/>
                </a:solidFill>
                <a:latin typeface="Comic Sans MS" pitchFamily="66" charset="0"/>
              </a:rPr>
              <a:t>Она красива и мила,</a:t>
            </a:r>
          </a:p>
          <a:p>
            <a:r>
              <a:rPr lang="ru-RU" sz="2400" b="1" dirty="0">
                <a:solidFill>
                  <a:srgbClr val="0000FF"/>
                </a:solidFill>
                <a:latin typeface="Comic Sans MS" pitchFamily="66" charset="0"/>
              </a:rPr>
              <a:t>Имя её от слова «зола».</a:t>
            </a:r>
          </a:p>
        </p:txBody>
      </p:sp>
      <p:pic>
        <p:nvPicPr>
          <p:cNvPr id="96" name="Рисунок 95" descr="kotucheni14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544" y="3861048"/>
            <a:ext cx="2693430" cy="2520280"/>
          </a:xfrm>
          <a:prstGeom prst="rect">
            <a:avLst/>
          </a:prstGeom>
        </p:spPr>
      </p:pic>
      <p:sp>
        <p:nvSpPr>
          <p:cNvPr id="97" name="Стрелка вправо 96">
            <a:hlinkClick r:id="" action="ppaction://hlinkshowjump?jump=nextslide"/>
          </p:cNvPr>
          <p:cNvSpPr/>
          <p:nvPr/>
        </p:nvSpPr>
        <p:spPr>
          <a:xfrm>
            <a:off x="8172400" y="6215082"/>
            <a:ext cx="648000" cy="360000"/>
          </a:xfrm>
          <a:prstGeom prst="rightArrow">
            <a:avLst/>
          </a:prstGeom>
          <a:solidFill>
            <a:srgbClr val="99CCFF"/>
          </a:solidFill>
          <a:ln>
            <a:solidFill>
              <a:srgbClr val="0099FF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98" name="5-конечная звезда 97"/>
          <p:cNvSpPr/>
          <p:nvPr/>
        </p:nvSpPr>
        <p:spPr>
          <a:xfrm>
            <a:off x="3203896" y="3645072"/>
            <a:ext cx="432000" cy="432000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Зв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34"/>
          <p:cNvGrpSpPr>
            <a:grpSpLocks/>
          </p:cNvGrpSpPr>
          <p:nvPr/>
        </p:nvGrpSpPr>
        <p:grpSpPr bwMode="auto">
          <a:xfrm>
            <a:off x="4175893" y="2643188"/>
            <a:ext cx="4000500" cy="500062"/>
            <a:chOff x="2724150" y="6572276"/>
            <a:chExt cx="4000500" cy="500062"/>
          </a:xfrm>
        </p:grpSpPr>
        <p:sp>
          <p:nvSpPr>
            <p:cNvPr id="12" name="Прямоугольник 11"/>
            <p:cNvSpPr/>
            <p:nvPr/>
          </p:nvSpPr>
          <p:spPr bwMode="auto">
            <a:xfrm>
              <a:off x="4224338" y="6572276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 bwMode="auto">
            <a:xfrm>
              <a:off x="3224213" y="6572276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 bwMode="auto">
            <a:xfrm>
              <a:off x="3724275" y="6572276"/>
              <a:ext cx="500063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 bwMode="auto">
            <a:xfrm>
              <a:off x="5224463" y="6572276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 bwMode="auto">
            <a:xfrm>
              <a:off x="4724400" y="6572276"/>
              <a:ext cx="500063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 bwMode="auto">
            <a:xfrm>
              <a:off x="2724150" y="6572276"/>
              <a:ext cx="500063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" name="Прямоугольник 17"/>
            <p:cNvSpPr/>
            <p:nvPr/>
          </p:nvSpPr>
          <p:spPr bwMode="auto">
            <a:xfrm>
              <a:off x="5724525" y="6572276"/>
              <a:ext cx="500063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 bwMode="auto">
            <a:xfrm>
              <a:off x="6224588" y="6572276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3" name="Группа 142"/>
          <p:cNvGrpSpPr>
            <a:grpSpLocks/>
          </p:cNvGrpSpPr>
          <p:nvPr/>
        </p:nvGrpSpPr>
        <p:grpSpPr bwMode="auto">
          <a:xfrm>
            <a:off x="4175893" y="3143250"/>
            <a:ext cx="3500438" cy="500063"/>
            <a:chOff x="2724150" y="5357829"/>
            <a:chExt cx="3500438" cy="500063"/>
          </a:xfrm>
        </p:grpSpPr>
        <p:sp>
          <p:nvSpPr>
            <p:cNvPr id="21" name="Прямоугольник 20"/>
            <p:cNvSpPr/>
            <p:nvPr/>
          </p:nvSpPr>
          <p:spPr bwMode="auto">
            <a:xfrm>
              <a:off x="4224338" y="5357829"/>
              <a:ext cx="500062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 bwMode="auto">
            <a:xfrm>
              <a:off x="3224213" y="5357829"/>
              <a:ext cx="500062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 bwMode="auto">
            <a:xfrm>
              <a:off x="3724275" y="5357829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4" name="Прямоугольник 23"/>
            <p:cNvSpPr/>
            <p:nvPr/>
          </p:nvSpPr>
          <p:spPr bwMode="auto">
            <a:xfrm>
              <a:off x="2724150" y="5357829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5" name="Прямоугольник 24"/>
            <p:cNvSpPr/>
            <p:nvPr/>
          </p:nvSpPr>
          <p:spPr bwMode="auto">
            <a:xfrm>
              <a:off x="4724400" y="5357829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 bwMode="auto">
            <a:xfrm>
              <a:off x="5224463" y="5357829"/>
              <a:ext cx="500062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 bwMode="auto">
            <a:xfrm>
              <a:off x="5724525" y="5357829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5" name="Группа 125"/>
          <p:cNvGrpSpPr>
            <a:grpSpLocks/>
          </p:cNvGrpSpPr>
          <p:nvPr/>
        </p:nvGrpSpPr>
        <p:grpSpPr bwMode="auto">
          <a:xfrm>
            <a:off x="3675831" y="2143125"/>
            <a:ext cx="4000500" cy="500063"/>
            <a:chOff x="2224088" y="5715019"/>
            <a:chExt cx="4000500" cy="500063"/>
          </a:xfrm>
        </p:grpSpPr>
        <p:sp>
          <p:nvSpPr>
            <p:cNvPr id="29" name="Прямоугольник 28"/>
            <p:cNvSpPr/>
            <p:nvPr/>
          </p:nvSpPr>
          <p:spPr bwMode="auto">
            <a:xfrm>
              <a:off x="4224338" y="5715019"/>
              <a:ext cx="500062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0" name="Прямоугольник 29"/>
            <p:cNvSpPr/>
            <p:nvPr/>
          </p:nvSpPr>
          <p:spPr bwMode="auto">
            <a:xfrm>
              <a:off x="3224213" y="5715019"/>
              <a:ext cx="500062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1" name="Прямоугольник 30"/>
            <p:cNvSpPr/>
            <p:nvPr/>
          </p:nvSpPr>
          <p:spPr bwMode="auto">
            <a:xfrm>
              <a:off x="3724275" y="5715019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2" name="Прямоугольник 31"/>
            <p:cNvSpPr/>
            <p:nvPr/>
          </p:nvSpPr>
          <p:spPr bwMode="auto">
            <a:xfrm>
              <a:off x="2724150" y="5715019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3" name="Прямоугольник 32"/>
            <p:cNvSpPr/>
            <p:nvPr/>
          </p:nvSpPr>
          <p:spPr bwMode="auto">
            <a:xfrm>
              <a:off x="5224463" y="5715019"/>
              <a:ext cx="500062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4" name="Прямоугольник 33"/>
            <p:cNvSpPr/>
            <p:nvPr/>
          </p:nvSpPr>
          <p:spPr bwMode="auto">
            <a:xfrm>
              <a:off x="5724525" y="5715019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5" name="Прямоугольник 34"/>
            <p:cNvSpPr/>
            <p:nvPr/>
          </p:nvSpPr>
          <p:spPr bwMode="auto">
            <a:xfrm>
              <a:off x="2224088" y="5715019"/>
              <a:ext cx="500062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6" name="Прямоугольник 35"/>
            <p:cNvSpPr/>
            <p:nvPr/>
          </p:nvSpPr>
          <p:spPr bwMode="auto">
            <a:xfrm>
              <a:off x="4724400" y="5715019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6" name="Группа 159"/>
          <p:cNvGrpSpPr>
            <a:grpSpLocks/>
          </p:cNvGrpSpPr>
          <p:nvPr/>
        </p:nvGrpSpPr>
        <p:grpSpPr bwMode="auto">
          <a:xfrm>
            <a:off x="3675831" y="3643313"/>
            <a:ext cx="3500437" cy="500062"/>
            <a:chOff x="2071670" y="6000772"/>
            <a:chExt cx="3500437" cy="500062"/>
          </a:xfrm>
        </p:grpSpPr>
        <p:sp>
          <p:nvSpPr>
            <p:cNvPr id="38" name="Прямоугольник 37"/>
            <p:cNvSpPr/>
            <p:nvPr/>
          </p:nvSpPr>
          <p:spPr bwMode="auto">
            <a:xfrm>
              <a:off x="4071920" y="6000772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9" name="Прямоугольник 38"/>
            <p:cNvSpPr/>
            <p:nvPr/>
          </p:nvSpPr>
          <p:spPr bwMode="auto">
            <a:xfrm>
              <a:off x="3071795" y="6000772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0" name="Прямоугольник 39"/>
            <p:cNvSpPr/>
            <p:nvPr/>
          </p:nvSpPr>
          <p:spPr bwMode="auto">
            <a:xfrm>
              <a:off x="3571857" y="6000772"/>
              <a:ext cx="500063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1" name="Прямоугольник 40"/>
            <p:cNvSpPr/>
            <p:nvPr/>
          </p:nvSpPr>
          <p:spPr bwMode="auto">
            <a:xfrm>
              <a:off x="5072045" y="6000772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2" name="Прямоугольник 41"/>
            <p:cNvSpPr/>
            <p:nvPr/>
          </p:nvSpPr>
          <p:spPr bwMode="auto">
            <a:xfrm>
              <a:off x="4571982" y="6000772"/>
              <a:ext cx="500063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3" name="Прямоугольник 42"/>
            <p:cNvSpPr/>
            <p:nvPr/>
          </p:nvSpPr>
          <p:spPr bwMode="auto">
            <a:xfrm>
              <a:off x="2571732" y="6000772"/>
              <a:ext cx="500063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4" name="Прямоугольник 43"/>
            <p:cNvSpPr/>
            <p:nvPr/>
          </p:nvSpPr>
          <p:spPr bwMode="auto">
            <a:xfrm>
              <a:off x="2071670" y="6000772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7" name="Группа 167"/>
          <p:cNvGrpSpPr>
            <a:grpSpLocks/>
          </p:cNvGrpSpPr>
          <p:nvPr/>
        </p:nvGrpSpPr>
        <p:grpSpPr bwMode="auto">
          <a:xfrm>
            <a:off x="5176018" y="4143375"/>
            <a:ext cx="3500438" cy="500063"/>
            <a:chOff x="3571868" y="5429267"/>
            <a:chExt cx="3500438" cy="500063"/>
          </a:xfrm>
        </p:grpSpPr>
        <p:sp>
          <p:nvSpPr>
            <p:cNvPr id="46" name="Прямоугольник 45"/>
            <p:cNvSpPr/>
            <p:nvPr/>
          </p:nvSpPr>
          <p:spPr bwMode="auto">
            <a:xfrm>
              <a:off x="4071931" y="5429267"/>
              <a:ext cx="500062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7" name="Прямоугольник 46"/>
            <p:cNvSpPr/>
            <p:nvPr/>
          </p:nvSpPr>
          <p:spPr bwMode="auto">
            <a:xfrm>
              <a:off x="3571868" y="5429267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8" name="Прямоугольник 47"/>
            <p:cNvSpPr/>
            <p:nvPr/>
          </p:nvSpPr>
          <p:spPr bwMode="auto">
            <a:xfrm>
              <a:off x="4571993" y="5429267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9" name="Прямоугольник 48"/>
            <p:cNvSpPr/>
            <p:nvPr/>
          </p:nvSpPr>
          <p:spPr bwMode="auto">
            <a:xfrm>
              <a:off x="5072056" y="5429267"/>
              <a:ext cx="500062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0" name="Прямоугольник 49"/>
            <p:cNvSpPr/>
            <p:nvPr/>
          </p:nvSpPr>
          <p:spPr bwMode="auto">
            <a:xfrm>
              <a:off x="5572118" y="5429267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1" name="Прямоугольник 50"/>
            <p:cNvSpPr/>
            <p:nvPr/>
          </p:nvSpPr>
          <p:spPr bwMode="auto">
            <a:xfrm>
              <a:off x="6072181" y="5429267"/>
              <a:ext cx="500062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2" name="Прямоугольник 51"/>
            <p:cNvSpPr/>
            <p:nvPr/>
          </p:nvSpPr>
          <p:spPr bwMode="auto">
            <a:xfrm>
              <a:off x="6572243" y="5429267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8" name="Группа 176"/>
          <p:cNvGrpSpPr>
            <a:grpSpLocks/>
          </p:cNvGrpSpPr>
          <p:nvPr/>
        </p:nvGrpSpPr>
        <p:grpSpPr bwMode="auto">
          <a:xfrm>
            <a:off x="4675956" y="4643438"/>
            <a:ext cx="4000500" cy="500062"/>
            <a:chOff x="3071802" y="5500702"/>
            <a:chExt cx="4000500" cy="500062"/>
          </a:xfrm>
        </p:grpSpPr>
        <p:sp>
          <p:nvSpPr>
            <p:cNvPr id="54" name="Прямоугольник 53"/>
            <p:cNvSpPr/>
            <p:nvPr/>
          </p:nvSpPr>
          <p:spPr bwMode="auto">
            <a:xfrm>
              <a:off x="4071927" y="5500702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5" name="Прямоугольник 54"/>
            <p:cNvSpPr/>
            <p:nvPr/>
          </p:nvSpPr>
          <p:spPr bwMode="auto">
            <a:xfrm>
              <a:off x="3071802" y="5500702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6" name="Прямоугольник 55"/>
            <p:cNvSpPr/>
            <p:nvPr/>
          </p:nvSpPr>
          <p:spPr bwMode="auto">
            <a:xfrm>
              <a:off x="3571864" y="5500702"/>
              <a:ext cx="500063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7" name="Прямоугольник 56"/>
            <p:cNvSpPr/>
            <p:nvPr/>
          </p:nvSpPr>
          <p:spPr bwMode="auto">
            <a:xfrm>
              <a:off x="6572239" y="5500702"/>
              <a:ext cx="500063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8" name="Прямоугольник 57"/>
            <p:cNvSpPr/>
            <p:nvPr/>
          </p:nvSpPr>
          <p:spPr bwMode="auto">
            <a:xfrm>
              <a:off x="5572114" y="5500702"/>
              <a:ext cx="500063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9" name="Прямоугольник 58"/>
            <p:cNvSpPr/>
            <p:nvPr/>
          </p:nvSpPr>
          <p:spPr bwMode="auto">
            <a:xfrm>
              <a:off x="5072052" y="5500702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0" name="Прямоугольник 59"/>
            <p:cNvSpPr/>
            <p:nvPr/>
          </p:nvSpPr>
          <p:spPr bwMode="auto">
            <a:xfrm>
              <a:off x="4571989" y="5500702"/>
              <a:ext cx="500063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1" name="Прямоугольник 60"/>
            <p:cNvSpPr/>
            <p:nvPr/>
          </p:nvSpPr>
          <p:spPr bwMode="auto">
            <a:xfrm>
              <a:off x="6072177" y="5500702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1691680" y="548680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«Литературный кроссворд»</a:t>
            </a:r>
          </a:p>
        </p:txBody>
      </p:sp>
      <p:sp>
        <p:nvSpPr>
          <p:cNvPr id="64" name="TextBox 103"/>
          <p:cNvSpPr txBox="1">
            <a:spLocks noChangeArrowheads="1"/>
          </p:cNvSpPr>
          <p:nvPr/>
        </p:nvSpPr>
        <p:spPr bwMode="auto">
          <a:xfrm>
            <a:off x="3707904" y="2132856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Б</a:t>
            </a:r>
          </a:p>
        </p:txBody>
      </p:sp>
      <p:sp>
        <p:nvSpPr>
          <p:cNvPr id="65" name="TextBox 103"/>
          <p:cNvSpPr txBox="1">
            <a:spLocks noChangeArrowheads="1"/>
          </p:cNvSpPr>
          <p:nvPr/>
        </p:nvSpPr>
        <p:spPr bwMode="auto">
          <a:xfrm>
            <a:off x="6231607" y="2060848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и</a:t>
            </a:r>
          </a:p>
        </p:txBody>
      </p:sp>
      <p:sp>
        <p:nvSpPr>
          <p:cNvPr id="66" name="TextBox 103"/>
          <p:cNvSpPr txBox="1">
            <a:spLocks noChangeArrowheads="1"/>
          </p:cNvSpPr>
          <p:nvPr/>
        </p:nvSpPr>
        <p:spPr bwMode="auto">
          <a:xfrm>
            <a:off x="5724128" y="2060848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т</a:t>
            </a:r>
          </a:p>
        </p:txBody>
      </p:sp>
      <p:sp>
        <p:nvSpPr>
          <p:cNvPr id="67" name="TextBox 103"/>
          <p:cNvSpPr txBox="1">
            <a:spLocks noChangeArrowheads="1"/>
          </p:cNvSpPr>
          <p:nvPr/>
        </p:nvSpPr>
        <p:spPr bwMode="auto">
          <a:xfrm>
            <a:off x="5220072" y="2060848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а</a:t>
            </a:r>
          </a:p>
        </p:txBody>
      </p:sp>
      <p:sp>
        <p:nvSpPr>
          <p:cNvPr id="68" name="TextBox 103"/>
          <p:cNvSpPr txBox="1">
            <a:spLocks noChangeArrowheads="1"/>
          </p:cNvSpPr>
          <p:nvPr/>
        </p:nvSpPr>
        <p:spPr bwMode="auto">
          <a:xfrm>
            <a:off x="4716016" y="2060848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р</a:t>
            </a:r>
          </a:p>
        </p:txBody>
      </p:sp>
      <p:sp>
        <p:nvSpPr>
          <p:cNvPr id="69" name="TextBox 103"/>
          <p:cNvSpPr txBox="1">
            <a:spLocks noChangeArrowheads="1"/>
          </p:cNvSpPr>
          <p:nvPr/>
        </p:nvSpPr>
        <p:spPr bwMode="auto">
          <a:xfrm>
            <a:off x="4211960" y="2060848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у</a:t>
            </a:r>
          </a:p>
        </p:txBody>
      </p:sp>
      <p:sp>
        <p:nvSpPr>
          <p:cNvPr id="70" name="TextBox 103"/>
          <p:cNvSpPr txBox="1">
            <a:spLocks noChangeArrowheads="1"/>
          </p:cNvSpPr>
          <p:nvPr/>
        </p:nvSpPr>
        <p:spPr bwMode="auto">
          <a:xfrm>
            <a:off x="6735663" y="2060848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н</a:t>
            </a:r>
          </a:p>
        </p:txBody>
      </p:sp>
      <p:sp>
        <p:nvSpPr>
          <p:cNvPr id="71" name="TextBox 103"/>
          <p:cNvSpPr txBox="1">
            <a:spLocks noChangeArrowheads="1"/>
          </p:cNvSpPr>
          <p:nvPr/>
        </p:nvSpPr>
        <p:spPr bwMode="auto">
          <a:xfrm>
            <a:off x="7236296" y="2060848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о</a:t>
            </a:r>
          </a:p>
        </p:txBody>
      </p:sp>
      <p:sp>
        <p:nvSpPr>
          <p:cNvPr id="72" name="TextBox 103"/>
          <p:cNvSpPr txBox="1">
            <a:spLocks noChangeArrowheads="1"/>
          </p:cNvSpPr>
          <p:nvPr/>
        </p:nvSpPr>
        <p:spPr bwMode="auto">
          <a:xfrm>
            <a:off x="4139952" y="2636912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Н</a:t>
            </a:r>
          </a:p>
        </p:txBody>
      </p:sp>
      <p:sp>
        <p:nvSpPr>
          <p:cNvPr id="74" name="TextBox 103"/>
          <p:cNvSpPr txBox="1">
            <a:spLocks noChangeArrowheads="1"/>
          </p:cNvSpPr>
          <p:nvPr/>
        </p:nvSpPr>
        <p:spPr bwMode="auto">
          <a:xfrm>
            <a:off x="7236296" y="2586930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к</a:t>
            </a:r>
          </a:p>
        </p:txBody>
      </p:sp>
      <p:sp>
        <p:nvSpPr>
          <p:cNvPr id="75" name="TextBox 103"/>
          <p:cNvSpPr txBox="1">
            <a:spLocks noChangeArrowheads="1"/>
          </p:cNvSpPr>
          <p:nvPr/>
        </p:nvSpPr>
        <p:spPr bwMode="auto">
          <a:xfrm>
            <a:off x="6735663" y="2586930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й</a:t>
            </a:r>
          </a:p>
        </p:txBody>
      </p:sp>
      <p:sp>
        <p:nvSpPr>
          <p:cNvPr id="76" name="TextBox 103"/>
          <p:cNvSpPr txBox="1">
            <a:spLocks noChangeArrowheads="1"/>
          </p:cNvSpPr>
          <p:nvPr/>
        </p:nvSpPr>
        <p:spPr bwMode="auto">
          <a:xfrm>
            <a:off x="6228184" y="2586930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а</a:t>
            </a:r>
          </a:p>
        </p:txBody>
      </p:sp>
      <p:sp>
        <p:nvSpPr>
          <p:cNvPr id="77" name="TextBox 103"/>
          <p:cNvSpPr txBox="1">
            <a:spLocks noChangeArrowheads="1"/>
          </p:cNvSpPr>
          <p:nvPr/>
        </p:nvSpPr>
        <p:spPr bwMode="auto">
          <a:xfrm>
            <a:off x="5727551" y="2586930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н</a:t>
            </a:r>
          </a:p>
        </p:txBody>
      </p:sp>
      <p:sp>
        <p:nvSpPr>
          <p:cNvPr id="78" name="TextBox 103"/>
          <p:cNvSpPr txBox="1">
            <a:spLocks noChangeArrowheads="1"/>
          </p:cNvSpPr>
          <p:nvPr/>
        </p:nvSpPr>
        <p:spPr bwMode="auto">
          <a:xfrm>
            <a:off x="5220072" y="2586930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з</a:t>
            </a:r>
          </a:p>
        </p:txBody>
      </p:sp>
      <p:sp>
        <p:nvSpPr>
          <p:cNvPr id="79" name="TextBox 103"/>
          <p:cNvSpPr txBox="1">
            <a:spLocks noChangeArrowheads="1"/>
          </p:cNvSpPr>
          <p:nvPr/>
        </p:nvSpPr>
        <p:spPr bwMode="auto">
          <a:xfrm>
            <a:off x="4716016" y="2586930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е</a:t>
            </a:r>
          </a:p>
        </p:txBody>
      </p:sp>
      <p:sp>
        <p:nvSpPr>
          <p:cNvPr id="80" name="TextBox 103"/>
          <p:cNvSpPr txBox="1">
            <a:spLocks noChangeArrowheads="1"/>
          </p:cNvSpPr>
          <p:nvPr/>
        </p:nvSpPr>
        <p:spPr bwMode="auto">
          <a:xfrm>
            <a:off x="7743775" y="2586930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а</a:t>
            </a:r>
          </a:p>
        </p:txBody>
      </p:sp>
      <p:sp>
        <p:nvSpPr>
          <p:cNvPr id="73" name="TextBox 103"/>
          <p:cNvSpPr txBox="1">
            <a:spLocks noChangeArrowheads="1"/>
          </p:cNvSpPr>
          <p:nvPr/>
        </p:nvSpPr>
        <p:spPr bwMode="auto">
          <a:xfrm>
            <a:off x="7236296" y="3068960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т</a:t>
            </a:r>
          </a:p>
        </p:txBody>
      </p:sp>
      <p:sp>
        <p:nvSpPr>
          <p:cNvPr id="81" name="TextBox 103"/>
          <p:cNvSpPr txBox="1">
            <a:spLocks noChangeArrowheads="1"/>
          </p:cNvSpPr>
          <p:nvPr/>
        </p:nvSpPr>
        <p:spPr bwMode="auto">
          <a:xfrm>
            <a:off x="6735663" y="3068960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и</a:t>
            </a:r>
          </a:p>
        </p:txBody>
      </p:sp>
      <p:sp>
        <p:nvSpPr>
          <p:cNvPr id="82" name="TextBox 103"/>
          <p:cNvSpPr txBox="1">
            <a:spLocks noChangeArrowheads="1"/>
          </p:cNvSpPr>
          <p:nvPr/>
        </p:nvSpPr>
        <p:spPr bwMode="auto">
          <a:xfrm>
            <a:off x="6231607" y="3068960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л</a:t>
            </a:r>
          </a:p>
        </p:txBody>
      </p:sp>
      <p:sp>
        <p:nvSpPr>
          <p:cNvPr id="83" name="TextBox 103"/>
          <p:cNvSpPr txBox="1">
            <a:spLocks noChangeArrowheads="1"/>
          </p:cNvSpPr>
          <p:nvPr/>
        </p:nvSpPr>
        <p:spPr bwMode="auto">
          <a:xfrm>
            <a:off x="5724128" y="3068960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о</a:t>
            </a:r>
          </a:p>
        </p:txBody>
      </p:sp>
      <p:sp>
        <p:nvSpPr>
          <p:cNvPr id="84" name="TextBox 103"/>
          <p:cNvSpPr txBox="1">
            <a:spLocks noChangeArrowheads="1"/>
          </p:cNvSpPr>
          <p:nvPr/>
        </p:nvSpPr>
        <p:spPr bwMode="auto">
          <a:xfrm>
            <a:off x="5220072" y="3140968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б</a:t>
            </a:r>
          </a:p>
        </p:txBody>
      </p:sp>
      <p:sp>
        <p:nvSpPr>
          <p:cNvPr id="85" name="TextBox 103"/>
          <p:cNvSpPr txBox="1">
            <a:spLocks noChangeArrowheads="1"/>
          </p:cNvSpPr>
          <p:nvPr/>
        </p:nvSpPr>
        <p:spPr bwMode="auto">
          <a:xfrm>
            <a:off x="4716016" y="3140968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й</a:t>
            </a:r>
          </a:p>
        </p:txBody>
      </p:sp>
      <p:sp>
        <p:nvSpPr>
          <p:cNvPr id="86" name="TextBox 103"/>
          <p:cNvSpPr txBox="1">
            <a:spLocks noChangeArrowheads="1"/>
          </p:cNvSpPr>
          <p:nvPr/>
        </p:nvSpPr>
        <p:spPr bwMode="auto">
          <a:xfrm>
            <a:off x="4139952" y="3140968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А</a:t>
            </a:r>
          </a:p>
        </p:txBody>
      </p:sp>
      <p:sp>
        <p:nvSpPr>
          <p:cNvPr id="87" name="TextBox 103"/>
          <p:cNvSpPr txBox="1">
            <a:spLocks noChangeArrowheads="1"/>
          </p:cNvSpPr>
          <p:nvPr/>
        </p:nvSpPr>
        <p:spPr bwMode="auto">
          <a:xfrm>
            <a:off x="6735663" y="3595042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а</a:t>
            </a:r>
          </a:p>
        </p:txBody>
      </p:sp>
      <p:sp>
        <p:nvSpPr>
          <p:cNvPr id="88" name="TextBox 103"/>
          <p:cNvSpPr txBox="1">
            <a:spLocks noChangeArrowheads="1"/>
          </p:cNvSpPr>
          <p:nvPr/>
        </p:nvSpPr>
        <p:spPr bwMode="auto">
          <a:xfrm>
            <a:off x="6228184" y="3573016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к</a:t>
            </a:r>
          </a:p>
        </p:txBody>
      </p:sp>
      <p:sp>
        <p:nvSpPr>
          <p:cNvPr id="89" name="TextBox 103"/>
          <p:cNvSpPr txBox="1">
            <a:spLocks noChangeArrowheads="1"/>
          </p:cNvSpPr>
          <p:nvPr/>
        </p:nvSpPr>
        <p:spPr bwMode="auto">
          <a:xfrm>
            <a:off x="5652120" y="3573016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ш</a:t>
            </a:r>
          </a:p>
        </p:txBody>
      </p:sp>
      <p:sp>
        <p:nvSpPr>
          <p:cNvPr id="90" name="TextBox 103"/>
          <p:cNvSpPr txBox="1">
            <a:spLocks noChangeArrowheads="1"/>
          </p:cNvSpPr>
          <p:nvPr/>
        </p:nvSpPr>
        <p:spPr bwMode="auto">
          <a:xfrm>
            <a:off x="5220072" y="3573016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у</a:t>
            </a:r>
          </a:p>
        </p:txBody>
      </p:sp>
      <p:sp>
        <p:nvSpPr>
          <p:cNvPr id="91" name="TextBox 103"/>
          <p:cNvSpPr txBox="1">
            <a:spLocks noChangeArrowheads="1"/>
          </p:cNvSpPr>
          <p:nvPr/>
        </p:nvSpPr>
        <p:spPr bwMode="auto">
          <a:xfrm>
            <a:off x="4716016" y="3573016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л</a:t>
            </a:r>
          </a:p>
        </p:txBody>
      </p:sp>
      <p:sp>
        <p:nvSpPr>
          <p:cNvPr id="92" name="TextBox 103"/>
          <p:cNvSpPr txBox="1">
            <a:spLocks noChangeArrowheads="1"/>
          </p:cNvSpPr>
          <p:nvPr/>
        </p:nvSpPr>
        <p:spPr bwMode="auto">
          <a:xfrm>
            <a:off x="4211960" y="3573016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о</a:t>
            </a:r>
          </a:p>
        </p:txBody>
      </p:sp>
      <p:sp>
        <p:nvSpPr>
          <p:cNvPr id="93" name="TextBox 103"/>
          <p:cNvSpPr txBox="1">
            <a:spLocks noChangeArrowheads="1"/>
          </p:cNvSpPr>
          <p:nvPr/>
        </p:nvSpPr>
        <p:spPr bwMode="auto">
          <a:xfrm>
            <a:off x="3707904" y="3595042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З</a:t>
            </a:r>
          </a:p>
        </p:txBody>
      </p:sp>
      <p:sp>
        <p:nvSpPr>
          <p:cNvPr id="94" name="TextBox 103"/>
          <p:cNvSpPr txBox="1">
            <a:spLocks noChangeArrowheads="1"/>
          </p:cNvSpPr>
          <p:nvPr/>
        </p:nvSpPr>
        <p:spPr bwMode="auto">
          <a:xfrm>
            <a:off x="8247831" y="4077072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н</a:t>
            </a:r>
          </a:p>
        </p:txBody>
      </p:sp>
      <p:sp>
        <p:nvSpPr>
          <p:cNvPr id="95" name="TextBox 103"/>
          <p:cNvSpPr txBox="1">
            <a:spLocks noChangeArrowheads="1"/>
          </p:cNvSpPr>
          <p:nvPr/>
        </p:nvSpPr>
        <p:spPr bwMode="auto">
          <a:xfrm>
            <a:off x="7743775" y="4077072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о</a:t>
            </a:r>
          </a:p>
        </p:txBody>
      </p:sp>
      <p:sp>
        <p:nvSpPr>
          <p:cNvPr id="96" name="TextBox 103"/>
          <p:cNvSpPr txBox="1">
            <a:spLocks noChangeArrowheads="1"/>
          </p:cNvSpPr>
          <p:nvPr/>
        </p:nvSpPr>
        <p:spPr bwMode="auto">
          <a:xfrm>
            <a:off x="7239719" y="4077072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с</a:t>
            </a:r>
          </a:p>
        </p:txBody>
      </p:sp>
      <p:sp>
        <p:nvSpPr>
          <p:cNvPr id="97" name="TextBox 103"/>
          <p:cNvSpPr txBox="1">
            <a:spLocks noChangeArrowheads="1"/>
          </p:cNvSpPr>
          <p:nvPr/>
        </p:nvSpPr>
        <p:spPr bwMode="auto">
          <a:xfrm>
            <a:off x="6732240" y="4077072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л</a:t>
            </a:r>
          </a:p>
        </p:txBody>
      </p:sp>
      <p:sp>
        <p:nvSpPr>
          <p:cNvPr id="98" name="TextBox 103"/>
          <p:cNvSpPr txBox="1">
            <a:spLocks noChangeArrowheads="1"/>
          </p:cNvSpPr>
          <p:nvPr/>
        </p:nvSpPr>
        <p:spPr bwMode="auto">
          <a:xfrm>
            <a:off x="6228184" y="4077072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р</a:t>
            </a:r>
          </a:p>
        </p:txBody>
      </p:sp>
      <p:sp>
        <p:nvSpPr>
          <p:cNvPr id="99" name="TextBox 103"/>
          <p:cNvSpPr txBox="1">
            <a:spLocks noChangeArrowheads="1"/>
          </p:cNvSpPr>
          <p:nvPr/>
        </p:nvSpPr>
        <p:spPr bwMode="auto">
          <a:xfrm>
            <a:off x="5724128" y="4077072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а</a:t>
            </a:r>
          </a:p>
        </p:txBody>
      </p:sp>
      <p:sp>
        <p:nvSpPr>
          <p:cNvPr id="100" name="TextBox 103"/>
          <p:cNvSpPr txBox="1">
            <a:spLocks noChangeArrowheads="1"/>
          </p:cNvSpPr>
          <p:nvPr/>
        </p:nvSpPr>
        <p:spPr bwMode="auto">
          <a:xfrm>
            <a:off x="5223495" y="4171106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К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395536" y="1844824"/>
            <a:ext cx="3096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00FF"/>
                </a:solidFill>
                <a:latin typeface="Comic Sans MS" pitchFamily="66" charset="0"/>
              </a:rPr>
              <a:t>Толстяк живёт на крыше,</a:t>
            </a:r>
          </a:p>
          <a:p>
            <a:r>
              <a:rPr lang="ru-RU" sz="2400" b="1" dirty="0">
                <a:solidFill>
                  <a:srgbClr val="0000FF"/>
                </a:solidFill>
                <a:latin typeface="Comic Sans MS" pitchFamily="66" charset="0"/>
              </a:rPr>
              <a:t>Летает он всех выше.</a:t>
            </a:r>
          </a:p>
        </p:txBody>
      </p:sp>
      <p:pic>
        <p:nvPicPr>
          <p:cNvPr id="103" name="Рисунок 102" descr="kotucheni14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60" y="3573016"/>
            <a:ext cx="2847340" cy="2664296"/>
          </a:xfrm>
          <a:prstGeom prst="rect">
            <a:avLst/>
          </a:prstGeom>
        </p:spPr>
      </p:pic>
      <p:sp>
        <p:nvSpPr>
          <p:cNvPr id="104" name="Стрелка вправо 103">
            <a:hlinkClick r:id="" action="ppaction://hlinkshowjump?jump=nextslide"/>
          </p:cNvPr>
          <p:cNvSpPr/>
          <p:nvPr/>
        </p:nvSpPr>
        <p:spPr>
          <a:xfrm>
            <a:off x="8172400" y="6215082"/>
            <a:ext cx="648000" cy="360000"/>
          </a:xfrm>
          <a:prstGeom prst="rightArrow">
            <a:avLst/>
          </a:prstGeom>
          <a:solidFill>
            <a:srgbClr val="99CCFF"/>
          </a:solidFill>
          <a:ln>
            <a:solidFill>
              <a:srgbClr val="0099FF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105" name="5-конечная звезда 104"/>
          <p:cNvSpPr/>
          <p:nvPr/>
        </p:nvSpPr>
        <p:spPr>
          <a:xfrm>
            <a:off x="4716064" y="4149080"/>
            <a:ext cx="432000" cy="432000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Зв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</p:childTnLst>
        </p:cTn>
      </p:par>
    </p:tnLst>
    <p:bldLst>
      <p:bldP spid="10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34"/>
          <p:cNvGrpSpPr>
            <a:grpSpLocks/>
          </p:cNvGrpSpPr>
          <p:nvPr/>
        </p:nvGrpSpPr>
        <p:grpSpPr bwMode="auto">
          <a:xfrm>
            <a:off x="4175893" y="2643188"/>
            <a:ext cx="4000500" cy="500062"/>
            <a:chOff x="2724150" y="6572276"/>
            <a:chExt cx="4000500" cy="500062"/>
          </a:xfrm>
        </p:grpSpPr>
        <p:sp>
          <p:nvSpPr>
            <p:cNvPr id="12" name="Прямоугольник 11"/>
            <p:cNvSpPr/>
            <p:nvPr/>
          </p:nvSpPr>
          <p:spPr bwMode="auto">
            <a:xfrm>
              <a:off x="4224338" y="6572276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 bwMode="auto">
            <a:xfrm>
              <a:off x="3224213" y="6572276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 bwMode="auto">
            <a:xfrm>
              <a:off x="3724275" y="6572276"/>
              <a:ext cx="500063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 bwMode="auto">
            <a:xfrm>
              <a:off x="5224463" y="6572276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 bwMode="auto">
            <a:xfrm>
              <a:off x="4724400" y="6572276"/>
              <a:ext cx="500063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 bwMode="auto">
            <a:xfrm>
              <a:off x="2724150" y="6572276"/>
              <a:ext cx="500063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" name="Прямоугольник 17"/>
            <p:cNvSpPr/>
            <p:nvPr/>
          </p:nvSpPr>
          <p:spPr bwMode="auto">
            <a:xfrm>
              <a:off x="5724525" y="6572276"/>
              <a:ext cx="500063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 bwMode="auto">
            <a:xfrm>
              <a:off x="6224588" y="6572276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3" name="Группа 142"/>
          <p:cNvGrpSpPr>
            <a:grpSpLocks/>
          </p:cNvGrpSpPr>
          <p:nvPr/>
        </p:nvGrpSpPr>
        <p:grpSpPr bwMode="auto">
          <a:xfrm>
            <a:off x="4175893" y="3143250"/>
            <a:ext cx="3500438" cy="500063"/>
            <a:chOff x="2724150" y="5357829"/>
            <a:chExt cx="3500438" cy="500063"/>
          </a:xfrm>
        </p:grpSpPr>
        <p:sp>
          <p:nvSpPr>
            <p:cNvPr id="21" name="Прямоугольник 20"/>
            <p:cNvSpPr/>
            <p:nvPr/>
          </p:nvSpPr>
          <p:spPr bwMode="auto">
            <a:xfrm>
              <a:off x="4224338" y="5357829"/>
              <a:ext cx="500062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 bwMode="auto">
            <a:xfrm>
              <a:off x="3224213" y="5357829"/>
              <a:ext cx="500062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 bwMode="auto">
            <a:xfrm>
              <a:off x="3724275" y="5357829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4" name="Прямоугольник 23"/>
            <p:cNvSpPr/>
            <p:nvPr/>
          </p:nvSpPr>
          <p:spPr bwMode="auto">
            <a:xfrm>
              <a:off x="2724150" y="5357829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5" name="Прямоугольник 24"/>
            <p:cNvSpPr/>
            <p:nvPr/>
          </p:nvSpPr>
          <p:spPr bwMode="auto">
            <a:xfrm>
              <a:off x="4724400" y="5357829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 bwMode="auto">
            <a:xfrm>
              <a:off x="5224463" y="5357829"/>
              <a:ext cx="500062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 bwMode="auto">
            <a:xfrm>
              <a:off x="5724525" y="5357829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5" name="Группа 125"/>
          <p:cNvGrpSpPr>
            <a:grpSpLocks/>
          </p:cNvGrpSpPr>
          <p:nvPr/>
        </p:nvGrpSpPr>
        <p:grpSpPr bwMode="auto">
          <a:xfrm>
            <a:off x="3675831" y="2143125"/>
            <a:ext cx="4000500" cy="500063"/>
            <a:chOff x="2224088" y="5715019"/>
            <a:chExt cx="4000500" cy="500063"/>
          </a:xfrm>
        </p:grpSpPr>
        <p:sp>
          <p:nvSpPr>
            <p:cNvPr id="29" name="Прямоугольник 28"/>
            <p:cNvSpPr/>
            <p:nvPr/>
          </p:nvSpPr>
          <p:spPr bwMode="auto">
            <a:xfrm>
              <a:off x="4224338" y="5715019"/>
              <a:ext cx="500062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0" name="Прямоугольник 29"/>
            <p:cNvSpPr/>
            <p:nvPr/>
          </p:nvSpPr>
          <p:spPr bwMode="auto">
            <a:xfrm>
              <a:off x="3224213" y="5715019"/>
              <a:ext cx="500062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1" name="Прямоугольник 30"/>
            <p:cNvSpPr/>
            <p:nvPr/>
          </p:nvSpPr>
          <p:spPr bwMode="auto">
            <a:xfrm>
              <a:off x="3724275" y="5715019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2" name="Прямоугольник 31"/>
            <p:cNvSpPr/>
            <p:nvPr/>
          </p:nvSpPr>
          <p:spPr bwMode="auto">
            <a:xfrm>
              <a:off x="2724150" y="5715019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3" name="Прямоугольник 32"/>
            <p:cNvSpPr/>
            <p:nvPr/>
          </p:nvSpPr>
          <p:spPr bwMode="auto">
            <a:xfrm>
              <a:off x="5224463" y="5715019"/>
              <a:ext cx="500062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4" name="Прямоугольник 33"/>
            <p:cNvSpPr/>
            <p:nvPr/>
          </p:nvSpPr>
          <p:spPr bwMode="auto">
            <a:xfrm>
              <a:off x="5724525" y="5715019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5" name="Прямоугольник 34"/>
            <p:cNvSpPr/>
            <p:nvPr/>
          </p:nvSpPr>
          <p:spPr bwMode="auto">
            <a:xfrm>
              <a:off x="2224088" y="5715019"/>
              <a:ext cx="500062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6" name="Прямоугольник 35"/>
            <p:cNvSpPr/>
            <p:nvPr/>
          </p:nvSpPr>
          <p:spPr bwMode="auto">
            <a:xfrm>
              <a:off x="4724400" y="5715019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6" name="Группа 159"/>
          <p:cNvGrpSpPr>
            <a:grpSpLocks/>
          </p:cNvGrpSpPr>
          <p:nvPr/>
        </p:nvGrpSpPr>
        <p:grpSpPr bwMode="auto">
          <a:xfrm>
            <a:off x="3675831" y="3643313"/>
            <a:ext cx="3500437" cy="500062"/>
            <a:chOff x="2071670" y="6000772"/>
            <a:chExt cx="3500437" cy="500062"/>
          </a:xfrm>
        </p:grpSpPr>
        <p:sp>
          <p:nvSpPr>
            <p:cNvPr id="38" name="Прямоугольник 37"/>
            <p:cNvSpPr/>
            <p:nvPr/>
          </p:nvSpPr>
          <p:spPr bwMode="auto">
            <a:xfrm>
              <a:off x="4071920" y="6000772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9" name="Прямоугольник 38"/>
            <p:cNvSpPr/>
            <p:nvPr/>
          </p:nvSpPr>
          <p:spPr bwMode="auto">
            <a:xfrm>
              <a:off x="3071795" y="6000772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0" name="Прямоугольник 39"/>
            <p:cNvSpPr/>
            <p:nvPr/>
          </p:nvSpPr>
          <p:spPr bwMode="auto">
            <a:xfrm>
              <a:off x="3571857" y="6000772"/>
              <a:ext cx="500063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1" name="Прямоугольник 40"/>
            <p:cNvSpPr/>
            <p:nvPr/>
          </p:nvSpPr>
          <p:spPr bwMode="auto">
            <a:xfrm>
              <a:off x="5072045" y="6000772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2" name="Прямоугольник 41"/>
            <p:cNvSpPr/>
            <p:nvPr/>
          </p:nvSpPr>
          <p:spPr bwMode="auto">
            <a:xfrm>
              <a:off x="4571982" y="6000772"/>
              <a:ext cx="500063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3" name="Прямоугольник 42"/>
            <p:cNvSpPr/>
            <p:nvPr/>
          </p:nvSpPr>
          <p:spPr bwMode="auto">
            <a:xfrm>
              <a:off x="2571732" y="6000772"/>
              <a:ext cx="500063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4" name="Прямоугольник 43"/>
            <p:cNvSpPr/>
            <p:nvPr/>
          </p:nvSpPr>
          <p:spPr bwMode="auto">
            <a:xfrm>
              <a:off x="2071670" y="6000772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7" name="Группа 167"/>
          <p:cNvGrpSpPr>
            <a:grpSpLocks/>
          </p:cNvGrpSpPr>
          <p:nvPr/>
        </p:nvGrpSpPr>
        <p:grpSpPr bwMode="auto">
          <a:xfrm>
            <a:off x="5176018" y="4143375"/>
            <a:ext cx="3500438" cy="500063"/>
            <a:chOff x="3571868" y="5429267"/>
            <a:chExt cx="3500438" cy="500063"/>
          </a:xfrm>
        </p:grpSpPr>
        <p:sp>
          <p:nvSpPr>
            <p:cNvPr id="46" name="Прямоугольник 45"/>
            <p:cNvSpPr/>
            <p:nvPr/>
          </p:nvSpPr>
          <p:spPr bwMode="auto">
            <a:xfrm>
              <a:off x="4071931" y="5429267"/>
              <a:ext cx="500062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7" name="Прямоугольник 46"/>
            <p:cNvSpPr/>
            <p:nvPr/>
          </p:nvSpPr>
          <p:spPr bwMode="auto">
            <a:xfrm>
              <a:off x="3571868" y="5429267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8" name="Прямоугольник 47"/>
            <p:cNvSpPr/>
            <p:nvPr/>
          </p:nvSpPr>
          <p:spPr bwMode="auto">
            <a:xfrm>
              <a:off x="4571993" y="5429267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9" name="Прямоугольник 48"/>
            <p:cNvSpPr/>
            <p:nvPr/>
          </p:nvSpPr>
          <p:spPr bwMode="auto">
            <a:xfrm>
              <a:off x="5072056" y="5429267"/>
              <a:ext cx="500062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0" name="Прямоугольник 49"/>
            <p:cNvSpPr/>
            <p:nvPr/>
          </p:nvSpPr>
          <p:spPr bwMode="auto">
            <a:xfrm>
              <a:off x="5572118" y="5429267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1" name="Прямоугольник 50"/>
            <p:cNvSpPr/>
            <p:nvPr/>
          </p:nvSpPr>
          <p:spPr bwMode="auto">
            <a:xfrm>
              <a:off x="6072181" y="5429267"/>
              <a:ext cx="500062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2" name="Прямоугольник 51"/>
            <p:cNvSpPr/>
            <p:nvPr/>
          </p:nvSpPr>
          <p:spPr bwMode="auto">
            <a:xfrm>
              <a:off x="6572243" y="5429267"/>
              <a:ext cx="500063" cy="500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8" name="Группа 176"/>
          <p:cNvGrpSpPr>
            <a:grpSpLocks/>
          </p:cNvGrpSpPr>
          <p:nvPr/>
        </p:nvGrpSpPr>
        <p:grpSpPr bwMode="auto">
          <a:xfrm>
            <a:off x="4675956" y="4643438"/>
            <a:ext cx="4000500" cy="500062"/>
            <a:chOff x="3071802" y="5500702"/>
            <a:chExt cx="4000500" cy="500062"/>
          </a:xfrm>
        </p:grpSpPr>
        <p:sp>
          <p:nvSpPr>
            <p:cNvPr id="54" name="Прямоугольник 53"/>
            <p:cNvSpPr/>
            <p:nvPr/>
          </p:nvSpPr>
          <p:spPr bwMode="auto">
            <a:xfrm>
              <a:off x="4071927" y="5500702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5" name="Прямоугольник 54"/>
            <p:cNvSpPr/>
            <p:nvPr/>
          </p:nvSpPr>
          <p:spPr bwMode="auto">
            <a:xfrm>
              <a:off x="3071802" y="5500702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6" name="Прямоугольник 55"/>
            <p:cNvSpPr/>
            <p:nvPr/>
          </p:nvSpPr>
          <p:spPr bwMode="auto">
            <a:xfrm>
              <a:off x="3571864" y="5500702"/>
              <a:ext cx="500063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7" name="Прямоугольник 56"/>
            <p:cNvSpPr/>
            <p:nvPr/>
          </p:nvSpPr>
          <p:spPr bwMode="auto">
            <a:xfrm>
              <a:off x="6572239" y="5500702"/>
              <a:ext cx="500063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8" name="Прямоугольник 57"/>
            <p:cNvSpPr/>
            <p:nvPr/>
          </p:nvSpPr>
          <p:spPr bwMode="auto">
            <a:xfrm>
              <a:off x="5572114" y="5500702"/>
              <a:ext cx="500063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9" name="Прямоугольник 58"/>
            <p:cNvSpPr/>
            <p:nvPr/>
          </p:nvSpPr>
          <p:spPr bwMode="auto">
            <a:xfrm>
              <a:off x="5072052" y="5500702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0" name="Прямоугольник 59"/>
            <p:cNvSpPr/>
            <p:nvPr/>
          </p:nvSpPr>
          <p:spPr bwMode="auto">
            <a:xfrm>
              <a:off x="4571989" y="5500702"/>
              <a:ext cx="500063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1" name="Прямоугольник 60"/>
            <p:cNvSpPr/>
            <p:nvPr/>
          </p:nvSpPr>
          <p:spPr bwMode="auto">
            <a:xfrm>
              <a:off x="6072177" y="5500702"/>
              <a:ext cx="500062" cy="5000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1691680" y="548680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«Литературный кроссворд»</a:t>
            </a:r>
          </a:p>
        </p:txBody>
      </p:sp>
      <p:sp>
        <p:nvSpPr>
          <p:cNvPr id="64" name="TextBox 103"/>
          <p:cNvSpPr txBox="1">
            <a:spLocks noChangeArrowheads="1"/>
          </p:cNvSpPr>
          <p:nvPr/>
        </p:nvSpPr>
        <p:spPr bwMode="auto">
          <a:xfrm>
            <a:off x="3707904" y="2132856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Б</a:t>
            </a:r>
          </a:p>
        </p:txBody>
      </p:sp>
      <p:sp>
        <p:nvSpPr>
          <p:cNvPr id="65" name="TextBox 103"/>
          <p:cNvSpPr txBox="1">
            <a:spLocks noChangeArrowheads="1"/>
          </p:cNvSpPr>
          <p:nvPr/>
        </p:nvSpPr>
        <p:spPr bwMode="auto">
          <a:xfrm>
            <a:off x="6231607" y="2060848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и</a:t>
            </a:r>
          </a:p>
        </p:txBody>
      </p:sp>
      <p:sp>
        <p:nvSpPr>
          <p:cNvPr id="66" name="TextBox 103"/>
          <p:cNvSpPr txBox="1">
            <a:spLocks noChangeArrowheads="1"/>
          </p:cNvSpPr>
          <p:nvPr/>
        </p:nvSpPr>
        <p:spPr bwMode="auto">
          <a:xfrm>
            <a:off x="5724128" y="2060848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т</a:t>
            </a:r>
          </a:p>
        </p:txBody>
      </p:sp>
      <p:sp>
        <p:nvSpPr>
          <p:cNvPr id="67" name="TextBox 103"/>
          <p:cNvSpPr txBox="1">
            <a:spLocks noChangeArrowheads="1"/>
          </p:cNvSpPr>
          <p:nvPr/>
        </p:nvSpPr>
        <p:spPr bwMode="auto">
          <a:xfrm>
            <a:off x="5220072" y="2060848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а</a:t>
            </a:r>
          </a:p>
        </p:txBody>
      </p:sp>
      <p:sp>
        <p:nvSpPr>
          <p:cNvPr id="68" name="TextBox 103"/>
          <p:cNvSpPr txBox="1">
            <a:spLocks noChangeArrowheads="1"/>
          </p:cNvSpPr>
          <p:nvPr/>
        </p:nvSpPr>
        <p:spPr bwMode="auto">
          <a:xfrm>
            <a:off x="4716016" y="2060848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р</a:t>
            </a:r>
          </a:p>
        </p:txBody>
      </p:sp>
      <p:sp>
        <p:nvSpPr>
          <p:cNvPr id="69" name="TextBox 103"/>
          <p:cNvSpPr txBox="1">
            <a:spLocks noChangeArrowheads="1"/>
          </p:cNvSpPr>
          <p:nvPr/>
        </p:nvSpPr>
        <p:spPr bwMode="auto">
          <a:xfrm>
            <a:off x="4211960" y="2060848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у</a:t>
            </a:r>
          </a:p>
        </p:txBody>
      </p:sp>
      <p:sp>
        <p:nvSpPr>
          <p:cNvPr id="70" name="TextBox 103"/>
          <p:cNvSpPr txBox="1">
            <a:spLocks noChangeArrowheads="1"/>
          </p:cNvSpPr>
          <p:nvPr/>
        </p:nvSpPr>
        <p:spPr bwMode="auto">
          <a:xfrm>
            <a:off x="6735663" y="2060848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н</a:t>
            </a:r>
          </a:p>
        </p:txBody>
      </p:sp>
      <p:sp>
        <p:nvSpPr>
          <p:cNvPr id="71" name="TextBox 103"/>
          <p:cNvSpPr txBox="1">
            <a:spLocks noChangeArrowheads="1"/>
          </p:cNvSpPr>
          <p:nvPr/>
        </p:nvSpPr>
        <p:spPr bwMode="auto">
          <a:xfrm>
            <a:off x="7236296" y="2060848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о</a:t>
            </a:r>
          </a:p>
        </p:txBody>
      </p:sp>
      <p:sp>
        <p:nvSpPr>
          <p:cNvPr id="72" name="TextBox 103"/>
          <p:cNvSpPr txBox="1">
            <a:spLocks noChangeArrowheads="1"/>
          </p:cNvSpPr>
          <p:nvPr/>
        </p:nvSpPr>
        <p:spPr bwMode="auto">
          <a:xfrm>
            <a:off x="4139952" y="2636912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Н</a:t>
            </a:r>
          </a:p>
        </p:txBody>
      </p:sp>
      <p:sp>
        <p:nvSpPr>
          <p:cNvPr id="74" name="TextBox 103"/>
          <p:cNvSpPr txBox="1">
            <a:spLocks noChangeArrowheads="1"/>
          </p:cNvSpPr>
          <p:nvPr/>
        </p:nvSpPr>
        <p:spPr bwMode="auto">
          <a:xfrm>
            <a:off x="7236296" y="2586930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к</a:t>
            </a:r>
          </a:p>
        </p:txBody>
      </p:sp>
      <p:sp>
        <p:nvSpPr>
          <p:cNvPr id="75" name="TextBox 103"/>
          <p:cNvSpPr txBox="1">
            <a:spLocks noChangeArrowheads="1"/>
          </p:cNvSpPr>
          <p:nvPr/>
        </p:nvSpPr>
        <p:spPr bwMode="auto">
          <a:xfrm>
            <a:off x="6735663" y="2586930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й</a:t>
            </a:r>
          </a:p>
        </p:txBody>
      </p:sp>
      <p:sp>
        <p:nvSpPr>
          <p:cNvPr id="76" name="TextBox 103"/>
          <p:cNvSpPr txBox="1">
            <a:spLocks noChangeArrowheads="1"/>
          </p:cNvSpPr>
          <p:nvPr/>
        </p:nvSpPr>
        <p:spPr bwMode="auto">
          <a:xfrm>
            <a:off x="6228184" y="2586930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а</a:t>
            </a:r>
          </a:p>
        </p:txBody>
      </p:sp>
      <p:sp>
        <p:nvSpPr>
          <p:cNvPr id="77" name="TextBox 103"/>
          <p:cNvSpPr txBox="1">
            <a:spLocks noChangeArrowheads="1"/>
          </p:cNvSpPr>
          <p:nvPr/>
        </p:nvSpPr>
        <p:spPr bwMode="auto">
          <a:xfrm>
            <a:off x="5727551" y="2586930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н</a:t>
            </a:r>
          </a:p>
        </p:txBody>
      </p:sp>
      <p:sp>
        <p:nvSpPr>
          <p:cNvPr id="78" name="TextBox 103"/>
          <p:cNvSpPr txBox="1">
            <a:spLocks noChangeArrowheads="1"/>
          </p:cNvSpPr>
          <p:nvPr/>
        </p:nvSpPr>
        <p:spPr bwMode="auto">
          <a:xfrm>
            <a:off x="5220072" y="2586930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з</a:t>
            </a:r>
          </a:p>
        </p:txBody>
      </p:sp>
      <p:sp>
        <p:nvSpPr>
          <p:cNvPr id="79" name="TextBox 103"/>
          <p:cNvSpPr txBox="1">
            <a:spLocks noChangeArrowheads="1"/>
          </p:cNvSpPr>
          <p:nvPr/>
        </p:nvSpPr>
        <p:spPr bwMode="auto">
          <a:xfrm>
            <a:off x="4716016" y="2586930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е</a:t>
            </a:r>
          </a:p>
        </p:txBody>
      </p:sp>
      <p:sp>
        <p:nvSpPr>
          <p:cNvPr id="80" name="TextBox 103"/>
          <p:cNvSpPr txBox="1">
            <a:spLocks noChangeArrowheads="1"/>
          </p:cNvSpPr>
          <p:nvPr/>
        </p:nvSpPr>
        <p:spPr bwMode="auto">
          <a:xfrm>
            <a:off x="7743775" y="2586930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а</a:t>
            </a:r>
          </a:p>
        </p:txBody>
      </p:sp>
      <p:sp>
        <p:nvSpPr>
          <p:cNvPr id="73" name="TextBox 103"/>
          <p:cNvSpPr txBox="1">
            <a:spLocks noChangeArrowheads="1"/>
          </p:cNvSpPr>
          <p:nvPr/>
        </p:nvSpPr>
        <p:spPr bwMode="auto">
          <a:xfrm>
            <a:off x="7236296" y="3068960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т</a:t>
            </a:r>
          </a:p>
        </p:txBody>
      </p:sp>
      <p:sp>
        <p:nvSpPr>
          <p:cNvPr id="81" name="TextBox 103"/>
          <p:cNvSpPr txBox="1">
            <a:spLocks noChangeArrowheads="1"/>
          </p:cNvSpPr>
          <p:nvPr/>
        </p:nvSpPr>
        <p:spPr bwMode="auto">
          <a:xfrm>
            <a:off x="6735663" y="3068960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и</a:t>
            </a:r>
          </a:p>
        </p:txBody>
      </p:sp>
      <p:sp>
        <p:nvSpPr>
          <p:cNvPr id="82" name="TextBox 103"/>
          <p:cNvSpPr txBox="1">
            <a:spLocks noChangeArrowheads="1"/>
          </p:cNvSpPr>
          <p:nvPr/>
        </p:nvSpPr>
        <p:spPr bwMode="auto">
          <a:xfrm>
            <a:off x="6231607" y="3068960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л</a:t>
            </a:r>
          </a:p>
        </p:txBody>
      </p:sp>
      <p:sp>
        <p:nvSpPr>
          <p:cNvPr id="83" name="TextBox 103"/>
          <p:cNvSpPr txBox="1">
            <a:spLocks noChangeArrowheads="1"/>
          </p:cNvSpPr>
          <p:nvPr/>
        </p:nvSpPr>
        <p:spPr bwMode="auto">
          <a:xfrm>
            <a:off x="5724128" y="3068960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о</a:t>
            </a:r>
          </a:p>
        </p:txBody>
      </p:sp>
      <p:sp>
        <p:nvSpPr>
          <p:cNvPr id="84" name="TextBox 103"/>
          <p:cNvSpPr txBox="1">
            <a:spLocks noChangeArrowheads="1"/>
          </p:cNvSpPr>
          <p:nvPr/>
        </p:nvSpPr>
        <p:spPr bwMode="auto">
          <a:xfrm>
            <a:off x="5220072" y="3140968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б</a:t>
            </a:r>
          </a:p>
        </p:txBody>
      </p:sp>
      <p:sp>
        <p:nvSpPr>
          <p:cNvPr id="85" name="TextBox 103"/>
          <p:cNvSpPr txBox="1">
            <a:spLocks noChangeArrowheads="1"/>
          </p:cNvSpPr>
          <p:nvPr/>
        </p:nvSpPr>
        <p:spPr bwMode="auto">
          <a:xfrm>
            <a:off x="4716016" y="3140968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й</a:t>
            </a:r>
          </a:p>
        </p:txBody>
      </p:sp>
      <p:sp>
        <p:nvSpPr>
          <p:cNvPr id="86" name="TextBox 103"/>
          <p:cNvSpPr txBox="1">
            <a:spLocks noChangeArrowheads="1"/>
          </p:cNvSpPr>
          <p:nvPr/>
        </p:nvSpPr>
        <p:spPr bwMode="auto">
          <a:xfrm>
            <a:off x="4139952" y="3140968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А</a:t>
            </a:r>
          </a:p>
        </p:txBody>
      </p:sp>
      <p:sp>
        <p:nvSpPr>
          <p:cNvPr id="87" name="TextBox 103"/>
          <p:cNvSpPr txBox="1">
            <a:spLocks noChangeArrowheads="1"/>
          </p:cNvSpPr>
          <p:nvPr/>
        </p:nvSpPr>
        <p:spPr bwMode="auto">
          <a:xfrm>
            <a:off x="6735663" y="3595042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а</a:t>
            </a:r>
          </a:p>
        </p:txBody>
      </p:sp>
      <p:sp>
        <p:nvSpPr>
          <p:cNvPr id="88" name="TextBox 103"/>
          <p:cNvSpPr txBox="1">
            <a:spLocks noChangeArrowheads="1"/>
          </p:cNvSpPr>
          <p:nvPr/>
        </p:nvSpPr>
        <p:spPr bwMode="auto">
          <a:xfrm>
            <a:off x="6228184" y="3573016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к</a:t>
            </a:r>
          </a:p>
        </p:txBody>
      </p:sp>
      <p:sp>
        <p:nvSpPr>
          <p:cNvPr id="89" name="TextBox 103"/>
          <p:cNvSpPr txBox="1">
            <a:spLocks noChangeArrowheads="1"/>
          </p:cNvSpPr>
          <p:nvPr/>
        </p:nvSpPr>
        <p:spPr bwMode="auto">
          <a:xfrm>
            <a:off x="5652120" y="3573016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ш</a:t>
            </a:r>
          </a:p>
        </p:txBody>
      </p:sp>
      <p:sp>
        <p:nvSpPr>
          <p:cNvPr id="90" name="TextBox 103"/>
          <p:cNvSpPr txBox="1">
            <a:spLocks noChangeArrowheads="1"/>
          </p:cNvSpPr>
          <p:nvPr/>
        </p:nvSpPr>
        <p:spPr bwMode="auto">
          <a:xfrm>
            <a:off x="5220072" y="3573016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у</a:t>
            </a:r>
          </a:p>
        </p:txBody>
      </p:sp>
      <p:sp>
        <p:nvSpPr>
          <p:cNvPr id="91" name="TextBox 103"/>
          <p:cNvSpPr txBox="1">
            <a:spLocks noChangeArrowheads="1"/>
          </p:cNvSpPr>
          <p:nvPr/>
        </p:nvSpPr>
        <p:spPr bwMode="auto">
          <a:xfrm>
            <a:off x="4716016" y="3573016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л</a:t>
            </a:r>
          </a:p>
        </p:txBody>
      </p:sp>
      <p:sp>
        <p:nvSpPr>
          <p:cNvPr id="92" name="TextBox 103"/>
          <p:cNvSpPr txBox="1">
            <a:spLocks noChangeArrowheads="1"/>
          </p:cNvSpPr>
          <p:nvPr/>
        </p:nvSpPr>
        <p:spPr bwMode="auto">
          <a:xfrm>
            <a:off x="4211960" y="3573016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о</a:t>
            </a:r>
          </a:p>
        </p:txBody>
      </p:sp>
      <p:sp>
        <p:nvSpPr>
          <p:cNvPr id="93" name="TextBox 103"/>
          <p:cNvSpPr txBox="1">
            <a:spLocks noChangeArrowheads="1"/>
          </p:cNvSpPr>
          <p:nvPr/>
        </p:nvSpPr>
        <p:spPr bwMode="auto">
          <a:xfrm>
            <a:off x="3707904" y="3595042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З</a:t>
            </a:r>
          </a:p>
        </p:txBody>
      </p:sp>
      <p:sp>
        <p:nvSpPr>
          <p:cNvPr id="94" name="TextBox 103"/>
          <p:cNvSpPr txBox="1">
            <a:spLocks noChangeArrowheads="1"/>
          </p:cNvSpPr>
          <p:nvPr/>
        </p:nvSpPr>
        <p:spPr bwMode="auto">
          <a:xfrm>
            <a:off x="8247831" y="4077072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н</a:t>
            </a:r>
          </a:p>
        </p:txBody>
      </p:sp>
      <p:sp>
        <p:nvSpPr>
          <p:cNvPr id="95" name="TextBox 103"/>
          <p:cNvSpPr txBox="1">
            <a:spLocks noChangeArrowheads="1"/>
          </p:cNvSpPr>
          <p:nvPr/>
        </p:nvSpPr>
        <p:spPr bwMode="auto">
          <a:xfrm>
            <a:off x="7743775" y="4077072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о</a:t>
            </a:r>
          </a:p>
        </p:txBody>
      </p:sp>
      <p:sp>
        <p:nvSpPr>
          <p:cNvPr id="96" name="TextBox 103"/>
          <p:cNvSpPr txBox="1">
            <a:spLocks noChangeArrowheads="1"/>
          </p:cNvSpPr>
          <p:nvPr/>
        </p:nvSpPr>
        <p:spPr bwMode="auto">
          <a:xfrm>
            <a:off x="7239719" y="4077072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с</a:t>
            </a:r>
          </a:p>
        </p:txBody>
      </p:sp>
      <p:sp>
        <p:nvSpPr>
          <p:cNvPr id="97" name="TextBox 103"/>
          <p:cNvSpPr txBox="1">
            <a:spLocks noChangeArrowheads="1"/>
          </p:cNvSpPr>
          <p:nvPr/>
        </p:nvSpPr>
        <p:spPr bwMode="auto">
          <a:xfrm>
            <a:off x="6732240" y="4077072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л</a:t>
            </a:r>
          </a:p>
        </p:txBody>
      </p:sp>
      <p:sp>
        <p:nvSpPr>
          <p:cNvPr id="98" name="TextBox 103"/>
          <p:cNvSpPr txBox="1">
            <a:spLocks noChangeArrowheads="1"/>
          </p:cNvSpPr>
          <p:nvPr/>
        </p:nvSpPr>
        <p:spPr bwMode="auto">
          <a:xfrm>
            <a:off x="6228184" y="4077072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р</a:t>
            </a:r>
          </a:p>
        </p:txBody>
      </p:sp>
      <p:sp>
        <p:nvSpPr>
          <p:cNvPr id="99" name="TextBox 103"/>
          <p:cNvSpPr txBox="1">
            <a:spLocks noChangeArrowheads="1"/>
          </p:cNvSpPr>
          <p:nvPr/>
        </p:nvSpPr>
        <p:spPr bwMode="auto">
          <a:xfrm>
            <a:off x="5724128" y="4077072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а</a:t>
            </a:r>
          </a:p>
        </p:txBody>
      </p:sp>
      <p:sp>
        <p:nvSpPr>
          <p:cNvPr id="100" name="TextBox 103"/>
          <p:cNvSpPr txBox="1">
            <a:spLocks noChangeArrowheads="1"/>
          </p:cNvSpPr>
          <p:nvPr/>
        </p:nvSpPr>
        <p:spPr bwMode="auto">
          <a:xfrm>
            <a:off x="5223495" y="4171106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К</a:t>
            </a:r>
          </a:p>
        </p:txBody>
      </p:sp>
      <p:sp>
        <p:nvSpPr>
          <p:cNvPr id="101" name="TextBox 103"/>
          <p:cNvSpPr txBox="1">
            <a:spLocks noChangeArrowheads="1"/>
          </p:cNvSpPr>
          <p:nvPr/>
        </p:nvSpPr>
        <p:spPr bwMode="auto">
          <a:xfrm>
            <a:off x="7743775" y="4581128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я</a:t>
            </a:r>
          </a:p>
        </p:txBody>
      </p:sp>
      <p:sp>
        <p:nvSpPr>
          <p:cNvPr id="102" name="TextBox 103"/>
          <p:cNvSpPr txBox="1">
            <a:spLocks noChangeArrowheads="1"/>
          </p:cNvSpPr>
          <p:nvPr/>
        </p:nvSpPr>
        <p:spPr bwMode="auto">
          <a:xfrm>
            <a:off x="7164288" y="4581128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л</a:t>
            </a:r>
          </a:p>
        </p:txBody>
      </p:sp>
      <p:sp>
        <p:nvSpPr>
          <p:cNvPr id="103" name="TextBox 103"/>
          <p:cNvSpPr txBox="1">
            <a:spLocks noChangeArrowheads="1"/>
          </p:cNvSpPr>
          <p:nvPr/>
        </p:nvSpPr>
        <p:spPr bwMode="auto">
          <a:xfrm>
            <a:off x="6735663" y="4581128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к</a:t>
            </a:r>
          </a:p>
        </p:txBody>
      </p:sp>
      <p:sp>
        <p:nvSpPr>
          <p:cNvPr id="104" name="TextBox 103"/>
          <p:cNvSpPr txBox="1">
            <a:spLocks noChangeArrowheads="1"/>
          </p:cNvSpPr>
          <p:nvPr/>
        </p:nvSpPr>
        <p:spPr bwMode="auto">
          <a:xfrm>
            <a:off x="6231607" y="4581128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о</a:t>
            </a:r>
          </a:p>
        </p:txBody>
      </p:sp>
      <p:sp>
        <p:nvSpPr>
          <p:cNvPr id="105" name="TextBox 103"/>
          <p:cNvSpPr txBox="1">
            <a:spLocks noChangeArrowheads="1"/>
          </p:cNvSpPr>
          <p:nvPr/>
        </p:nvSpPr>
        <p:spPr bwMode="auto">
          <a:xfrm>
            <a:off x="5724128" y="4581128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п</a:t>
            </a:r>
          </a:p>
        </p:txBody>
      </p:sp>
      <p:sp>
        <p:nvSpPr>
          <p:cNvPr id="106" name="TextBox 103"/>
          <p:cNvSpPr txBox="1">
            <a:spLocks noChangeArrowheads="1"/>
          </p:cNvSpPr>
          <p:nvPr/>
        </p:nvSpPr>
        <p:spPr bwMode="auto">
          <a:xfrm>
            <a:off x="5220072" y="4581128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а</a:t>
            </a:r>
          </a:p>
        </p:txBody>
      </p:sp>
      <p:sp>
        <p:nvSpPr>
          <p:cNvPr id="107" name="TextBox 103"/>
          <p:cNvSpPr txBox="1">
            <a:spLocks noChangeArrowheads="1"/>
          </p:cNvSpPr>
          <p:nvPr/>
        </p:nvSpPr>
        <p:spPr bwMode="auto">
          <a:xfrm>
            <a:off x="4644008" y="4603154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Ш</a:t>
            </a:r>
          </a:p>
        </p:txBody>
      </p:sp>
      <p:sp>
        <p:nvSpPr>
          <p:cNvPr id="4" name="TextBox 103"/>
          <p:cNvSpPr txBox="1">
            <a:spLocks noChangeArrowheads="1"/>
          </p:cNvSpPr>
          <p:nvPr/>
        </p:nvSpPr>
        <p:spPr bwMode="auto">
          <a:xfrm>
            <a:off x="8244408" y="4581128"/>
            <a:ext cx="428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к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395536" y="1844824"/>
            <a:ext cx="30963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00FF"/>
                </a:solidFill>
                <a:latin typeface="Comic Sans MS" pitchFamily="66" charset="0"/>
              </a:rPr>
              <a:t>Я старушка хоть куда:</a:t>
            </a:r>
          </a:p>
          <a:p>
            <a:r>
              <a:rPr lang="ru-RU" sz="2400" b="1" dirty="0">
                <a:solidFill>
                  <a:srgbClr val="0000FF"/>
                </a:solidFill>
                <a:latin typeface="Comic Sans MS" pitchFamily="66" charset="0"/>
              </a:rPr>
              <a:t>И умна, и молода!</a:t>
            </a:r>
          </a:p>
          <a:p>
            <a:r>
              <a:rPr lang="ru-RU" sz="2400" b="1" dirty="0">
                <a:solidFill>
                  <a:srgbClr val="0000FF"/>
                </a:solidFill>
                <a:latin typeface="Comic Sans MS" pitchFamily="66" charset="0"/>
              </a:rPr>
              <a:t>Со мною всюду </a:t>
            </a:r>
            <a:r>
              <a:rPr lang="ru-RU" sz="2400" b="1" dirty="0" err="1">
                <a:solidFill>
                  <a:srgbClr val="0000FF"/>
                </a:solidFill>
                <a:latin typeface="Comic Sans MS" pitchFamily="66" charset="0"/>
              </a:rPr>
              <a:t>крыска</a:t>
            </a:r>
            <a:endParaRPr lang="ru-RU" sz="2400" b="1" dirty="0">
              <a:solidFill>
                <a:srgbClr val="0000FF"/>
              </a:solidFill>
              <a:latin typeface="Comic Sans MS" pitchFamily="66" charset="0"/>
            </a:endParaRPr>
          </a:p>
          <a:p>
            <a:r>
              <a:rPr lang="ru-RU" sz="2400" b="1" dirty="0">
                <a:solidFill>
                  <a:srgbClr val="0000FF"/>
                </a:solidFill>
                <a:latin typeface="Comic Sans MS" pitchFamily="66" charset="0"/>
              </a:rPr>
              <a:t>По имени Лариска.</a:t>
            </a:r>
          </a:p>
        </p:txBody>
      </p:sp>
      <p:pic>
        <p:nvPicPr>
          <p:cNvPr id="112" name="Рисунок 111" descr="kotucheni14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35696" y="4271494"/>
            <a:ext cx="2304256" cy="2156125"/>
          </a:xfrm>
          <a:prstGeom prst="rect">
            <a:avLst/>
          </a:prstGeom>
        </p:spPr>
      </p:pic>
      <p:sp>
        <p:nvSpPr>
          <p:cNvPr id="110" name="Стрелка вправо 109">
            <a:hlinkClick r:id="" action="ppaction://hlinkshowjump?jump=nextslide"/>
          </p:cNvPr>
          <p:cNvSpPr/>
          <p:nvPr/>
        </p:nvSpPr>
        <p:spPr>
          <a:xfrm>
            <a:off x="8172400" y="6215082"/>
            <a:ext cx="648000" cy="360000"/>
          </a:xfrm>
          <a:prstGeom prst="rightArrow">
            <a:avLst/>
          </a:prstGeom>
          <a:solidFill>
            <a:srgbClr val="99CCFF"/>
          </a:solidFill>
          <a:ln>
            <a:solidFill>
              <a:srgbClr val="0099FF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111" name="5-конечная звезда 110"/>
          <p:cNvSpPr/>
          <p:nvPr/>
        </p:nvSpPr>
        <p:spPr>
          <a:xfrm>
            <a:off x="4211960" y="4653184"/>
            <a:ext cx="432000" cy="432000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Зв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</p:childTnLst>
        </p:cTn>
      </p:par>
    </p:tnLst>
    <p:bldLst>
      <p:bldP spid="1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1"/>
          <p:cNvGrpSpPr>
            <a:grpSpLocks/>
          </p:cNvGrpSpPr>
          <p:nvPr/>
        </p:nvGrpSpPr>
        <p:grpSpPr bwMode="auto">
          <a:xfrm rot="-614336">
            <a:off x="1571625" y="428625"/>
            <a:ext cx="6007100" cy="5986463"/>
            <a:chOff x="1571604" y="428604"/>
            <a:chExt cx="6006974" cy="5986462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604" y="428604"/>
              <a:ext cx="5986800" cy="5986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Box 13"/>
            <p:cNvSpPr txBox="1">
              <a:spLocks noChangeArrowheads="1"/>
            </p:cNvSpPr>
            <p:nvPr/>
          </p:nvSpPr>
          <p:spPr bwMode="auto">
            <a:xfrm rot="1119385">
              <a:off x="5003361" y="3708137"/>
              <a:ext cx="2575217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4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Грамматическая </a:t>
              </a:r>
            </a:p>
            <a:p>
              <a:r>
                <a:rPr lang="ru-RU" sz="24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   арифметика</a:t>
              </a:r>
            </a:p>
          </p:txBody>
        </p:sp>
        <p:sp>
          <p:nvSpPr>
            <p:cNvPr id="5" name="TextBox 14"/>
            <p:cNvSpPr txBox="1">
              <a:spLocks noChangeArrowheads="1"/>
            </p:cNvSpPr>
            <p:nvPr/>
          </p:nvSpPr>
          <p:spPr bwMode="auto">
            <a:xfrm rot="3981743">
              <a:off x="4551011" y="4913626"/>
              <a:ext cx="146499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400" b="1">
                  <a:latin typeface="Times New Roman" pitchFamily="18" charset="0"/>
                  <a:cs typeface="Times New Roman" pitchFamily="18" charset="0"/>
                </a:rPr>
                <a:t>Песенка</a:t>
              </a:r>
            </a:p>
          </p:txBody>
        </p:sp>
        <p:sp>
          <p:nvSpPr>
            <p:cNvPr id="6" name="TextBox 15"/>
            <p:cNvSpPr txBox="1">
              <a:spLocks noChangeArrowheads="1"/>
            </p:cNvSpPr>
            <p:nvPr/>
          </p:nvSpPr>
          <p:spPr bwMode="auto">
            <a:xfrm rot="-4066424">
              <a:off x="4204154" y="1707786"/>
              <a:ext cx="1752883" cy="435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400" b="1">
                  <a:latin typeface="Times New Roman" pitchFamily="18" charset="0"/>
                  <a:cs typeface="Times New Roman" pitchFamily="18" charset="0"/>
                </a:rPr>
                <a:t>Наборщик</a:t>
              </a:r>
            </a:p>
          </p:txBody>
        </p:sp>
        <p:sp>
          <p:nvSpPr>
            <p:cNvPr id="7" name="TextBox 16"/>
            <p:cNvSpPr txBox="1">
              <a:spLocks noChangeArrowheads="1"/>
            </p:cNvSpPr>
            <p:nvPr/>
          </p:nvSpPr>
          <p:spPr bwMode="auto">
            <a:xfrm rot="-9699750">
              <a:off x="1640748" y="2289211"/>
              <a:ext cx="2425253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4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Литературный </a:t>
              </a:r>
            </a:p>
            <a:p>
              <a:r>
                <a:rPr lang="ru-RU" sz="24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   кроссворд</a:t>
              </a:r>
            </a:p>
          </p:txBody>
        </p:sp>
        <p:sp>
          <p:nvSpPr>
            <p:cNvPr id="8" name="TextBox 17"/>
            <p:cNvSpPr txBox="1">
              <a:spLocks noChangeArrowheads="1"/>
            </p:cNvSpPr>
            <p:nvPr/>
          </p:nvSpPr>
          <p:spPr bwMode="auto">
            <a:xfrm rot="20054988">
              <a:off x="5288642" y="2412185"/>
              <a:ext cx="177930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2400" b="1" dirty="0" err="1">
                  <a:latin typeface="Times New Roman" pitchFamily="18" charset="0"/>
                  <a:cs typeface="Times New Roman" pitchFamily="18" charset="0"/>
                </a:rPr>
                <a:t>Читалочка</a:t>
              </a:r>
              <a:endParaRPr lang="ru-RU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18"/>
            <p:cNvSpPr txBox="1">
              <a:spLocks noChangeArrowheads="1"/>
            </p:cNvSpPr>
            <p:nvPr/>
          </p:nvSpPr>
          <p:spPr bwMode="auto">
            <a:xfrm rot="6852870">
              <a:off x="2896556" y="4788058"/>
              <a:ext cx="1906623" cy="783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400" b="1">
                  <a:latin typeface="Times New Roman" pitchFamily="18" charset="0"/>
                  <a:cs typeface="Times New Roman" pitchFamily="18" charset="0"/>
                </a:rPr>
                <a:t>Школьные</a:t>
              </a:r>
            </a:p>
            <a:p>
              <a:r>
                <a:rPr lang="ru-RU" sz="2400" b="1">
                  <a:latin typeface="Times New Roman" pitchFamily="18" charset="0"/>
                  <a:cs typeface="Times New Roman" pitchFamily="18" charset="0"/>
                </a:rPr>
                <a:t>загадки</a:t>
              </a:r>
            </a:p>
          </p:txBody>
        </p:sp>
        <p:sp>
          <p:nvSpPr>
            <p:cNvPr id="10" name="TextBox 19"/>
            <p:cNvSpPr txBox="1">
              <a:spLocks noChangeArrowheads="1"/>
            </p:cNvSpPr>
            <p:nvPr/>
          </p:nvSpPr>
          <p:spPr bwMode="auto">
            <a:xfrm rot="10208828">
              <a:off x="2009844" y="3838738"/>
              <a:ext cx="165412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2400" b="1" dirty="0">
                  <a:latin typeface="Times New Roman" pitchFamily="18" charset="0"/>
                  <a:cs typeface="Times New Roman" pitchFamily="18" charset="0"/>
                </a:rPr>
                <a:t>Путаница</a:t>
              </a:r>
            </a:p>
          </p:txBody>
        </p:sp>
        <p:sp>
          <p:nvSpPr>
            <p:cNvPr id="11" name="TextBox 20"/>
            <p:cNvSpPr txBox="1">
              <a:spLocks noChangeArrowheads="1"/>
            </p:cNvSpPr>
            <p:nvPr/>
          </p:nvSpPr>
          <p:spPr bwMode="auto">
            <a:xfrm rot="15143302">
              <a:off x="2814960" y="1374376"/>
              <a:ext cx="2474667" cy="8309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>
                  <a:latin typeface="Times New Roman" pitchFamily="18" charset="0"/>
                  <a:cs typeface="Times New Roman" pitchFamily="18" charset="0"/>
                </a:rPr>
                <a:t>Заколдованное слово</a:t>
              </a:r>
            </a:p>
          </p:txBody>
        </p:sp>
      </p:grpSp>
      <p:pic>
        <p:nvPicPr>
          <p:cNvPr id="12" name="Picture 2" descr="http://animashki.mirfentazy.ru/images/stories/oformlenie/strelki/47.gif"/>
          <p:cNvPicPr>
            <a:picLocks noChangeAspect="1" noChangeArrowheads="1" noCrop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029588">
            <a:off x="7484269" y="491331"/>
            <a:ext cx="669925" cy="130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http://img0.liveinternet.ru/images/attach/c/8/100/24/100024892_63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143375"/>
            <a:ext cx="19335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428596" y="500041"/>
            <a:ext cx="1260000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Вращайте барабан!</a:t>
            </a:r>
          </a:p>
        </p:txBody>
      </p:sp>
      <p:sp>
        <p:nvSpPr>
          <p:cNvPr id="15" name="Стрелка вправо 14">
            <a:hlinkClick r:id="" action="ppaction://hlinkshowjump?jump=nextslide"/>
          </p:cNvPr>
          <p:cNvSpPr/>
          <p:nvPr/>
        </p:nvSpPr>
        <p:spPr>
          <a:xfrm>
            <a:off x="8172400" y="6215082"/>
            <a:ext cx="648000" cy="360000"/>
          </a:xfrm>
          <a:prstGeom prst="rightArrow">
            <a:avLst/>
          </a:prstGeom>
          <a:solidFill>
            <a:srgbClr val="99CCFF"/>
          </a:solidFill>
          <a:ln>
            <a:solidFill>
              <a:srgbClr val="0099FF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звук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764704"/>
            <a:ext cx="554461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Только в школу вы пришли -</a:t>
            </a:r>
          </a:p>
          <a:p>
            <a:r>
              <a:rPr lang="ru-RU" sz="28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Встретились мы с вами.</a:t>
            </a:r>
          </a:p>
          <a:p>
            <a:r>
              <a:rPr lang="ru-RU" sz="28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Дни учёбы потекли,</a:t>
            </a:r>
          </a:p>
          <a:p>
            <a:r>
              <a:rPr lang="ru-RU" sz="28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Стали мы друзьями.</a:t>
            </a:r>
          </a:p>
          <a:p>
            <a:r>
              <a:rPr lang="ru-RU" sz="28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Я учила буквам вас,</a:t>
            </a:r>
          </a:p>
          <a:p>
            <a:r>
              <a:rPr lang="ru-RU" sz="28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И письму, и чтению,</a:t>
            </a:r>
          </a:p>
          <a:p>
            <a:r>
              <a:rPr lang="ru-RU" sz="28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Дружбе крепкой и труду,</a:t>
            </a:r>
          </a:p>
          <a:p>
            <a:r>
              <a:rPr lang="ru-RU" sz="28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А ещё терпению.</a:t>
            </a:r>
          </a:p>
          <a:p>
            <a:r>
              <a:rPr lang="ru-RU" sz="28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Вас сегодня не узнать:</a:t>
            </a:r>
          </a:p>
          <a:p>
            <a:r>
              <a:rPr lang="ru-RU" sz="28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Стали бойко вы читать,</a:t>
            </a:r>
          </a:p>
          <a:p>
            <a:r>
              <a:rPr lang="ru-RU" sz="28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И хочу сказать сейчас:</a:t>
            </a:r>
          </a:p>
          <a:p>
            <a:r>
              <a:rPr lang="ru-RU" sz="28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Рада я, друзья, за вас!</a:t>
            </a:r>
          </a:p>
        </p:txBody>
      </p:sp>
      <p:pic>
        <p:nvPicPr>
          <p:cNvPr id="10" name="Рисунок 9" descr="e40b931becfba9ed226c3ccc519bbb7c-800x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6414565" y="836712"/>
            <a:ext cx="2333899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ae954687ac09bb754ca2b7e8fa755d58-800x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5220072" y="2925296"/>
            <a:ext cx="2316280" cy="316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Стрелка вправо 10">
            <a:hlinkClick r:id="" action="ppaction://hlinkshowjump?jump=nextslide"/>
          </p:cNvPr>
          <p:cNvSpPr/>
          <p:nvPr/>
        </p:nvSpPr>
        <p:spPr>
          <a:xfrm>
            <a:off x="8172400" y="6215082"/>
            <a:ext cx="648000" cy="360000"/>
          </a:xfrm>
          <a:prstGeom prst="rightArrow">
            <a:avLst/>
          </a:prstGeom>
          <a:solidFill>
            <a:srgbClr val="99CCFF"/>
          </a:solidFill>
          <a:ln>
            <a:solidFill>
              <a:srgbClr val="0099FF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31840" y="548680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«</a:t>
            </a:r>
            <a:r>
              <a:rPr lang="ru-RU" sz="3200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Читалочка</a:t>
            </a:r>
            <a:r>
              <a:rPr lang="ru-RU" sz="32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»</a:t>
            </a:r>
          </a:p>
        </p:txBody>
      </p:sp>
      <p:sp>
        <p:nvSpPr>
          <p:cNvPr id="9" name="Стрелка вправо 8">
            <a:hlinkClick r:id="" action="ppaction://hlinkshowjump?jump=nextslide"/>
          </p:cNvPr>
          <p:cNvSpPr/>
          <p:nvPr/>
        </p:nvSpPr>
        <p:spPr>
          <a:xfrm>
            <a:off x="8172400" y="6215082"/>
            <a:ext cx="648000" cy="360000"/>
          </a:xfrm>
          <a:prstGeom prst="rightArrow">
            <a:avLst/>
          </a:prstGeom>
          <a:solidFill>
            <a:srgbClr val="99CCFF"/>
          </a:solidFill>
          <a:ln>
            <a:solidFill>
              <a:srgbClr val="0099FF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>
              <a:defRPr/>
            </a:pPr>
            <a:endParaRPr lang="ru-RU"/>
          </a:p>
        </p:txBody>
      </p:sp>
      <p:pic>
        <p:nvPicPr>
          <p:cNvPr id="6" name="Рисунок 5" descr="e40b931becfba9ed226c3ccc519bbb7c-800x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4857571" y="1412776"/>
            <a:ext cx="3314829" cy="45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ae954687ac09bb754ca2b7e8fa755d58-800x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971600" y="1700808"/>
            <a:ext cx="3312368" cy="45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2"/>
          <p:cNvGrpSpPr>
            <a:grpSpLocks/>
          </p:cNvGrpSpPr>
          <p:nvPr/>
        </p:nvGrpSpPr>
        <p:grpSpPr bwMode="auto">
          <a:xfrm rot="-8843674">
            <a:off x="1571625" y="428625"/>
            <a:ext cx="6007100" cy="5986463"/>
            <a:chOff x="1571604" y="428604"/>
            <a:chExt cx="6006974" cy="5986462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604" y="428604"/>
              <a:ext cx="5986800" cy="5986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4"/>
            <p:cNvSpPr txBox="1">
              <a:spLocks noChangeArrowheads="1"/>
            </p:cNvSpPr>
            <p:nvPr/>
          </p:nvSpPr>
          <p:spPr bwMode="auto">
            <a:xfrm rot="1119385">
              <a:off x="5003361" y="3708137"/>
              <a:ext cx="2575217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4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Грамматическая </a:t>
              </a:r>
            </a:p>
            <a:p>
              <a:r>
                <a:rPr lang="ru-RU" sz="24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   арифметика</a:t>
              </a:r>
            </a:p>
          </p:txBody>
        </p:sp>
        <p:sp>
          <p:nvSpPr>
            <p:cNvPr id="7" name="TextBox 5"/>
            <p:cNvSpPr txBox="1">
              <a:spLocks noChangeArrowheads="1"/>
            </p:cNvSpPr>
            <p:nvPr/>
          </p:nvSpPr>
          <p:spPr bwMode="auto">
            <a:xfrm rot="3981743">
              <a:off x="4551011" y="4913626"/>
              <a:ext cx="146499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400" b="1">
                  <a:latin typeface="Times New Roman" pitchFamily="18" charset="0"/>
                  <a:cs typeface="Times New Roman" pitchFamily="18" charset="0"/>
                </a:rPr>
                <a:t>Песенка</a:t>
              </a:r>
            </a:p>
          </p:txBody>
        </p:sp>
        <p:sp>
          <p:nvSpPr>
            <p:cNvPr id="8" name="TextBox 6"/>
            <p:cNvSpPr txBox="1">
              <a:spLocks noChangeArrowheads="1"/>
            </p:cNvSpPr>
            <p:nvPr/>
          </p:nvSpPr>
          <p:spPr bwMode="auto">
            <a:xfrm rot="-4066424">
              <a:off x="4204154" y="1707786"/>
              <a:ext cx="1752883" cy="435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400" b="1">
                  <a:latin typeface="Times New Roman" pitchFamily="18" charset="0"/>
                  <a:cs typeface="Times New Roman" pitchFamily="18" charset="0"/>
                </a:rPr>
                <a:t>Наборщик</a:t>
              </a:r>
            </a:p>
          </p:txBody>
        </p:sp>
        <p:sp>
          <p:nvSpPr>
            <p:cNvPr id="9" name="TextBox 7"/>
            <p:cNvSpPr txBox="1">
              <a:spLocks noChangeArrowheads="1"/>
            </p:cNvSpPr>
            <p:nvPr/>
          </p:nvSpPr>
          <p:spPr bwMode="auto">
            <a:xfrm rot="-9699750">
              <a:off x="1640748" y="2289211"/>
              <a:ext cx="2425253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4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Литературный </a:t>
              </a:r>
            </a:p>
            <a:p>
              <a:r>
                <a:rPr lang="ru-RU" sz="24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   кроссворд</a:t>
              </a:r>
            </a:p>
          </p:txBody>
        </p:sp>
        <p:sp>
          <p:nvSpPr>
            <p:cNvPr id="10" name="TextBox 8"/>
            <p:cNvSpPr txBox="1">
              <a:spLocks noChangeArrowheads="1"/>
            </p:cNvSpPr>
            <p:nvPr/>
          </p:nvSpPr>
          <p:spPr bwMode="auto">
            <a:xfrm rot="20054988">
              <a:off x="5287299" y="2406307"/>
              <a:ext cx="180636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2400" b="1" dirty="0" err="1">
                  <a:latin typeface="Times New Roman" pitchFamily="18" charset="0"/>
                  <a:cs typeface="Times New Roman" pitchFamily="18" charset="0"/>
                </a:rPr>
                <a:t>Читалочка</a:t>
              </a:r>
              <a:endParaRPr lang="ru-RU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Box 9"/>
            <p:cNvSpPr txBox="1">
              <a:spLocks noChangeArrowheads="1"/>
            </p:cNvSpPr>
            <p:nvPr/>
          </p:nvSpPr>
          <p:spPr bwMode="auto">
            <a:xfrm rot="6852870">
              <a:off x="2896556" y="4788058"/>
              <a:ext cx="1906623" cy="783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400" b="1">
                  <a:latin typeface="Times New Roman" pitchFamily="18" charset="0"/>
                  <a:cs typeface="Times New Roman" pitchFamily="18" charset="0"/>
                </a:rPr>
                <a:t>Школьные</a:t>
              </a:r>
            </a:p>
            <a:p>
              <a:r>
                <a:rPr lang="ru-RU" sz="2400" b="1">
                  <a:latin typeface="Times New Roman" pitchFamily="18" charset="0"/>
                  <a:cs typeface="Times New Roman" pitchFamily="18" charset="0"/>
                </a:rPr>
                <a:t>загадки</a:t>
              </a:r>
            </a:p>
          </p:txBody>
        </p:sp>
        <p:sp>
          <p:nvSpPr>
            <p:cNvPr id="12" name="TextBox 10"/>
            <p:cNvSpPr txBox="1">
              <a:spLocks noChangeArrowheads="1"/>
            </p:cNvSpPr>
            <p:nvPr/>
          </p:nvSpPr>
          <p:spPr bwMode="auto">
            <a:xfrm rot="10208828">
              <a:off x="1978376" y="3837521"/>
              <a:ext cx="163398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2400" b="1" dirty="0">
                  <a:latin typeface="Times New Roman" pitchFamily="18" charset="0"/>
                  <a:cs typeface="Times New Roman" pitchFamily="18" charset="0"/>
                </a:rPr>
                <a:t>Путаница</a:t>
              </a:r>
            </a:p>
          </p:txBody>
        </p:sp>
        <p:sp>
          <p:nvSpPr>
            <p:cNvPr id="13" name="TextBox 11"/>
            <p:cNvSpPr txBox="1">
              <a:spLocks noChangeArrowheads="1"/>
            </p:cNvSpPr>
            <p:nvPr/>
          </p:nvSpPr>
          <p:spPr bwMode="auto">
            <a:xfrm rot="15143302">
              <a:off x="2829723" y="1376065"/>
              <a:ext cx="2444397" cy="8309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>
                  <a:latin typeface="Times New Roman" pitchFamily="18" charset="0"/>
                  <a:cs typeface="Times New Roman" pitchFamily="18" charset="0"/>
                </a:rPr>
                <a:t>Заколдованное слово</a:t>
              </a:r>
            </a:p>
          </p:txBody>
        </p:sp>
      </p:grpSp>
      <p:pic>
        <p:nvPicPr>
          <p:cNvPr id="14" name="Picture 2" descr="http://animashki.mirfentazy.ru/images/stories/oformlenie/strelki/47.gif"/>
          <p:cNvPicPr>
            <a:picLocks noChangeAspect="1" noChangeArrowheads="1" noCrop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029588">
            <a:off x="7484269" y="491331"/>
            <a:ext cx="669925" cy="130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428596" y="500041"/>
            <a:ext cx="1260000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Вращайте барабан!</a:t>
            </a:r>
          </a:p>
        </p:txBody>
      </p:sp>
      <p:sp>
        <p:nvSpPr>
          <p:cNvPr id="16" name="Стрелка вправо 15">
            <a:hlinkClick r:id="" action="ppaction://hlinkshowjump?jump=nextslide"/>
          </p:cNvPr>
          <p:cNvSpPr/>
          <p:nvPr/>
        </p:nvSpPr>
        <p:spPr>
          <a:xfrm>
            <a:off x="8172400" y="6215082"/>
            <a:ext cx="648000" cy="360000"/>
          </a:xfrm>
          <a:prstGeom prst="rightArrow">
            <a:avLst/>
          </a:prstGeom>
          <a:solidFill>
            <a:srgbClr val="99CCFF"/>
          </a:solidFill>
          <a:ln>
            <a:solidFill>
              <a:srgbClr val="0099FF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>
              <a:defRPr/>
            </a:pPr>
            <a:endParaRPr lang="ru-RU"/>
          </a:p>
        </p:txBody>
      </p:sp>
      <p:pic>
        <p:nvPicPr>
          <p:cNvPr id="17" name="Picture 2" descr="http://img0.liveinternet.ru/images/attach/c/8/100/24/100024892_63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143375"/>
            <a:ext cx="19335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звук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1653600550_63-kartinkin-net-p-kartinki-knig-na-prozrachnom-fone-6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082" y="3789040"/>
            <a:ext cx="2721232" cy="1872208"/>
          </a:xfrm>
          <a:prstGeom prst="rect">
            <a:avLst/>
          </a:prstGeom>
        </p:spPr>
      </p:pic>
      <p:pic>
        <p:nvPicPr>
          <p:cNvPr id="14" name="Рисунок 13" descr="1663810036_1-phonoteka-org-p-lineika-bez-fona-oboi-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843052">
            <a:off x="4921595" y="2377082"/>
            <a:ext cx="3773776" cy="648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39752" y="548680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«Школьные загадки»</a:t>
            </a:r>
          </a:p>
        </p:txBody>
      </p:sp>
      <p:sp>
        <p:nvSpPr>
          <p:cNvPr id="27" name="Блок-схема: перфолента 26"/>
          <p:cNvSpPr/>
          <p:nvPr/>
        </p:nvSpPr>
        <p:spPr>
          <a:xfrm>
            <a:off x="4644008" y="1340768"/>
            <a:ext cx="4104000" cy="2880320"/>
          </a:xfrm>
          <a:prstGeom prst="flowChartPunchedTape">
            <a:avLst/>
          </a:prstGeom>
          <a:solidFill>
            <a:srgbClr val="CCFFFF"/>
          </a:solidFill>
          <a:ln w="3810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rgbClr val="0000FF"/>
                </a:solidFill>
                <a:latin typeface="Comic Sans MS" pitchFamily="66" charset="0"/>
              </a:rPr>
              <a:t>Я люблю прямоту, и     сама прямая,</a:t>
            </a:r>
          </a:p>
          <a:p>
            <a:r>
              <a:rPr lang="ru-RU" sz="2400" b="1" dirty="0">
                <a:solidFill>
                  <a:srgbClr val="0000FF"/>
                </a:solidFill>
                <a:latin typeface="Comic Sans MS" pitchFamily="66" charset="0"/>
              </a:rPr>
              <a:t>Сделать ровную черту всем я помогаю.</a:t>
            </a:r>
          </a:p>
        </p:txBody>
      </p:sp>
      <p:sp>
        <p:nvSpPr>
          <p:cNvPr id="28" name="Блок-схема: перфолента 27"/>
          <p:cNvSpPr/>
          <p:nvPr/>
        </p:nvSpPr>
        <p:spPr>
          <a:xfrm>
            <a:off x="395536" y="3212976"/>
            <a:ext cx="4104456" cy="2880320"/>
          </a:xfrm>
          <a:prstGeom prst="flowChartPunchedTape">
            <a:avLst/>
          </a:prstGeom>
          <a:solidFill>
            <a:srgbClr val="CCFFFF"/>
          </a:solidFill>
          <a:ln w="3810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rgbClr val="0000FF"/>
                </a:solidFill>
                <a:latin typeface="Comic Sans MS" pitchFamily="66" charset="0"/>
              </a:rPr>
              <a:t>Ты беседуй чаще с ней –</a:t>
            </a:r>
          </a:p>
          <a:p>
            <a:r>
              <a:rPr lang="ru-RU" sz="2400" b="1" dirty="0">
                <a:solidFill>
                  <a:srgbClr val="0000FF"/>
                </a:solidFill>
                <a:latin typeface="Comic Sans MS" pitchFamily="66" charset="0"/>
              </a:rPr>
              <a:t>Станешь вчетверо умней.</a:t>
            </a:r>
          </a:p>
        </p:txBody>
      </p:sp>
      <p:sp>
        <p:nvSpPr>
          <p:cNvPr id="29" name="Стрелка вправо 28">
            <a:hlinkClick r:id="" action="ppaction://hlinkshowjump?jump=nextslide"/>
          </p:cNvPr>
          <p:cNvSpPr/>
          <p:nvPr/>
        </p:nvSpPr>
        <p:spPr>
          <a:xfrm>
            <a:off x="8172400" y="6215082"/>
            <a:ext cx="648000" cy="360000"/>
          </a:xfrm>
          <a:prstGeom prst="rightArrow">
            <a:avLst/>
          </a:prstGeom>
          <a:solidFill>
            <a:srgbClr val="99CCFF"/>
          </a:solidFill>
          <a:ln>
            <a:solidFill>
              <a:srgbClr val="0099FF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png-clipart-watercolor-painting-drawing-watercolor-vegetables-watercolor-painting-television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0087">
            <a:off x="5137148" y="2243697"/>
            <a:ext cx="2974913" cy="1318878"/>
          </a:xfrm>
          <a:prstGeom prst="rect">
            <a:avLst/>
          </a:prstGeom>
        </p:spPr>
      </p:pic>
      <p:pic>
        <p:nvPicPr>
          <p:cNvPr id="7" name="Picture 10" descr="http://kotikit.ru/wp-content/uploads/2012/10/pochemu_rezinka.jp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3933056"/>
            <a:ext cx="1911490" cy="1359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339752" y="548680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«Школьные загадки»</a:t>
            </a:r>
          </a:p>
        </p:txBody>
      </p:sp>
      <p:sp>
        <p:nvSpPr>
          <p:cNvPr id="13" name="Блок-схема: перфолента 12"/>
          <p:cNvSpPr/>
          <p:nvPr/>
        </p:nvSpPr>
        <p:spPr>
          <a:xfrm>
            <a:off x="395536" y="3212976"/>
            <a:ext cx="4104456" cy="2880320"/>
          </a:xfrm>
          <a:prstGeom prst="flowChartPunchedTape">
            <a:avLst/>
          </a:prstGeom>
          <a:solidFill>
            <a:srgbClr val="CCFFFF"/>
          </a:solidFill>
          <a:ln w="3810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rgbClr val="0000FF"/>
                </a:solidFill>
                <a:latin typeface="Comic Sans MS" pitchFamily="66" charset="0"/>
              </a:rPr>
              <a:t>Коль ему работу дашь –</a:t>
            </a:r>
          </a:p>
          <a:p>
            <a:r>
              <a:rPr lang="ru-RU" sz="2400" b="1" dirty="0">
                <a:solidFill>
                  <a:srgbClr val="0000FF"/>
                </a:solidFill>
                <a:latin typeface="Comic Sans MS" pitchFamily="66" charset="0"/>
              </a:rPr>
              <a:t>Зря трудился карандаш.</a:t>
            </a:r>
          </a:p>
        </p:txBody>
      </p:sp>
      <p:sp>
        <p:nvSpPr>
          <p:cNvPr id="17" name="Блок-схема: перфолента 16"/>
          <p:cNvSpPr/>
          <p:nvPr/>
        </p:nvSpPr>
        <p:spPr>
          <a:xfrm>
            <a:off x="4644008" y="1340768"/>
            <a:ext cx="4104000" cy="2880320"/>
          </a:xfrm>
          <a:prstGeom prst="flowChartPunchedTape">
            <a:avLst/>
          </a:prstGeom>
          <a:solidFill>
            <a:srgbClr val="CCFFFF"/>
          </a:solidFill>
          <a:ln w="3810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rgbClr val="0000FF"/>
                </a:solidFill>
                <a:latin typeface="Comic Sans MS" pitchFamily="66" charset="0"/>
              </a:rPr>
              <a:t>Разноцветные сестрицы</a:t>
            </a:r>
          </a:p>
          <a:p>
            <a:r>
              <a:rPr lang="ru-RU" sz="2400" b="1" dirty="0">
                <a:solidFill>
                  <a:srgbClr val="0000FF"/>
                </a:solidFill>
                <a:latin typeface="Comic Sans MS" pitchFamily="66" charset="0"/>
              </a:rPr>
              <a:t>Заскучали без водицы.</a:t>
            </a:r>
          </a:p>
          <a:p>
            <a:r>
              <a:rPr lang="ru-RU" sz="2400" b="1" dirty="0">
                <a:solidFill>
                  <a:srgbClr val="0000FF"/>
                </a:solidFill>
                <a:latin typeface="Comic Sans MS" pitchFamily="66" charset="0"/>
              </a:rPr>
              <a:t>Дядя длинный и худой Носит воду бородой.</a:t>
            </a:r>
          </a:p>
        </p:txBody>
      </p:sp>
      <p:sp>
        <p:nvSpPr>
          <p:cNvPr id="18" name="Стрелка вправо 17">
            <a:hlinkClick r:id="" action="ppaction://hlinkshowjump?jump=nextslide"/>
          </p:cNvPr>
          <p:cNvSpPr/>
          <p:nvPr/>
        </p:nvSpPr>
        <p:spPr>
          <a:xfrm>
            <a:off x="8172400" y="6215082"/>
            <a:ext cx="648000" cy="360000"/>
          </a:xfrm>
          <a:prstGeom prst="rightArrow">
            <a:avLst/>
          </a:prstGeom>
          <a:solidFill>
            <a:srgbClr val="99CCFF"/>
          </a:solidFill>
          <a:ln>
            <a:solidFill>
              <a:srgbClr val="0099FF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1663acc8cdd88c2b0246eb56a4eec746.jpe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3933056"/>
            <a:ext cx="3312368" cy="1772117"/>
          </a:xfrm>
          <a:prstGeom prst="rect">
            <a:avLst/>
          </a:prstGeom>
        </p:spPr>
      </p:pic>
      <p:pic>
        <p:nvPicPr>
          <p:cNvPr id="9" name="Рисунок 8" descr="slide-3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36096" y="1268760"/>
            <a:ext cx="2534681" cy="3168352"/>
          </a:xfrm>
          <a:prstGeom prst="rect">
            <a:avLst/>
          </a:prstGeom>
        </p:spPr>
      </p:pic>
      <p:pic>
        <p:nvPicPr>
          <p:cNvPr id="8" name="Рисунок 7" descr="png-clipart-watercolor-painting-drawing-watercolor-vegetables-watercolor-painting-television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0087">
            <a:off x="5137148" y="2243697"/>
            <a:ext cx="2974913" cy="1318878"/>
          </a:xfrm>
          <a:prstGeom prst="rect">
            <a:avLst/>
          </a:prstGeom>
        </p:spPr>
      </p:pic>
      <p:pic>
        <p:nvPicPr>
          <p:cNvPr id="14" name="Рисунок 13" descr="1663810036_1-phonoteka-org-p-lineika-bez-fona-oboi-1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843052">
            <a:off x="4921595" y="2377082"/>
            <a:ext cx="3773776" cy="648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39752" y="548680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«Школьные загадки»</a:t>
            </a:r>
          </a:p>
        </p:txBody>
      </p:sp>
      <p:sp>
        <p:nvSpPr>
          <p:cNvPr id="10" name="Блок-схема: перфолента 9"/>
          <p:cNvSpPr/>
          <p:nvPr/>
        </p:nvSpPr>
        <p:spPr>
          <a:xfrm>
            <a:off x="4644008" y="1340768"/>
            <a:ext cx="4104000" cy="2880320"/>
          </a:xfrm>
          <a:prstGeom prst="flowChartPunchedTape">
            <a:avLst/>
          </a:prstGeom>
          <a:solidFill>
            <a:srgbClr val="CCFFFF"/>
          </a:solidFill>
          <a:ln w="3810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rgbClr val="0000FF"/>
                </a:solidFill>
                <a:latin typeface="Comic Sans MS" pitchFamily="66" charset="0"/>
              </a:rPr>
              <a:t>На ноге стоит одной,</a:t>
            </a:r>
          </a:p>
          <a:p>
            <a:r>
              <a:rPr lang="ru-RU" sz="2400" b="1" dirty="0">
                <a:solidFill>
                  <a:srgbClr val="0000FF"/>
                </a:solidFill>
                <a:latin typeface="Comic Sans MS" pitchFamily="66" charset="0"/>
              </a:rPr>
              <a:t>Крутит-вертит головой.</a:t>
            </a:r>
          </a:p>
          <a:p>
            <a:r>
              <a:rPr lang="ru-RU" sz="2400" b="1" dirty="0">
                <a:solidFill>
                  <a:srgbClr val="0000FF"/>
                </a:solidFill>
                <a:latin typeface="Comic Sans MS" pitchFamily="66" charset="0"/>
              </a:rPr>
              <a:t>Нам показывает страны,</a:t>
            </a:r>
          </a:p>
          <a:p>
            <a:r>
              <a:rPr lang="ru-RU" sz="2400" b="1" dirty="0">
                <a:solidFill>
                  <a:srgbClr val="0000FF"/>
                </a:solidFill>
                <a:latin typeface="Comic Sans MS" pitchFamily="66" charset="0"/>
              </a:rPr>
              <a:t>Реки, горы, океаны.</a:t>
            </a:r>
          </a:p>
        </p:txBody>
      </p:sp>
      <p:sp>
        <p:nvSpPr>
          <p:cNvPr id="17" name="Блок-схема: перфолента 16"/>
          <p:cNvSpPr/>
          <p:nvPr/>
        </p:nvSpPr>
        <p:spPr>
          <a:xfrm>
            <a:off x="395536" y="3212976"/>
            <a:ext cx="4104456" cy="2880320"/>
          </a:xfrm>
          <a:prstGeom prst="flowChartPunchedTape">
            <a:avLst/>
          </a:prstGeom>
          <a:solidFill>
            <a:srgbClr val="CCFFFF"/>
          </a:solidFill>
          <a:ln w="3810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rgbClr val="0000FF"/>
                </a:solidFill>
                <a:latin typeface="Comic Sans MS" pitchFamily="66" charset="0"/>
              </a:rPr>
              <a:t>Куда прячет ученик</a:t>
            </a:r>
          </a:p>
          <a:p>
            <a:r>
              <a:rPr lang="ru-RU" sz="2400" b="1" dirty="0">
                <a:solidFill>
                  <a:srgbClr val="0000FF"/>
                </a:solidFill>
                <a:latin typeface="Comic Sans MS" pitchFamily="66" charset="0"/>
              </a:rPr>
              <a:t>Карандаш и ручку?</a:t>
            </a:r>
          </a:p>
          <a:p>
            <a:r>
              <a:rPr lang="ru-RU" sz="2400" b="1" dirty="0">
                <a:solidFill>
                  <a:srgbClr val="0000FF"/>
                </a:solidFill>
                <a:latin typeface="Comic Sans MS" pitchFamily="66" charset="0"/>
              </a:rPr>
              <a:t>Я, наверно, угадал</a:t>
            </a:r>
          </a:p>
          <a:p>
            <a:r>
              <a:rPr lang="ru-RU" sz="2400" b="1" dirty="0">
                <a:solidFill>
                  <a:srgbClr val="0000FF"/>
                </a:solidFill>
                <a:latin typeface="Comic Sans MS" pitchFamily="66" charset="0"/>
              </a:rPr>
              <a:t>У него большой …</a:t>
            </a:r>
          </a:p>
        </p:txBody>
      </p:sp>
      <p:sp>
        <p:nvSpPr>
          <p:cNvPr id="18" name="Стрелка вправо 17">
            <a:hlinkClick r:id="" action="ppaction://hlinkshowjump?jump=nextslide"/>
          </p:cNvPr>
          <p:cNvSpPr/>
          <p:nvPr/>
        </p:nvSpPr>
        <p:spPr>
          <a:xfrm>
            <a:off x="8172400" y="6215082"/>
            <a:ext cx="648000" cy="360000"/>
          </a:xfrm>
          <a:prstGeom prst="rightArrow">
            <a:avLst/>
          </a:prstGeom>
          <a:solidFill>
            <a:srgbClr val="99CCFF"/>
          </a:solidFill>
          <a:ln>
            <a:solidFill>
              <a:srgbClr val="0099FF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2"/>
          <p:cNvGrpSpPr>
            <a:grpSpLocks/>
          </p:cNvGrpSpPr>
          <p:nvPr/>
        </p:nvGrpSpPr>
        <p:grpSpPr bwMode="auto">
          <a:xfrm rot="-6084979">
            <a:off x="1571625" y="428625"/>
            <a:ext cx="6005513" cy="5986463"/>
            <a:chOff x="1571604" y="428604"/>
            <a:chExt cx="6006974" cy="5986462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604" y="428604"/>
              <a:ext cx="5986800" cy="5986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Box 14"/>
            <p:cNvSpPr txBox="1">
              <a:spLocks noChangeArrowheads="1"/>
            </p:cNvSpPr>
            <p:nvPr/>
          </p:nvSpPr>
          <p:spPr bwMode="auto">
            <a:xfrm rot="1119385">
              <a:off x="5003361" y="3708137"/>
              <a:ext cx="2575217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4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Грамматическая </a:t>
              </a:r>
            </a:p>
            <a:p>
              <a:r>
                <a:rPr lang="ru-RU" sz="24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   арифметика</a:t>
              </a:r>
            </a:p>
          </p:txBody>
        </p:sp>
        <p:sp>
          <p:nvSpPr>
            <p:cNvPr id="5" name="TextBox 15"/>
            <p:cNvSpPr txBox="1">
              <a:spLocks noChangeArrowheads="1"/>
            </p:cNvSpPr>
            <p:nvPr/>
          </p:nvSpPr>
          <p:spPr bwMode="auto">
            <a:xfrm rot="3981743">
              <a:off x="4551011" y="4913626"/>
              <a:ext cx="146499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400" b="1">
                  <a:latin typeface="Times New Roman" pitchFamily="18" charset="0"/>
                  <a:cs typeface="Times New Roman" pitchFamily="18" charset="0"/>
                </a:rPr>
                <a:t>Песенка</a:t>
              </a:r>
            </a:p>
          </p:txBody>
        </p:sp>
        <p:sp>
          <p:nvSpPr>
            <p:cNvPr id="6" name="TextBox 16"/>
            <p:cNvSpPr txBox="1">
              <a:spLocks noChangeArrowheads="1"/>
            </p:cNvSpPr>
            <p:nvPr/>
          </p:nvSpPr>
          <p:spPr bwMode="auto">
            <a:xfrm rot="-4066424">
              <a:off x="4204154" y="1707786"/>
              <a:ext cx="1752883" cy="435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400" b="1">
                  <a:latin typeface="Times New Roman" pitchFamily="18" charset="0"/>
                  <a:cs typeface="Times New Roman" pitchFamily="18" charset="0"/>
                </a:rPr>
                <a:t>Наборщик</a:t>
              </a:r>
            </a:p>
          </p:txBody>
        </p:sp>
        <p:sp>
          <p:nvSpPr>
            <p:cNvPr id="7" name="TextBox 17"/>
            <p:cNvSpPr txBox="1">
              <a:spLocks noChangeArrowheads="1"/>
            </p:cNvSpPr>
            <p:nvPr/>
          </p:nvSpPr>
          <p:spPr bwMode="auto">
            <a:xfrm rot="-9699750">
              <a:off x="1640748" y="2289211"/>
              <a:ext cx="2425253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4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Литературный </a:t>
              </a:r>
            </a:p>
            <a:p>
              <a:r>
                <a:rPr lang="ru-RU" sz="24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   кроссворд</a:t>
              </a:r>
            </a:p>
          </p:txBody>
        </p:sp>
        <p:sp>
          <p:nvSpPr>
            <p:cNvPr id="8" name="TextBox 18"/>
            <p:cNvSpPr txBox="1">
              <a:spLocks noChangeArrowheads="1"/>
            </p:cNvSpPr>
            <p:nvPr/>
          </p:nvSpPr>
          <p:spPr bwMode="auto">
            <a:xfrm rot="20054988">
              <a:off x="5288503" y="2411580"/>
              <a:ext cx="178212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2400" b="1" dirty="0" err="1">
                  <a:latin typeface="Times New Roman" pitchFamily="18" charset="0"/>
                  <a:cs typeface="Times New Roman" pitchFamily="18" charset="0"/>
                </a:rPr>
                <a:t>Читалочка</a:t>
              </a:r>
              <a:endParaRPr lang="ru-RU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19"/>
            <p:cNvSpPr txBox="1">
              <a:spLocks noChangeArrowheads="1"/>
            </p:cNvSpPr>
            <p:nvPr/>
          </p:nvSpPr>
          <p:spPr bwMode="auto">
            <a:xfrm rot="6852870">
              <a:off x="2896556" y="4788058"/>
              <a:ext cx="1906623" cy="783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400" b="1">
                  <a:latin typeface="Times New Roman" pitchFamily="18" charset="0"/>
                  <a:cs typeface="Times New Roman" pitchFamily="18" charset="0"/>
                </a:rPr>
                <a:t>Школьные</a:t>
              </a:r>
            </a:p>
            <a:p>
              <a:r>
                <a:rPr lang="ru-RU" sz="2400" b="1">
                  <a:latin typeface="Times New Roman" pitchFamily="18" charset="0"/>
                  <a:cs typeface="Times New Roman" pitchFamily="18" charset="0"/>
                </a:rPr>
                <a:t>загадки</a:t>
              </a:r>
            </a:p>
          </p:txBody>
        </p:sp>
        <p:sp>
          <p:nvSpPr>
            <p:cNvPr id="10" name="TextBox 20"/>
            <p:cNvSpPr txBox="1">
              <a:spLocks noChangeArrowheads="1"/>
            </p:cNvSpPr>
            <p:nvPr/>
          </p:nvSpPr>
          <p:spPr bwMode="auto">
            <a:xfrm rot="10208828">
              <a:off x="2066602" y="3798611"/>
              <a:ext cx="158617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2400" b="1" dirty="0">
                  <a:latin typeface="Times New Roman" pitchFamily="18" charset="0"/>
                  <a:cs typeface="Times New Roman" pitchFamily="18" charset="0"/>
                </a:rPr>
                <a:t>Путаница</a:t>
              </a:r>
            </a:p>
          </p:txBody>
        </p:sp>
        <p:sp>
          <p:nvSpPr>
            <p:cNvPr id="11" name="TextBox 21"/>
            <p:cNvSpPr txBox="1">
              <a:spLocks noChangeArrowheads="1"/>
            </p:cNvSpPr>
            <p:nvPr/>
          </p:nvSpPr>
          <p:spPr bwMode="auto">
            <a:xfrm rot="15143302">
              <a:off x="2893549" y="1333193"/>
              <a:ext cx="2293984" cy="831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>
                  <a:latin typeface="Times New Roman" pitchFamily="18" charset="0"/>
                  <a:cs typeface="Times New Roman" pitchFamily="18" charset="0"/>
                </a:rPr>
                <a:t>Заколдованное слово</a:t>
              </a:r>
            </a:p>
          </p:txBody>
        </p:sp>
      </p:grpSp>
      <p:pic>
        <p:nvPicPr>
          <p:cNvPr id="12" name="Picture 2" descr="http://animashki.mirfentazy.ru/images/stories/oformlenie/strelki/47.gif"/>
          <p:cNvPicPr>
            <a:picLocks noChangeAspect="1" noChangeArrowheads="1" noCrop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029588">
            <a:off x="7484269" y="491331"/>
            <a:ext cx="669925" cy="130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http://img0.liveinternet.ru/images/attach/c/8/100/24/100024892_63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143375"/>
            <a:ext cx="19335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428596" y="500041"/>
            <a:ext cx="1260000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Вращайте барабан!</a:t>
            </a:r>
          </a:p>
        </p:txBody>
      </p:sp>
      <p:sp>
        <p:nvSpPr>
          <p:cNvPr id="15" name="Стрелка вправо 14">
            <a:hlinkClick r:id="" action="ppaction://hlinkshowjump?jump=nextslide"/>
          </p:cNvPr>
          <p:cNvSpPr/>
          <p:nvPr/>
        </p:nvSpPr>
        <p:spPr>
          <a:xfrm>
            <a:off x="8172400" y="6215082"/>
            <a:ext cx="648000" cy="360000"/>
          </a:xfrm>
          <a:prstGeom prst="rightArrow">
            <a:avLst/>
          </a:prstGeom>
          <a:solidFill>
            <a:srgbClr val="99CCFF"/>
          </a:solidFill>
          <a:ln>
            <a:solidFill>
              <a:srgbClr val="0099FF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звук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47864" y="548680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«Песенка»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27584" y="1412776"/>
            <a:ext cx="6048672" cy="4968552"/>
          </a:xfrm>
          <a:prstGeom prst="roundRect">
            <a:avLst/>
          </a:prstGeom>
          <a:solidFill>
            <a:srgbClr val="CCFFFF"/>
          </a:solidFill>
          <a:ln w="3810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3000" b="1" dirty="0">
              <a:solidFill>
                <a:srgbClr val="0000FF"/>
              </a:solidFill>
              <a:latin typeface="Comic Sans MS" pitchFamily="66" charset="0"/>
            </a:endParaRPr>
          </a:p>
          <a:p>
            <a:r>
              <a:rPr lang="ru-RU" sz="3200" b="1" dirty="0">
                <a:solidFill>
                  <a:srgbClr val="0000FF"/>
                </a:solidFill>
                <a:latin typeface="Comic Sans MS" pitchFamily="66" charset="0"/>
              </a:rPr>
              <a:t>Если хочешь много знать,</a:t>
            </a:r>
            <a:br>
              <a:rPr lang="ru-RU" sz="3200" b="1" dirty="0">
                <a:solidFill>
                  <a:srgbClr val="0000FF"/>
                </a:solidFill>
                <a:latin typeface="Comic Sans MS" pitchFamily="66" charset="0"/>
              </a:rPr>
            </a:br>
            <a:r>
              <a:rPr lang="ru-RU" sz="3200" b="1" dirty="0">
                <a:solidFill>
                  <a:srgbClr val="0000FF"/>
                </a:solidFill>
                <a:latin typeface="Comic Sans MS" pitchFamily="66" charset="0"/>
              </a:rPr>
              <a:t>Многого добиться,</a:t>
            </a:r>
            <a:br>
              <a:rPr lang="ru-RU" sz="3200" b="1" dirty="0">
                <a:solidFill>
                  <a:srgbClr val="0000FF"/>
                </a:solidFill>
                <a:latin typeface="Comic Sans MS" pitchFamily="66" charset="0"/>
              </a:rPr>
            </a:br>
            <a:r>
              <a:rPr lang="ru-RU" sz="3200" b="1" dirty="0">
                <a:solidFill>
                  <a:srgbClr val="0000FF"/>
                </a:solidFill>
                <a:latin typeface="Comic Sans MS" pitchFamily="66" charset="0"/>
              </a:rPr>
              <a:t>Обязательно читать</a:t>
            </a:r>
            <a:br>
              <a:rPr lang="ru-RU" sz="3200" b="1" dirty="0">
                <a:solidFill>
                  <a:srgbClr val="0000FF"/>
                </a:solidFill>
                <a:latin typeface="Comic Sans MS" pitchFamily="66" charset="0"/>
              </a:rPr>
            </a:br>
            <a:r>
              <a:rPr lang="ru-RU" sz="3200" b="1" dirty="0">
                <a:solidFill>
                  <a:srgbClr val="0000FF"/>
                </a:solidFill>
                <a:latin typeface="Comic Sans MS" pitchFamily="66" charset="0"/>
              </a:rPr>
              <a:t>Должен научиться.</a:t>
            </a:r>
          </a:p>
          <a:p>
            <a:r>
              <a:rPr lang="ru-RU" sz="3200" b="1" dirty="0">
                <a:solidFill>
                  <a:srgbClr val="FF0000"/>
                </a:solidFill>
                <a:latin typeface="Comic Sans MS" pitchFamily="66" charset="0"/>
              </a:rPr>
              <a:t>Припев:</a:t>
            </a:r>
            <a:r>
              <a:rPr lang="ru-RU" sz="3200" b="1" dirty="0">
                <a:solidFill>
                  <a:srgbClr val="0000FF"/>
                </a:solidFill>
                <a:latin typeface="Comic Sans MS" pitchFamily="66" charset="0"/>
              </a:rPr>
              <a:t/>
            </a:r>
            <a:br>
              <a:rPr lang="ru-RU" sz="3200" b="1" dirty="0">
                <a:solidFill>
                  <a:srgbClr val="0000FF"/>
                </a:solidFill>
                <a:latin typeface="Comic Sans MS" pitchFamily="66" charset="0"/>
              </a:rPr>
            </a:br>
            <a:r>
              <a:rPr lang="ru-RU" sz="3200" b="1" dirty="0">
                <a:solidFill>
                  <a:srgbClr val="0000FF"/>
                </a:solidFill>
                <a:latin typeface="Comic Sans MS" pitchFamily="66" charset="0"/>
              </a:rPr>
              <a:t>Азбука, азбука</a:t>
            </a:r>
            <a:br>
              <a:rPr lang="ru-RU" sz="3200" b="1" dirty="0">
                <a:solidFill>
                  <a:srgbClr val="0000FF"/>
                </a:solidFill>
                <a:latin typeface="Comic Sans MS" pitchFamily="66" charset="0"/>
              </a:rPr>
            </a:br>
            <a:r>
              <a:rPr lang="ru-RU" sz="3200" b="1" dirty="0">
                <a:solidFill>
                  <a:srgbClr val="0000FF"/>
                </a:solidFill>
                <a:latin typeface="Comic Sans MS" pitchFamily="66" charset="0"/>
              </a:rPr>
              <a:t>Каждому нужна.</a:t>
            </a:r>
            <a:br>
              <a:rPr lang="ru-RU" sz="3200" b="1" dirty="0">
                <a:solidFill>
                  <a:srgbClr val="0000FF"/>
                </a:solidFill>
                <a:latin typeface="Comic Sans MS" pitchFamily="66" charset="0"/>
              </a:rPr>
            </a:br>
            <a:r>
              <a:rPr lang="ru-RU" sz="3200" b="1" dirty="0">
                <a:solidFill>
                  <a:srgbClr val="0000FF"/>
                </a:solidFill>
                <a:latin typeface="Comic Sans MS" pitchFamily="66" charset="0"/>
              </a:rPr>
              <a:t>Нам поможет книжки</a:t>
            </a:r>
            <a:br>
              <a:rPr lang="ru-RU" sz="3200" b="1" dirty="0">
                <a:solidFill>
                  <a:srgbClr val="0000FF"/>
                </a:solidFill>
                <a:latin typeface="Comic Sans MS" pitchFamily="66" charset="0"/>
              </a:rPr>
            </a:br>
            <a:r>
              <a:rPr lang="ru-RU" sz="3200" b="1" dirty="0">
                <a:solidFill>
                  <a:srgbClr val="0000FF"/>
                </a:solidFill>
                <a:latin typeface="Comic Sans MS" pitchFamily="66" charset="0"/>
              </a:rPr>
              <a:t>Прочитать она!</a:t>
            </a:r>
          </a:p>
          <a:p>
            <a:pPr algn="ctr"/>
            <a:endParaRPr lang="ru-RU" sz="28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27584" y="1412776"/>
            <a:ext cx="6048672" cy="4968552"/>
          </a:xfrm>
          <a:prstGeom prst="roundRect">
            <a:avLst/>
          </a:prstGeom>
          <a:solidFill>
            <a:srgbClr val="CCFFFF"/>
          </a:solidFill>
          <a:ln w="3810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3200" b="1" dirty="0">
              <a:solidFill>
                <a:srgbClr val="0000FF"/>
              </a:solidFill>
              <a:latin typeface="Comic Sans MS" pitchFamily="66" charset="0"/>
            </a:endParaRPr>
          </a:p>
          <a:p>
            <a:r>
              <a:rPr lang="ru-RU" sz="3200" b="1" dirty="0">
                <a:solidFill>
                  <a:srgbClr val="0000FF"/>
                </a:solidFill>
                <a:latin typeface="Comic Sans MS" pitchFamily="66" charset="0"/>
              </a:rPr>
              <a:t>Надо буквы нам писать</a:t>
            </a:r>
            <a:br>
              <a:rPr lang="ru-RU" sz="3200" b="1" dirty="0">
                <a:solidFill>
                  <a:srgbClr val="0000FF"/>
                </a:solidFill>
                <a:latin typeface="Comic Sans MS" pitchFamily="66" charset="0"/>
              </a:rPr>
            </a:br>
            <a:r>
              <a:rPr lang="ru-RU" sz="3200" b="1" dirty="0">
                <a:solidFill>
                  <a:srgbClr val="0000FF"/>
                </a:solidFill>
                <a:latin typeface="Comic Sans MS" pitchFamily="66" charset="0"/>
              </a:rPr>
              <a:t>Аккуратно в строчку,</a:t>
            </a:r>
            <a:br>
              <a:rPr lang="ru-RU" sz="3200" b="1" dirty="0">
                <a:solidFill>
                  <a:srgbClr val="0000FF"/>
                </a:solidFill>
                <a:latin typeface="Comic Sans MS" pitchFamily="66" charset="0"/>
              </a:rPr>
            </a:br>
            <a:r>
              <a:rPr lang="ru-RU" sz="3200" b="1" dirty="0">
                <a:solidFill>
                  <a:srgbClr val="0000FF"/>
                </a:solidFill>
                <a:latin typeface="Comic Sans MS" pitchFamily="66" charset="0"/>
              </a:rPr>
              <a:t>Надо их запоминать</a:t>
            </a:r>
            <a:br>
              <a:rPr lang="ru-RU" sz="3200" b="1" dirty="0">
                <a:solidFill>
                  <a:srgbClr val="0000FF"/>
                </a:solidFill>
                <a:latin typeface="Comic Sans MS" pitchFamily="66" charset="0"/>
              </a:rPr>
            </a:br>
            <a:r>
              <a:rPr lang="ru-RU" sz="3200" b="1" dirty="0">
                <a:solidFill>
                  <a:srgbClr val="0000FF"/>
                </a:solidFill>
                <a:latin typeface="Comic Sans MS" pitchFamily="66" charset="0"/>
              </a:rPr>
              <a:t>Без ошибок, точно. </a:t>
            </a:r>
          </a:p>
          <a:p>
            <a:r>
              <a:rPr lang="ru-RU" sz="3200" b="1" dirty="0">
                <a:solidFill>
                  <a:srgbClr val="FF0000"/>
                </a:solidFill>
                <a:latin typeface="Comic Sans MS" pitchFamily="66" charset="0"/>
              </a:rPr>
              <a:t>Припев:</a:t>
            </a:r>
            <a:r>
              <a:rPr lang="ru-RU" sz="3200" b="1" dirty="0">
                <a:solidFill>
                  <a:srgbClr val="0000FF"/>
                </a:solidFill>
                <a:latin typeface="Comic Sans MS" pitchFamily="66" charset="0"/>
              </a:rPr>
              <a:t/>
            </a:r>
            <a:br>
              <a:rPr lang="ru-RU" sz="3200" b="1" dirty="0">
                <a:solidFill>
                  <a:srgbClr val="0000FF"/>
                </a:solidFill>
                <a:latin typeface="Comic Sans MS" pitchFamily="66" charset="0"/>
              </a:rPr>
            </a:br>
            <a:r>
              <a:rPr lang="ru-RU" sz="3200" b="1" dirty="0">
                <a:solidFill>
                  <a:srgbClr val="0000FF"/>
                </a:solidFill>
                <a:latin typeface="Comic Sans MS" pitchFamily="66" charset="0"/>
              </a:rPr>
              <a:t>Азбука, азбука</a:t>
            </a:r>
            <a:br>
              <a:rPr lang="ru-RU" sz="3200" b="1" dirty="0">
                <a:solidFill>
                  <a:srgbClr val="0000FF"/>
                </a:solidFill>
                <a:latin typeface="Comic Sans MS" pitchFamily="66" charset="0"/>
              </a:rPr>
            </a:br>
            <a:r>
              <a:rPr lang="ru-RU" sz="3200" b="1" dirty="0">
                <a:solidFill>
                  <a:srgbClr val="0000FF"/>
                </a:solidFill>
                <a:latin typeface="Comic Sans MS" pitchFamily="66" charset="0"/>
              </a:rPr>
              <a:t>Каждому нужна.</a:t>
            </a:r>
            <a:br>
              <a:rPr lang="ru-RU" sz="3200" b="1" dirty="0">
                <a:solidFill>
                  <a:srgbClr val="0000FF"/>
                </a:solidFill>
                <a:latin typeface="Comic Sans MS" pitchFamily="66" charset="0"/>
              </a:rPr>
            </a:br>
            <a:r>
              <a:rPr lang="ru-RU" sz="3200" b="1" dirty="0">
                <a:solidFill>
                  <a:srgbClr val="0000FF"/>
                </a:solidFill>
                <a:latin typeface="Comic Sans MS" pitchFamily="66" charset="0"/>
              </a:rPr>
              <a:t>Нам поможет книжки</a:t>
            </a:r>
            <a:br>
              <a:rPr lang="ru-RU" sz="3200" b="1" dirty="0">
                <a:solidFill>
                  <a:srgbClr val="0000FF"/>
                </a:solidFill>
                <a:latin typeface="Comic Sans MS" pitchFamily="66" charset="0"/>
              </a:rPr>
            </a:br>
            <a:r>
              <a:rPr lang="ru-RU" sz="3200" b="1" dirty="0">
                <a:solidFill>
                  <a:srgbClr val="0000FF"/>
                </a:solidFill>
                <a:latin typeface="Comic Sans MS" pitchFamily="66" charset="0"/>
              </a:rPr>
              <a:t>Прочитать она!</a:t>
            </a:r>
          </a:p>
          <a:p>
            <a:pPr algn="ctr"/>
            <a:endParaRPr lang="ru-RU" sz="28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27584" y="1412776"/>
            <a:ext cx="6048672" cy="4968552"/>
          </a:xfrm>
          <a:prstGeom prst="roundRect">
            <a:avLst/>
          </a:prstGeom>
          <a:solidFill>
            <a:srgbClr val="CCFFFF"/>
          </a:solidFill>
          <a:ln w="3810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3200" b="1" dirty="0">
              <a:solidFill>
                <a:srgbClr val="0000FF"/>
              </a:solidFill>
              <a:latin typeface="Comic Sans MS" pitchFamily="66" charset="0"/>
            </a:endParaRPr>
          </a:p>
          <a:p>
            <a:r>
              <a:rPr lang="ru-RU" sz="3200" b="1" dirty="0">
                <a:solidFill>
                  <a:srgbClr val="0000FF"/>
                </a:solidFill>
                <a:latin typeface="Comic Sans MS" pitchFamily="66" charset="0"/>
              </a:rPr>
              <a:t>Книжки могут рассказать</a:t>
            </a:r>
            <a:br>
              <a:rPr lang="ru-RU" sz="3200" b="1" dirty="0">
                <a:solidFill>
                  <a:srgbClr val="0000FF"/>
                </a:solidFill>
                <a:latin typeface="Comic Sans MS" pitchFamily="66" charset="0"/>
              </a:rPr>
            </a:br>
            <a:r>
              <a:rPr lang="ru-RU" sz="3200" b="1" dirty="0">
                <a:solidFill>
                  <a:srgbClr val="0000FF"/>
                </a:solidFill>
                <a:latin typeface="Comic Sans MS" pitchFamily="66" charset="0"/>
              </a:rPr>
              <a:t>Обо всём на свете.</a:t>
            </a:r>
            <a:br>
              <a:rPr lang="ru-RU" sz="3200" b="1" dirty="0">
                <a:solidFill>
                  <a:srgbClr val="0000FF"/>
                </a:solidFill>
                <a:latin typeface="Comic Sans MS" pitchFamily="66" charset="0"/>
              </a:rPr>
            </a:br>
            <a:r>
              <a:rPr lang="ru-RU" sz="3200" b="1" dirty="0">
                <a:solidFill>
                  <a:srgbClr val="0000FF"/>
                </a:solidFill>
                <a:latin typeface="Comic Sans MS" pitchFamily="66" charset="0"/>
              </a:rPr>
              <a:t>Очень любят их читать</a:t>
            </a:r>
            <a:br>
              <a:rPr lang="ru-RU" sz="3200" b="1" dirty="0">
                <a:solidFill>
                  <a:srgbClr val="0000FF"/>
                </a:solidFill>
                <a:latin typeface="Comic Sans MS" pitchFamily="66" charset="0"/>
              </a:rPr>
            </a:br>
            <a:r>
              <a:rPr lang="ru-RU" sz="3200" b="1" dirty="0">
                <a:solidFill>
                  <a:srgbClr val="0000FF"/>
                </a:solidFill>
                <a:latin typeface="Comic Sans MS" pitchFamily="66" charset="0"/>
              </a:rPr>
              <a:t>Взрослые и дети. </a:t>
            </a:r>
          </a:p>
          <a:p>
            <a:r>
              <a:rPr lang="ru-RU" sz="3200" b="1" dirty="0">
                <a:solidFill>
                  <a:srgbClr val="FF0000"/>
                </a:solidFill>
                <a:latin typeface="Comic Sans MS" pitchFamily="66" charset="0"/>
              </a:rPr>
              <a:t>Припев:</a:t>
            </a:r>
            <a:r>
              <a:rPr lang="ru-RU" sz="3200" b="1" dirty="0">
                <a:solidFill>
                  <a:srgbClr val="0000FF"/>
                </a:solidFill>
                <a:latin typeface="Comic Sans MS" pitchFamily="66" charset="0"/>
              </a:rPr>
              <a:t/>
            </a:r>
            <a:br>
              <a:rPr lang="ru-RU" sz="3200" b="1" dirty="0">
                <a:solidFill>
                  <a:srgbClr val="0000FF"/>
                </a:solidFill>
                <a:latin typeface="Comic Sans MS" pitchFamily="66" charset="0"/>
              </a:rPr>
            </a:br>
            <a:r>
              <a:rPr lang="ru-RU" sz="3200" b="1" dirty="0">
                <a:solidFill>
                  <a:srgbClr val="0000FF"/>
                </a:solidFill>
                <a:latin typeface="Comic Sans MS" pitchFamily="66" charset="0"/>
              </a:rPr>
              <a:t>Азбука, азбука</a:t>
            </a:r>
            <a:br>
              <a:rPr lang="ru-RU" sz="3200" b="1" dirty="0">
                <a:solidFill>
                  <a:srgbClr val="0000FF"/>
                </a:solidFill>
                <a:latin typeface="Comic Sans MS" pitchFamily="66" charset="0"/>
              </a:rPr>
            </a:br>
            <a:r>
              <a:rPr lang="ru-RU" sz="3200" b="1" dirty="0">
                <a:solidFill>
                  <a:srgbClr val="0000FF"/>
                </a:solidFill>
                <a:latin typeface="Comic Sans MS" pitchFamily="66" charset="0"/>
              </a:rPr>
              <a:t>Каждому нужна.</a:t>
            </a:r>
            <a:br>
              <a:rPr lang="ru-RU" sz="3200" b="1" dirty="0">
                <a:solidFill>
                  <a:srgbClr val="0000FF"/>
                </a:solidFill>
                <a:latin typeface="Comic Sans MS" pitchFamily="66" charset="0"/>
              </a:rPr>
            </a:br>
            <a:r>
              <a:rPr lang="ru-RU" sz="3200" b="1" dirty="0">
                <a:solidFill>
                  <a:srgbClr val="0000FF"/>
                </a:solidFill>
                <a:latin typeface="Comic Sans MS" pitchFamily="66" charset="0"/>
              </a:rPr>
              <a:t>Нам поможет книжки</a:t>
            </a:r>
            <a:br>
              <a:rPr lang="ru-RU" sz="3200" b="1" dirty="0">
                <a:solidFill>
                  <a:srgbClr val="0000FF"/>
                </a:solidFill>
                <a:latin typeface="Comic Sans MS" pitchFamily="66" charset="0"/>
              </a:rPr>
            </a:br>
            <a:r>
              <a:rPr lang="ru-RU" sz="3200" b="1" dirty="0">
                <a:solidFill>
                  <a:srgbClr val="0000FF"/>
                </a:solidFill>
                <a:latin typeface="Comic Sans MS" pitchFamily="66" charset="0"/>
              </a:rPr>
              <a:t>Прочитать она!</a:t>
            </a:r>
          </a:p>
          <a:p>
            <a:pPr algn="ctr"/>
            <a:endParaRPr lang="ru-RU" sz="2800" dirty="0"/>
          </a:p>
        </p:txBody>
      </p:sp>
      <p:pic>
        <p:nvPicPr>
          <p:cNvPr id="11" name="Рисунок 10" descr="Clef-Note-Music-Transparent-Image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7020272" y="2996952"/>
            <a:ext cx="1829129" cy="2592288"/>
          </a:xfrm>
          <a:prstGeom prst="rect">
            <a:avLst/>
          </a:prstGeom>
        </p:spPr>
      </p:pic>
      <p:pic>
        <p:nvPicPr>
          <p:cNvPr id="12" name="Рисунок 11" descr="1614551636_13-p-kartinka-noti-na-belom-fone-14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 rot="20922442">
            <a:off x="7436864" y="777783"/>
            <a:ext cx="1008708" cy="1412776"/>
          </a:xfrm>
          <a:prstGeom prst="rect">
            <a:avLst/>
          </a:prstGeom>
        </p:spPr>
      </p:pic>
      <p:sp>
        <p:nvSpPr>
          <p:cNvPr id="13" name="Стрелка вправо 12">
            <a:hlinkClick r:id="" action="ppaction://hlinkshowjump?jump=nextslide"/>
          </p:cNvPr>
          <p:cNvSpPr/>
          <p:nvPr/>
        </p:nvSpPr>
        <p:spPr>
          <a:xfrm>
            <a:off x="8172400" y="6215082"/>
            <a:ext cx="648000" cy="360000"/>
          </a:xfrm>
          <a:prstGeom prst="rightArrow">
            <a:avLst/>
          </a:prstGeom>
          <a:solidFill>
            <a:srgbClr val="99CCFF"/>
          </a:solidFill>
          <a:ln>
            <a:solidFill>
              <a:srgbClr val="0099FF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Азбу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26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548680"/>
            <a:ext cx="8136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А, Б, В, Г, Д, Е, Ё – постирали мы бельё,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1178749"/>
            <a:ext cx="81369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Ж, З, И, Й, К, Л, М – кашу манную всю съем.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2204864"/>
            <a:ext cx="59766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Н, О, П, Р, С, Т, У – и посуду вымою.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3284984"/>
            <a:ext cx="47525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Ф, Х, Ц, Ч, Ш и Щ – мы поймали два леща.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4347101"/>
            <a:ext cx="5400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Ъ, Ы, Ь – не расстанутся никак.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5373216"/>
            <a:ext cx="5400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Э, Ю, Я – буквы – все мои друзья!</a:t>
            </a:r>
          </a:p>
        </p:txBody>
      </p:sp>
      <p:pic>
        <p:nvPicPr>
          <p:cNvPr id="11" name="Рисунок 10" descr="kartinki-buratino-18.jpe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974559" y="2348880"/>
            <a:ext cx="2773905" cy="4064388"/>
          </a:xfrm>
          <a:prstGeom prst="rect">
            <a:avLst/>
          </a:prstGeom>
        </p:spPr>
      </p:pic>
      <p:sp>
        <p:nvSpPr>
          <p:cNvPr id="12" name="Стрелка вправо 11">
            <a:hlinkClick r:id="" action="ppaction://hlinkshowjump?jump=nextslide"/>
          </p:cNvPr>
          <p:cNvSpPr/>
          <p:nvPr/>
        </p:nvSpPr>
        <p:spPr>
          <a:xfrm>
            <a:off x="8172400" y="6215082"/>
            <a:ext cx="648000" cy="360000"/>
          </a:xfrm>
          <a:prstGeom prst="rightArrow">
            <a:avLst/>
          </a:prstGeom>
          <a:solidFill>
            <a:srgbClr val="99CCFF"/>
          </a:solidFill>
          <a:ln>
            <a:solidFill>
              <a:srgbClr val="0099FF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узел суммирования 3">
            <a:hlinkClick r:id="" action="ppaction://hlinkshowjump?jump=endshow"/>
          </p:cNvPr>
          <p:cNvSpPr/>
          <p:nvPr/>
        </p:nvSpPr>
        <p:spPr>
          <a:xfrm>
            <a:off x="8316416" y="6021288"/>
            <a:ext cx="432048" cy="432000"/>
          </a:xfrm>
          <a:prstGeom prst="flowChartSummingJunction">
            <a:avLst/>
          </a:prstGeom>
          <a:solidFill>
            <a:srgbClr val="99CCFF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028e202b1924fd6f7c80517d7eeaac09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548680"/>
            <a:ext cx="7668344" cy="2430865"/>
          </a:xfrm>
          <a:prstGeom prst="rect">
            <a:avLst/>
          </a:prstGeom>
        </p:spPr>
      </p:pic>
      <p:pic>
        <p:nvPicPr>
          <p:cNvPr id="7" name="Рисунок 6" descr="e40b931becfba9ed226c3ccc519bbb7c-800x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32040" y="3284984"/>
            <a:ext cx="2253966" cy="3059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ae954687ac09bb754ca2b7e8fa755d58-800x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79712" y="3284984"/>
            <a:ext cx="2252292" cy="3059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2915816" y="580618"/>
            <a:ext cx="33123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Используемые источники: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1280949"/>
            <a:ext cx="85689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itchFamily="18" charset="0"/>
                <a:cs typeface="Times New Roman" pitchFamily="18" charset="0"/>
                <a:hlinkClick r:id="rId2"/>
              </a:rPr>
              <a:t>https://kartinkin.net/uploads/posts/2021-03/1616036856_9-p-fon-dlya-zagadok-11.jpg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фон</a:t>
            </a:r>
          </a:p>
          <a:p>
            <a:r>
              <a:rPr lang="en-US" sz="1200" dirty="0">
                <a:latin typeface="Times New Roman" pitchFamily="18" charset="0"/>
                <a:cs typeface="Times New Roman" pitchFamily="18" charset="0"/>
                <a:hlinkClick r:id="rId3"/>
              </a:rPr>
              <a:t>https://catherineasquithgallery.com/uploads/posts/2021-02/1612749670_27-p-fon-dlya-prezentatsii-goluboi-s-ramkoi-28.jpg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фон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dirty="0">
                <a:latin typeface="Times New Roman" pitchFamily="18" charset="0"/>
                <a:cs typeface="Times New Roman" pitchFamily="18" charset="0"/>
                <a:hlinkClick r:id="rId4"/>
              </a:rPr>
              <a:t>https://proprikol.ru/wp-content/uploads/2020/04/kartinki-buratino-18.jpeg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Буратино</a:t>
            </a:r>
          </a:p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  <a:hlinkClick r:id="rId5"/>
              </a:rPr>
              <a:t>http://img0.liveinternet.ru/images/attach/c/8/100/24/100024892_63.png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Буратино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Азбука:</a:t>
            </a:r>
          </a:p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  <a:hlinkClick r:id="rId6"/>
              </a:rPr>
              <a:t>https://shareslide.ru/img/thumbs/ae954687ac09bb754ca2b7e8fa755d58-800x.jpg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  <a:hlinkClick r:id="rId7"/>
              </a:rPr>
              <a:t>https://shareslide.ru/img/thumbs/e40b931becfba9ed226c3ccc519bbb7c-800x.jpg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  <a:hlinkClick r:id="rId8"/>
              </a:rPr>
              <a:t>https://kartinkin.net/uploads/posts/2022-12/1670577498_38-kartinkin-net-p-mudraya-sova-kartinka-pinterest-40.jpg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мудрая сова</a:t>
            </a:r>
          </a:p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  <a:hlinkClick r:id="rId9"/>
              </a:rPr>
              <a:t>https://img-fotki.yandex.ru/get/105765/32653844.4e/0_9168e_d066922e_orig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заяц</a:t>
            </a:r>
          </a:p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  <a:hlinkClick r:id="rId10"/>
              </a:rPr>
              <a:t>https://kartinkin.net/uploads/posts/2022-03/1647285567_5-kartinkin-net-p-kartinki-malvini-5.jpg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Мальвина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  <a:hlinkClick r:id="rId11"/>
              </a:rPr>
              <a:t>https://yt3.googleusercontent.com/ytc/AMLnZu_zDpOTv3NO3luXGq9iIKILPkXftuZHeI8AUnoq=s900-c-k-c0x00ffffff-no-rj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волшебник</a:t>
            </a:r>
          </a:p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  <a:hlinkClick r:id="rId12"/>
              </a:rPr>
              <a:t>https://pickimage.ru/wp-content/uploads/images/detskie/catscientist/kotucheni14.jpg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кот учёный</a:t>
            </a:r>
          </a:p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  <a:hlinkClick r:id="rId13"/>
              </a:rPr>
              <a:t>http://kotikit.ru/wp-content/uploads/2012/10/pochemu_rezinka.jpg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ластик</a:t>
            </a:r>
          </a:p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  <a:hlinkClick r:id="rId14"/>
              </a:rPr>
              <a:t>https://phonoteka.org/uploads/posts/2022-09/1663810036_1-phonoteka-org-p-lineika-bez-fona-oboi-1.png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линейка</a:t>
            </a:r>
          </a:p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  <a:hlinkClick r:id="rId15"/>
              </a:rPr>
              <a:t>https://kartinkin.net/uploads/posts/2022-05/1653600550_63-kartinkin-net-p-kartinki-knig-na-prozrachnom-fone-65.png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книга</a:t>
            </a:r>
          </a:p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  <a:hlinkClick r:id="rId16"/>
              </a:rPr>
              <a:t>http://cf2.ppt-online.org/files2/slide/g/g8G96DLYrOHj217dwS3il5mpVzcxItNB4aqbko/slide-3.jpg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глобус</a:t>
            </a:r>
          </a:p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  <a:hlinkClick r:id="rId17"/>
              </a:rPr>
              <a:t>https://e7.pngegg.com/pngimages/362/890/png-clipart-watercolor-painting-drawing-watercolor-vegetables-watercolor-painting-television.png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краски и кисть</a:t>
            </a:r>
          </a:p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  <a:hlinkClick r:id="rId18"/>
              </a:rPr>
              <a:t>https://www.kokos.ru/images/lots/16/63/1663acc8cdd88c2b0246eb56a4eec746.jpeg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пенал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  <a:hlinkClick r:id="rId19"/>
              </a:rPr>
              <a:t>https://catherineasquithgallery.com/uploads/posts/2021-03/1614551636_13-p-kartinka-noti-na-belom-fone-14.png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нота</a:t>
            </a:r>
          </a:p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  <a:hlinkClick r:id="rId20"/>
              </a:rPr>
              <a:t>https://tattooinfo.ru/800/600/https/www.pinclipart.com/picdir/big/521-5213395_clef-treble-musical-note-clip-art-colorful-music.png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скрипичный ключ</a:t>
            </a:r>
          </a:p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  <a:hlinkClick r:id="rId21"/>
              </a:rPr>
              <a:t>https://xn----8sbah1anftjwbmg9c9df.xn--p1ai/upload/iblock/028/028e202b1924fd6f7c80517d7eeaac09.jpg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надпись</a:t>
            </a:r>
          </a:p>
        </p:txBody>
      </p:sp>
      <p:sp>
        <p:nvSpPr>
          <p:cNvPr id="5" name="Управляющая кнопка: домой 4">
            <a:hlinkClick r:id="" action="ppaction://hlinkshowjump?jump=firstslide" highlightClick="1"/>
          </p:cNvPr>
          <p:cNvSpPr/>
          <p:nvPr/>
        </p:nvSpPr>
        <p:spPr>
          <a:xfrm>
            <a:off x="107504" y="116632"/>
            <a:ext cx="432000" cy="504000"/>
          </a:xfrm>
          <a:prstGeom prst="actionButtonHome">
            <a:avLst/>
          </a:prstGeom>
          <a:solidFill>
            <a:srgbClr val="99CCFF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836712"/>
            <a:ext cx="504056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28575">
                  <a:solidFill>
                    <a:srgbClr val="C00000"/>
                  </a:solidFill>
                </a:ln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Ребята!</a:t>
            </a:r>
          </a:p>
          <a:p>
            <a:pPr algn="ctr"/>
            <a:r>
              <a:rPr lang="ru-RU" sz="32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Азбука - чудесная страна! </a:t>
            </a:r>
          </a:p>
          <a:p>
            <a:pPr algn="ctr"/>
            <a:r>
              <a:rPr lang="ru-RU" sz="32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В ней живут 33 буквы русского алфавита. </a:t>
            </a:r>
          </a:p>
          <a:p>
            <a:pPr algn="ctr"/>
            <a:r>
              <a:rPr lang="ru-RU" sz="32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А хорошо ли вы их запомнили? </a:t>
            </a:r>
          </a:p>
          <a:p>
            <a:pPr algn="ctr"/>
            <a:r>
              <a:rPr lang="ru-RU" sz="32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Всё ли можете прочитать? </a:t>
            </a:r>
          </a:p>
          <a:p>
            <a:pPr algn="ctr"/>
            <a:r>
              <a:rPr lang="ru-RU" sz="32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Давайте проверим!</a:t>
            </a:r>
          </a:p>
        </p:txBody>
      </p:sp>
      <p:pic>
        <p:nvPicPr>
          <p:cNvPr id="5" name="Рисунок 4" descr="kartinki-buratino-18.jpe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974559" y="2316940"/>
            <a:ext cx="2773905" cy="4064388"/>
          </a:xfrm>
          <a:prstGeom prst="rect">
            <a:avLst/>
          </a:prstGeom>
        </p:spPr>
      </p:pic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8172400" y="6215082"/>
            <a:ext cx="648000" cy="360000"/>
          </a:xfrm>
          <a:prstGeom prst="rightArrow">
            <a:avLst/>
          </a:prstGeom>
          <a:solidFill>
            <a:srgbClr val="99CCFF"/>
          </a:solidFill>
          <a:ln>
            <a:solidFill>
              <a:srgbClr val="0099FF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20"/>
          <p:cNvGrpSpPr>
            <a:grpSpLocks/>
          </p:cNvGrpSpPr>
          <p:nvPr/>
        </p:nvGrpSpPr>
        <p:grpSpPr bwMode="auto">
          <a:xfrm rot="-3405387">
            <a:off x="1571625" y="428625"/>
            <a:ext cx="6005513" cy="5986463"/>
            <a:chOff x="1571604" y="428604"/>
            <a:chExt cx="6006974" cy="5986462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604" y="428604"/>
              <a:ext cx="5986800" cy="5986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Box 2"/>
            <p:cNvSpPr txBox="1">
              <a:spLocks noChangeArrowheads="1"/>
            </p:cNvSpPr>
            <p:nvPr/>
          </p:nvSpPr>
          <p:spPr bwMode="auto">
            <a:xfrm rot="1119385">
              <a:off x="5003361" y="3708137"/>
              <a:ext cx="2575217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4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Грамматическая </a:t>
              </a:r>
            </a:p>
            <a:p>
              <a:r>
                <a:rPr lang="ru-RU" sz="24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   арифметика</a:t>
              </a:r>
            </a:p>
          </p:txBody>
        </p:sp>
        <p:sp>
          <p:nvSpPr>
            <p:cNvPr id="5" name="TextBox 3"/>
            <p:cNvSpPr txBox="1">
              <a:spLocks noChangeArrowheads="1"/>
            </p:cNvSpPr>
            <p:nvPr/>
          </p:nvSpPr>
          <p:spPr bwMode="auto">
            <a:xfrm rot="3981743">
              <a:off x="4551011" y="4913626"/>
              <a:ext cx="146499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400" b="1">
                  <a:latin typeface="Times New Roman" pitchFamily="18" charset="0"/>
                  <a:cs typeface="Times New Roman" pitchFamily="18" charset="0"/>
                </a:rPr>
                <a:t>Песенка</a:t>
              </a:r>
            </a:p>
          </p:txBody>
        </p:sp>
        <p:sp>
          <p:nvSpPr>
            <p:cNvPr id="6" name="TextBox 4"/>
            <p:cNvSpPr txBox="1">
              <a:spLocks noChangeArrowheads="1"/>
            </p:cNvSpPr>
            <p:nvPr/>
          </p:nvSpPr>
          <p:spPr bwMode="auto">
            <a:xfrm rot="-4066424">
              <a:off x="4204154" y="1707786"/>
              <a:ext cx="1752883" cy="435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400" b="1">
                  <a:latin typeface="Times New Roman" pitchFamily="18" charset="0"/>
                  <a:cs typeface="Times New Roman" pitchFamily="18" charset="0"/>
                </a:rPr>
                <a:t>Наборщик</a:t>
              </a:r>
            </a:p>
          </p:txBody>
        </p:sp>
        <p:sp>
          <p:nvSpPr>
            <p:cNvPr id="7" name="TextBox 5"/>
            <p:cNvSpPr txBox="1">
              <a:spLocks noChangeArrowheads="1"/>
            </p:cNvSpPr>
            <p:nvPr/>
          </p:nvSpPr>
          <p:spPr bwMode="auto">
            <a:xfrm rot="-9699750">
              <a:off x="1640748" y="2289211"/>
              <a:ext cx="2425253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4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Литературный </a:t>
              </a:r>
            </a:p>
            <a:p>
              <a:r>
                <a:rPr lang="ru-RU" sz="24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   кроссворд</a:t>
              </a:r>
            </a:p>
          </p:txBody>
        </p:sp>
        <p:sp>
          <p:nvSpPr>
            <p:cNvPr id="8" name="TextBox 6"/>
            <p:cNvSpPr txBox="1">
              <a:spLocks noChangeArrowheads="1"/>
            </p:cNvSpPr>
            <p:nvPr/>
          </p:nvSpPr>
          <p:spPr bwMode="auto">
            <a:xfrm rot="20054988">
              <a:off x="5288162" y="2410093"/>
              <a:ext cx="17889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2400" b="1" dirty="0" err="1">
                  <a:latin typeface="Times New Roman" pitchFamily="18" charset="0"/>
                  <a:cs typeface="Times New Roman" pitchFamily="18" charset="0"/>
                </a:rPr>
                <a:t>Читалочка</a:t>
              </a:r>
              <a:endParaRPr lang="ru-RU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7"/>
            <p:cNvSpPr txBox="1">
              <a:spLocks noChangeArrowheads="1"/>
            </p:cNvSpPr>
            <p:nvPr/>
          </p:nvSpPr>
          <p:spPr bwMode="auto">
            <a:xfrm rot="6852870">
              <a:off x="2896556" y="4788058"/>
              <a:ext cx="1906623" cy="783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400" b="1">
                  <a:latin typeface="Times New Roman" pitchFamily="18" charset="0"/>
                  <a:cs typeface="Times New Roman" pitchFamily="18" charset="0"/>
                </a:rPr>
                <a:t>Школьные</a:t>
              </a:r>
            </a:p>
            <a:p>
              <a:r>
                <a:rPr lang="ru-RU" sz="2400" b="1">
                  <a:latin typeface="Times New Roman" pitchFamily="18" charset="0"/>
                  <a:cs typeface="Times New Roman" pitchFamily="18" charset="0"/>
                </a:rPr>
                <a:t>загадки</a:t>
              </a:r>
            </a:p>
          </p:txBody>
        </p:sp>
        <p:sp>
          <p:nvSpPr>
            <p:cNvPr id="10" name="TextBox 8"/>
            <p:cNvSpPr txBox="1">
              <a:spLocks noChangeArrowheads="1"/>
            </p:cNvSpPr>
            <p:nvPr/>
          </p:nvSpPr>
          <p:spPr bwMode="auto">
            <a:xfrm rot="10208828">
              <a:off x="2187723" y="3745517"/>
              <a:ext cx="156181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2400" b="1" dirty="0">
                  <a:latin typeface="Times New Roman" pitchFamily="18" charset="0"/>
                  <a:cs typeface="Times New Roman" pitchFamily="18" charset="0"/>
                </a:rPr>
                <a:t>Путаница</a:t>
              </a:r>
            </a:p>
          </p:txBody>
        </p:sp>
        <p:sp>
          <p:nvSpPr>
            <p:cNvPr id="11" name="TextBox 9"/>
            <p:cNvSpPr txBox="1">
              <a:spLocks noChangeArrowheads="1"/>
            </p:cNvSpPr>
            <p:nvPr/>
          </p:nvSpPr>
          <p:spPr bwMode="auto">
            <a:xfrm rot="15143302">
              <a:off x="2799174" y="1284611"/>
              <a:ext cx="2280214" cy="831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>
                  <a:latin typeface="Times New Roman" pitchFamily="18" charset="0"/>
                  <a:cs typeface="Times New Roman" pitchFamily="18" charset="0"/>
                </a:rPr>
                <a:t>Заколдованное слово</a:t>
              </a:r>
            </a:p>
          </p:txBody>
        </p:sp>
      </p:grpSp>
      <p:pic>
        <p:nvPicPr>
          <p:cNvPr id="12" name="Picture 2" descr="http://animashki.mirfentazy.ru/images/stories/oformlenie/strelki/47.gif"/>
          <p:cNvPicPr>
            <a:picLocks noChangeAspect="1" noChangeArrowheads="1" noCrop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029588">
            <a:off x="7484269" y="491331"/>
            <a:ext cx="669925" cy="130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428596" y="500041"/>
            <a:ext cx="1260000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Вращайте барабан!</a:t>
            </a:r>
          </a:p>
        </p:txBody>
      </p:sp>
      <p:pic>
        <p:nvPicPr>
          <p:cNvPr id="14" name="Picture 2" descr="http://img0.liveinternet.ru/images/attach/c/8/100/24/100024892_63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143375"/>
            <a:ext cx="19335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Стрелка вправо 14">
            <a:hlinkClick r:id="" action="ppaction://hlinkshowjump?jump=nextslide"/>
          </p:cNvPr>
          <p:cNvSpPr/>
          <p:nvPr/>
        </p:nvSpPr>
        <p:spPr>
          <a:xfrm>
            <a:off x="8172400" y="6215082"/>
            <a:ext cx="648000" cy="360000"/>
          </a:xfrm>
          <a:prstGeom prst="rightArrow">
            <a:avLst/>
          </a:prstGeom>
          <a:solidFill>
            <a:srgbClr val="99CCFF"/>
          </a:solidFill>
          <a:ln>
            <a:solidFill>
              <a:srgbClr val="0099FF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звук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391988" y="1700808"/>
            <a:ext cx="7780412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400" b="1" dirty="0" err="1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кря</a:t>
            </a:r>
            <a:r>
              <a:rPr lang="ru-RU" sz="34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 + мо =</a:t>
            </a:r>
            <a:r>
              <a:rPr lang="en-US" sz="34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endParaRPr lang="ru-RU" sz="3400" b="1" dirty="0">
              <a:solidFill>
                <a:srgbClr val="0000FF"/>
              </a:solidFill>
              <a:latin typeface="Comic Sans MS" pitchFamily="66" charset="0"/>
              <a:cs typeface="Times New Roman" pitchFamily="18" charset="0"/>
            </a:endParaRPr>
          </a:p>
          <a:p>
            <a:r>
              <a:rPr lang="ru-RU" sz="34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буран - ран + звук  лягушки =</a:t>
            </a:r>
          </a:p>
          <a:p>
            <a:r>
              <a:rPr lang="ru-RU" sz="34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мак + шар = (известный писатель)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28937" y="1772245"/>
            <a:ext cx="1643063" cy="5715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моряк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034534" y="3345011"/>
            <a:ext cx="1785938" cy="5715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Маршак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177409" y="2264891"/>
            <a:ext cx="1643063" cy="5715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буква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19672" y="548680"/>
            <a:ext cx="5976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«Графическая арифметика»</a:t>
            </a:r>
          </a:p>
        </p:txBody>
      </p:sp>
      <p:pic>
        <p:nvPicPr>
          <p:cNvPr id="10" name="Рисунок 9" descr="1670577498_38-kartinkin-net-p-mudraya-sova-kartinka-pinterest-40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23728" y="3462657"/>
            <a:ext cx="3384376" cy="2881624"/>
          </a:xfrm>
          <a:prstGeom prst="rect">
            <a:avLst/>
          </a:prstGeom>
        </p:spPr>
      </p:pic>
      <p:sp>
        <p:nvSpPr>
          <p:cNvPr id="9" name="Стрелка вправо 8">
            <a:hlinkClick r:id="" action="ppaction://hlinkshowjump?jump=nextslide"/>
          </p:cNvPr>
          <p:cNvSpPr/>
          <p:nvPr/>
        </p:nvSpPr>
        <p:spPr>
          <a:xfrm>
            <a:off x="8172400" y="6215082"/>
            <a:ext cx="648000" cy="360000"/>
          </a:xfrm>
          <a:prstGeom prst="rightArrow">
            <a:avLst/>
          </a:prstGeom>
          <a:solidFill>
            <a:srgbClr val="99CCFF"/>
          </a:solidFill>
          <a:ln>
            <a:solidFill>
              <a:srgbClr val="0099FF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2"/>
          <p:cNvGrpSpPr>
            <a:grpSpLocks/>
          </p:cNvGrpSpPr>
          <p:nvPr/>
        </p:nvGrpSpPr>
        <p:grpSpPr bwMode="auto">
          <a:xfrm rot="4612421">
            <a:off x="1571625" y="428625"/>
            <a:ext cx="6005513" cy="5986463"/>
            <a:chOff x="1571604" y="428604"/>
            <a:chExt cx="6006974" cy="5986462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604" y="428604"/>
              <a:ext cx="5986800" cy="5986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Box 4"/>
            <p:cNvSpPr txBox="1">
              <a:spLocks noChangeArrowheads="1"/>
            </p:cNvSpPr>
            <p:nvPr/>
          </p:nvSpPr>
          <p:spPr bwMode="auto">
            <a:xfrm rot="1119385">
              <a:off x="5003361" y="3708137"/>
              <a:ext cx="2575217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4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Грамматическая </a:t>
              </a:r>
            </a:p>
            <a:p>
              <a:r>
                <a:rPr lang="ru-RU" sz="24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   арифметика</a:t>
              </a:r>
            </a:p>
          </p:txBody>
        </p:sp>
        <p:sp>
          <p:nvSpPr>
            <p:cNvPr id="5" name="TextBox 5"/>
            <p:cNvSpPr txBox="1">
              <a:spLocks noChangeArrowheads="1"/>
            </p:cNvSpPr>
            <p:nvPr/>
          </p:nvSpPr>
          <p:spPr bwMode="auto">
            <a:xfrm rot="3981743">
              <a:off x="4551011" y="4913626"/>
              <a:ext cx="146499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400" b="1">
                  <a:latin typeface="Times New Roman" pitchFamily="18" charset="0"/>
                  <a:cs typeface="Times New Roman" pitchFamily="18" charset="0"/>
                </a:rPr>
                <a:t>Песенка</a:t>
              </a:r>
            </a:p>
          </p:txBody>
        </p:sp>
        <p:sp>
          <p:nvSpPr>
            <p:cNvPr id="6" name="TextBox 6"/>
            <p:cNvSpPr txBox="1">
              <a:spLocks noChangeArrowheads="1"/>
            </p:cNvSpPr>
            <p:nvPr/>
          </p:nvSpPr>
          <p:spPr bwMode="auto">
            <a:xfrm rot="-4066424">
              <a:off x="4204154" y="1707786"/>
              <a:ext cx="1752883" cy="435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400" b="1">
                  <a:latin typeface="Times New Roman" pitchFamily="18" charset="0"/>
                  <a:cs typeface="Times New Roman" pitchFamily="18" charset="0"/>
                </a:rPr>
                <a:t>Наборщик</a:t>
              </a:r>
            </a:p>
          </p:txBody>
        </p:sp>
        <p:sp>
          <p:nvSpPr>
            <p:cNvPr id="7" name="TextBox 7"/>
            <p:cNvSpPr txBox="1">
              <a:spLocks noChangeArrowheads="1"/>
            </p:cNvSpPr>
            <p:nvPr/>
          </p:nvSpPr>
          <p:spPr bwMode="auto">
            <a:xfrm rot="-9699750">
              <a:off x="1640748" y="2289211"/>
              <a:ext cx="2425253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4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Литературный </a:t>
              </a:r>
            </a:p>
            <a:p>
              <a:r>
                <a:rPr lang="ru-RU" sz="24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   кроссворд</a:t>
              </a:r>
            </a:p>
          </p:txBody>
        </p:sp>
        <p:sp>
          <p:nvSpPr>
            <p:cNvPr id="8" name="TextBox 8"/>
            <p:cNvSpPr txBox="1">
              <a:spLocks noChangeArrowheads="1"/>
            </p:cNvSpPr>
            <p:nvPr/>
          </p:nvSpPr>
          <p:spPr bwMode="auto">
            <a:xfrm rot="20054988">
              <a:off x="5265755" y="2506579"/>
              <a:ext cx="178798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2400" b="1" dirty="0" err="1">
                  <a:latin typeface="Times New Roman" pitchFamily="18" charset="0"/>
                  <a:cs typeface="Times New Roman" pitchFamily="18" charset="0"/>
                </a:rPr>
                <a:t>Читалочка</a:t>
              </a:r>
              <a:endParaRPr lang="ru-RU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9"/>
            <p:cNvSpPr txBox="1">
              <a:spLocks noChangeArrowheads="1"/>
            </p:cNvSpPr>
            <p:nvPr/>
          </p:nvSpPr>
          <p:spPr bwMode="auto">
            <a:xfrm rot="6852870">
              <a:off x="2896556" y="4788058"/>
              <a:ext cx="1906623" cy="783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400" b="1">
                  <a:latin typeface="Times New Roman" pitchFamily="18" charset="0"/>
                  <a:cs typeface="Times New Roman" pitchFamily="18" charset="0"/>
                </a:rPr>
                <a:t>Школьные</a:t>
              </a:r>
            </a:p>
            <a:p>
              <a:r>
                <a:rPr lang="ru-RU" sz="2400" b="1">
                  <a:latin typeface="Times New Roman" pitchFamily="18" charset="0"/>
                  <a:cs typeface="Times New Roman" pitchFamily="18" charset="0"/>
                </a:rPr>
                <a:t>загадки</a:t>
              </a:r>
            </a:p>
          </p:txBody>
        </p:sp>
        <p:sp>
          <p:nvSpPr>
            <p:cNvPr id="10" name="TextBox 10"/>
            <p:cNvSpPr txBox="1">
              <a:spLocks noChangeArrowheads="1"/>
            </p:cNvSpPr>
            <p:nvPr/>
          </p:nvSpPr>
          <p:spPr bwMode="auto">
            <a:xfrm rot="10208828">
              <a:off x="2047265" y="3801502"/>
              <a:ext cx="163617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2400" b="1" dirty="0">
                  <a:latin typeface="Times New Roman" pitchFamily="18" charset="0"/>
                  <a:cs typeface="Times New Roman" pitchFamily="18" charset="0"/>
                </a:rPr>
                <a:t>Путаница</a:t>
              </a:r>
            </a:p>
          </p:txBody>
        </p:sp>
        <p:sp>
          <p:nvSpPr>
            <p:cNvPr id="11" name="TextBox 11"/>
            <p:cNvSpPr txBox="1">
              <a:spLocks noChangeArrowheads="1"/>
            </p:cNvSpPr>
            <p:nvPr/>
          </p:nvSpPr>
          <p:spPr bwMode="auto">
            <a:xfrm rot="15143302">
              <a:off x="2806384" y="1288519"/>
              <a:ext cx="2301384" cy="831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>
                  <a:latin typeface="Times New Roman" pitchFamily="18" charset="0"/>
                  <a:cs typeface="Times New Roman" pitchFamily="18" charset="0"/>
                </a:rPr>
                <a:t>Заколдованное слово</a:t>
              </a:r>
            </a:p>
          </p:txBody>
        </p:sp>
      </p:grpSp>
      <p:pic>
        <p:nvPicPr>
          <p:cNvPr id="12" name="Picture 2" descr="http://animashki.mirfentazy.ru/images/stories/oformlenie/strelki/47.gif"/>
          <p:cNvPicPr>
            <a:picLocks noChangeAspect="1" noChangeArrowheads="1" noCrop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029588">
            <a:off x="7484269" y="491331"/>
            <a:ext cx="669925" cy="130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http://img0.liveinternet.ru/images/attach/c/8/100/24/100024892_63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143375"/>
            <a:ext cx="19335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428596" y="500041"/>
            <a:ext cx="1260000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Вращайте барабан!</a:t>
            </a:r>
          </a:p>
        </p:txBody>
      </p:sp>
      <p:sp>
        <p:nvSpPr>
          <p:cNvPr id="15" name="Стрелка вправо 14">
            <a:hlinkClick r:id="" action="ppaction://hlinkshowjump?jump=nextslide"/>
          </p:cNvPr>
          <p:cNvSpPr/>
          <p:nvPr/>
        </p:nvSpPr>
        <p:spPr>
          <a:xfrm>
            <a:off x="8172400" y="6215082"/>
            <a:ext cx="648000" cy="360000"/>
          </a:xfrm>
          <a:prstGeom prst="rightArrow">
            <a:avLst/>
          </a:prstGeom>
          <a:solidFill>
            <a:srgbClr val="99CCFF"/>
          </a:solidFill>
          <a:ln>
            <a:solidFill>
              <a:srgbClr val="0099FF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звук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1720" y="548680"/>
            <a:ext cx="511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«Заколдованное слово»</a:t>
            </a:r>
          </a:p>
        </p:txBody>
      </p:sp>
      <p:pic>
        <p:nvPicPr>
          <p:cNvPr id="7" name="Рисунок 6" descr="unnamed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686687" y="2592288"/>
            <a:ext cx="3061777" cy="37170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9552" y="1268760"/>
            <a:ext cx="806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00FF"/>
                </a:solidFill>
                <a:latin typeface="Comic Sans MS" pitchFamily="66" charset="0"/>
              </a:rPr>
              <a:t>Ребята, злой волшебник заколдовал слова. «Расколдуйте» их! Для этого прочитайте каждое слово правильно, без лишнего слога.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11560" y="3429000"/>
            <a:ext cx="2304256" cy="683936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сметана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11560" y="3429000"/>
            <a:ext cx="2304256" cy="683936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смевертана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11560" y="3429000"/>
            <a:ext cx="2304256" cy="683936"/>
          </a:xfrm>
          <a:prstGeom prst="roundRect">
            <a:avLst/>
          </a:prstGeom>
          <a:solidFill>
            <a:schemeClr val="bg1">
              <a:alpha val="0"/>
            </a:schemeClr>
          </a:solidFill>
          <a:ln w="57150">
            <a:solidFill>
              <a:srgbClr val="00B0F0">
                <a:alpha val="0"/>
              </a:srgb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347864" y="3429000"/>
            <a:ext cx="2304256" cy="683936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орехи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347864" y="3429000"/>
            <a:ext cx="2304256" cy="683936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оренихи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47864" y="3429000"/>
            <a:ext cx="2304256" cy="683936"/>
          </a:xfrm>
          <a:prstGeom prst="roundRect">
            <a:avLst/>
          </a:prstGeom>
          <a:solidFill>
            <a:schemeClr val="bg1">
              <a:alpha val="0"/>
            </a:schemeClr>
          </a:solidFill>
          <a:ln w="57150">
            <a:solidFill>
              <a:srgbClr val="00B0F0">
                <a:alpha val="0"/>
              </a:srgb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11560" y="4401248"/>
            <a:ext cx="2304256" cy="683936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пирожки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11560" y="4401248"/>
            <a:ext cx="2304256" cy="683936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пинорожки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11560" y="4401248"/>
            <a:ext cx="2304256" cy="683936"/>
          </a:xfrm>
          <a:prstGeom prst="roundRect">
            <a:avLst/>
          </a:prstGeom>
          <a:solidFill>
            <a:schemeClr val="bg1">
              <a:alpha val="0"/>
            </a:schemeClr>
          </a:solidFill>
          <a:ln w="57150">
            <a:solidFill>
              <a:srgbClr val="00B0F0">
                <a:alpha val="0"/>
              </a:srgb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347864" y="4401248"/>
            <a:ext cx="2304256" cy="683936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котлетки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347864" y="4401248"/>
            <a:ext cx="2304256" cy="683936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котмолетки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347864" y="4401248"/>
            <a:ext cx="2304256" cy="683936"/>
          </a:xfrm>
          <a:prstGeom prst="roundRect">
            <a:avLst/>
          </a:prstGeom>
          <a:solidFill>
            <a:schemeClr val="bg1">
              <a:alpha val="0"/>
            </a:schemeClr>
          </a:solidFill>
          <a:ln w="57150">
            <a:solidFill>
              <a:srgbClr val="00B0F0">
                <a:alpha val="0"/>
              </a:srgb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979712" y="5373216"/>
            <a:ext cx="2304256" cy="683936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пастила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979712" y="5373216"/>
            <a:ext cx="2304256" cy="683936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пастутила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979712" y="5373216"/>
            <a:ext cx="2304256" cy="683936"/>
          </a:xfrm>
          <a:prstGeom prst="roundRect">
            <a:avLst/>
          </a:prstGeom>
          <a:solidFill>
            <a:schemeClr val="bg1">
              <a:alpha val="0"/>
            </a:schemeClr>
          </a:solidFill>
          <a:ln w="57150">
            <a:solidFill>
              <a:srgbClr val="00B0F0">
                <a:alpha val="0"/>
              </a:srgb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" name="Стрелка вправо 23">
            <a:hlinkClick r:id="" action="ppaction://hlinkshowjump?jump=nextslide"/>
          </p:cNvPr>
          <p:cNvSpPr/>
          <p:nvPr/>
        </p:nvSpPr>
        <p:spPr>
          <a:xfrm>
            <a:off x="8172400" y="6215082"/>
            <a:ext cx="648000" cy="360000"/>
          </a:xfrm>
          <a:prstGeom prst="rightArrow">
            <a:avLst/>
          </a:prstGeom>
          <a:solidFill>
            <a:srgbClr val="99CCFF"/>
          </a:solidFill>
          <a:ln>
            <a:solidFill>
              <a:srgbClr val="0099FF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9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9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9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9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1"/>
          <p:cNvGrpSpPr>
            <a:grpSpLocks/>
          </p:cNvGrpSpPr>
          <p:nvPr/>
        </p:nvGrpSpPr>
        <p:grpSpPr bwMode="auto">
          <a:xfrm rot="1838018">
            <a:off x="1571625" y="428625"/>
            <a:ext cx="6007100" cy="5986463"/>
            <a:chOff x="1571604" y="428604"/>
            <a:chExt cx="6006974" cy="5986462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604" y="428604"/>
              <a:ext cx="5986800" cy="5986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Box 13"/>
            <p:cNvSpPr txBox="1">
              <a:spLocks noChangeArrowheads="1"/>
            </p:cNvSpPr>
            <p:nvPr/>
          </p:nvSpPr>
          <p:spPr bwMode="auto">
            <a:xfrm rot="1119385">
              <a:off x="5003361" y="3708137"/>
              <a:ext cx="2575217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4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Грамматическая </a:t>
              </a:r>
            </a:p>
            <a:p>
              <a:r>
                <a:rPr lang="ru-RU" sz="24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   арифметика</a:t>
              </a:r>
            </a:p>
          </p:txBody>
        </p:sp>
        <p:sp>
          <p:nvSpPr>
            <p:cNvPr id="5" name="TextBox 14"/>
            <p:cNvSpPr txBox="1">
              <a:spLocks noChangeArrowheads="1"/>
            </p:cNvSpPr>
            <p:nvPr/>
          </p:nvSpPr>
          <p:spPr bwMode="auto">
            <a:xfrm rot="3981743">
              <a:off x="4551011" y="4913626"/>
              <a:ext cx="146499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400" b="1">
                  <a:latin typeface="Times New Roman" pitchFamily="18" charset="0"/>
                  <a:cs typeface="Times New Roman" pitchFamily="18" charset="0"/>
                </a:rPr>
                <a:t>Песенка</a:t>
              </a:r>
            </a:p>
          </p:txBody>
        </p:sp>
        <p:sp>
          <p:nvSpPr>
            <p:cNvPr id="6" name="TextBox 15"/>
            <p:cNvSpPr txBox="1">
              <a:spLocks noChangeArrowheads="1"/>
            </p:cNvSpPr>
            <p:nvPr/>
          </p:nvSpPr>
          <p:spPr bwMode="auto">
            <a:xfrm rot="-4066424">
              <a:off x="4204154" y="1707786"/>
              <a:ext cx="1752883" cy="435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400" b="1">
                  <a:latin typeface="Times New Roman" pitchFamily="18" charset="0"/>
                  <a:cs typeface="Times New Roman" pitchFamily="18" charset="0"/>
                </a:rPr>
                <a:t>Наборщик</a:t>
              </a:r>
            </a:p>
          </p:txBody>
        </p:sp>
        <p:sp>
          <p:nvSpPr>
            <p:cNvPr id="7" name="TextBox 16"/>
            <p:cNvSpPr txBox="1">
              <a:spLocks noChangeArrowheads="1"/>
            </p:cNvSpPr>
            <p:nvPr/>
          </p:nvSpPr>
          <p:spPr bwMode="auto">
            <a:xfrm rot="-9699750">
              <a:off x="1640748" y="2289211"/>
              <a:ext cx="2425253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4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Литературный </a:t>
              </a:r>
            </a:p>
            <a:p>
              <a:r>
                <a:rPr lang="ru-RU" sz="24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   кроссворд</a:t>
              </a:r>
            </a:p>
          </p:txBody>
        </p:sp>
        <p:sp>
          <p:nvSpPr>
            <p:cNvPr id="8" name="TextBox 17"/>
            <p:cNvSpPr txBox="1">
              <a:spLocks noChangeArrowheads="1"/>
            </p:cNvSpPr>
            <p:nvPr/>
          </p:nvSpPr>
          <p:spPr bwMode="auto">
            <a:xfrm rot="20054988">
              <a:off x="5288721" y="2412532"/>
              <a:ext cx="177770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2400" b="1" dirty="0" err="1">
                  <a:latin typeface="Times New Roman" pitchFamily="18" charset="0"/>
                  <a:cs typeface="Times New Roman" pitchFamily="18" charset="0"/>
                </a:rPr>
                <a:t>Читалочка</a:t>
              </a:r>
              <a:endParaRPr lang="ru-RU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18"/>
            <p:cNvSpPr txBox="1">
              <a:spLocks noChangeArrowheads="1"/>
            </p:cNvSpPr>
            <p:nvPr/>
          </p:nvSpPr>
          <p:spPr bwMode="auto">
            <a:xfrm rot="6852870">
              <a:off x="2896556" y="4788058"/>
              <a:ext cx="1906623" cy="783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400" b="1">
                  <a:latin typeface="Times New Roman" pitchFamily="18" charset="0"/>
                  <a:cs typeface="Times New Roman" pitchFamily="18" charset="0"/>
                </a:rPr>
                <a:t>Школьные</a:t>
              </a:r>
            </a:p>
            <a:p>
              <a:r>
                <a:rPr lang="ru-RU" sz="2400" b="1">
                  <a:latin typeface="Times New Roman" pitchFamily="18" charset="0"/>
                  <a:cs typeface="Times New Roman" pitchFamily="18" charset="0"/>
                </a:rPr>
                <a:t>загадки</a:t>
              </a:r>
            </a:p>
          </p:txBody>
        </p:sp>
        <p:sp>
          <p:nvSpPr>
            <p:cNvPr id="10" name="TextBox 19"/>
            <p:cNvSpPr txBox="1">
              <a:spLocks noChangeArrowheads="1"/>
            </p:cNvSpPr>
            <p:nvPr/>
          </p:nvSpPr>
          <p:spPr bwMode="auto">
            <a:xfrm rot="10208828">
              <a:off x="1999377" y="3794554"/>
              <a:ext cx="165720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2400" b="1" dirty="0">
                  <a:latin typeface="Times New Roman" pitchFamily="18" charset="0"/>
                  <a:cs typeface="Times New Roman" pitchFamily="18" charset="0"/>
                </a:rPr>
                <a:t>Путаница</a:t>
              </a:r>
            </a:p>
          </p:txBody>
        </p:sp>
        <p:sp>
          <p:nvSpPr>
            <p:cNvPr id="11" name="TextBox 20"/>
            <p:cNvSpPr txBox="1">
              <a:spLocks noChangeArrowheads="1"/>
            </p:cNvSpPr>
            <p:nvPr/>
          </p:nvSpPr>
          <p:spPr bwMode="auto">
            <a:xfrm rot="15143302">
              <a:off x="2794284" y="1288530"/>
              <a:ext cx="2315614" cy="8309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>
                  <a:latin typeface="Times New Roman" pitchFamily="18" charset="0"/>
                  <a:cs typeface="Times New Roman" pitchFamily="18" charset="0"/>
                </a:rPr>
                <a:t>Заколдованное слово</a:t>
              </a:r>
            </a:p>
          </p:txBody>
        </p:sp>
      </p:grpSp>
      <p:pic>
        <p:nvPicPr>
          <p:cNvPr id="12" name="Picture 2" descr="http://animashki.mirfentazy.ru/images/stories/oformlenie/strelki/47.gif"/>
          <p:cNvPicPr>
            <a:picLocks noChangeAspect="1" noChangeArrowheads="1" noCrop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029588">
            <a:off x="7484269" y="491331"/>
            <a:ext cx="669925" cy="130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http://img0.liveinternet.ru/images/attach/c/8/100/24/100024892_63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143375"/>
            <a:ext cx="19335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428596" y="500041"/>
            <a:ext cx="1260000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Вращайте барабан!</a:t>
            </a:r>
          </a:p>
        </p:txBody>
      </p:sp>
      <p:sp>
        <p:nvSpPr>
          <p:cNvPr id="15" name="Стрелка вправо 14">
            <a:hlinkClick r:id="" action="ppaction://hlinkshowjump?jump=nextslide"/>
          </p:cNvPr>
          <p:cNvSpPr/>
          <p:nvPr/>
        </p:nvSpPr>
        <p:spPr>
          <a:xfrm>
            <a:off x="8172400" y="6215082"/>
            <a:ext cx="648000" cy="360000"/>
          </a:xfrm>
          <a:prstGeom prst="rightArrow">
            <a:avLst/>
          </a:prstGeom>
          <a:solidFill>
            <a:srgbClr val="99CCFF"/>
          </a:solidFill>
          <a:ln>
            <a:solidFill>
              <a:srgbClr val="0099FF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звук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заяц.gif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043608" y="1988840"/>
            <a:ext cx="2658822" cy="4346848"/>
          </a:xfrm>
          <a:prstGeom prst="rect">
            <a:avLst/>
          </a:prstGeom>
        </p:spPr>
      </p:pic>
      <p:sp>
        <p:nvSpPr>
          <p:cNvPr id="11" name="Овальная выноска 10"/>
          <p:cNvSpPr/>
          <p:nvPr/>
        </p:nvSpPr>
        <p:spPr>
          <a:xfrm>
            <a:off x="3491880" y="1268760"/>
            <a:ext cx="5256584" cy="2376264"/>
          </a:xfrm>
          <a:prstGeom prst="wedgeEllipseCallout">
            <a:avLst/>
          </a:prstGeom>
          <a:solidFill>
            <a:srgbClr val="CCFFFF"/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rgbClr val="0000FF"/>
                </a:solidFill>
                <a:latin typeface="Comic Sans MS" pitchFamily="66" charset="0"/>
              </a:rPr>
              <a:t>Ребята, я очень люблю заниматься спортом. Предлагаю вам составить новые слова из букв слова «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СПОРТ</a:t>
            </a:r>
            <a:r>
              <a:rPr lang="ru-RU" sz="2200" b="1" dirty="0">
                <a:solidFill>
                  <a:srgbClr val="0000FF"/>
                </a:solidFill>
                <a:latin typeface="Comic Sans MS" pitchFamily="66" charset="0"/>
              </a:rPr>
              <a:t>».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03848" y="548680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«Наборщик»</a:t>
            </a:r>
          </a:p>
        </p:txBody>
      </p:sp>
      <p:sp>
        <p:nvSpPr>
          <p:cNvPr id="5" name="Стрелка вправо 4">
            <a:hlinkClick r:id="" action="ppaction://hlinkshowjump?jump=nextslide"/>
          </p:cNvPr>
          <p:cNvSpPr/>
          <p:nvPr/>
        </p:nvSpPr>
        <p:spPr>
          <a:xfrm>
            <a:off x="8172400" y="6215082"/>
            <a:ext cx="648000" cy="360000"/>
          </a:xfrm>
          <a:prstGeom prst="rightArrow">
            <a:avLst/>
          </a:prstGeom>
          <a:solidFill>
            <a:srgbClr val="99CCFF"/>
          </a:solidFill>
          <a:ln>
            <a:solidFill>
              <a:srgbClr val="0099FF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3863</TotalTime>
  <Words>916</Words>
  <Application>Microsoft Office PowerPoint</Application>
  <PresentationFormat>Экран (4:3)</PresentationFormat>
  <Paragraphs>393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учитель</cp:lastModifiedBy>
  <cp:revision>723</cp:revision>
  <dcterms:created xsi:type="dcterms:W3CDTF">2022-08-22T17:09:23Z</dcterms:created>
  <dcterms:modified xsi:type="dcterms:W3CDTF">2026-05-28T08:57:03Z</dcterms:modified>
</cp:coreProperties>
</file>