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8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2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3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4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0" r:id="rId2"/>
    <p:sldMasterId id="2147483710" r:id="rId3"/>
    <p:sldMasterId id="2147483724" r:id="rId4"/>
    <p:sldMasterId id="2147483736" r:id="rId5"/>
    <p:sldMasterId id="2147483748" r:id="rId6"/>
    <p:sldMasterId id="2147483760" r:id="rId7"/>
    <p:sldMasterId id="2147483778" r:id="rId8"/>
    <p:sldMasterId id="2147483796" r:id="rId9"/>
    <p:sldMasterId id="2147483814" r:id="rId10"/>
    <p:sldMasterId id="2147483832" r:id="rId11"/>
    <p:sldMasterId id="2147483850" r:id="rId12"/>
    <p:sldMasterId id="2147483862" r:id="rId13"/>
    <p:sldMasterId id="2147483886" r:id="rId14"/>
    <p:sldMasterId id="2147483898" r:id="rId15"/>
  </p:sldMasterIdLst>
  <p:notesMasterIdLst>
    <p:notesMasterId r:id="rId55"/>
  </p:notesMasterIdLst>
  <p:sldIdLst>
    <p:sldId id="325" r:id="rId16"/>
    <p:sldId id="307" r:id="rId17"/>
    <p:sldId id="326" r:id="rId18"/>
    <p:sldId id="308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310" r:id="rId27"/>
    <p:sldId id="290" r:id="rId28"/>
    <p:sldId id="291" r:id="rId29"/>
    <p:sldId id="309" r:id="rId30"/>
    <p:sldId id="329" r:id="rId31"/>
    <p:sldId id="321" r:id="rId32"/>
    <p:sldId id="258" r:id="rId33"/>
    <p:sldId id="311" r:id="rId34"/>
    <p:sldId id="259" r:id="rId35"/>
    <p:sldId id="312" r:id="rId36"/>
    <p:sldId id="262" r:id="rId37"/>
    <p:sldId id="281" r:id="rId38"/>
    <p:sldId id="315" r:id="rId39"/>
    <p:sldId id="316" r:id="rId40"/>
    <p:sldId id="317" r:id="rId41"/>
    <p:sldId id="318" r:id="rId42"/>
    <p:sldId id="319" r:id="rId43"/>
    <p:sldId id="322" r:id="rId44"/>
    <p:sldId id="264" r:id="rId45"/>
    <p:sldId id="320" r:id="rId46"/>
    <p:sldId id="323" r:id="rId47"/>
    <p:sldId id="274" r:id="rId48"/>
    <p:sldId id="275" r:id="rId49"/>
    <p:sldId id="276" r:id="rId50"/>
    <p:sldId id="277" r:id="rId51"/>
    <p:sldId id="300" r:id="rId52"/>
    <p:sldId id="328" r:id="rId53"/>
    <p:sldId id="330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D03"/>
    <a:srgbClr val="011301"/>
    <a:srgbClr val="024402"/>
    <a:srgbClr val="059F05"/>
    <a:srgbClr val="033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2" d="100"/>
          <a:sy n="82" d="100"/>
        </p:scale>
        <p:origin x="-146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8619D-E79D-47C6-A43E-7BE07E444F7C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E9412-546A-435F-9BC1-5E3480C3C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0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</a:t>
            </a:r>
            <a:r>
              <a:rPr lang="ru-RU" baseline="0" dirty="0" smtClean="0"/>
              <a:t>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E9412-546A-435F-9BC1-5E3480C3C4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2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1га леса за час поглощает столько углекислого газа,</a:t>
            </a:r>
            <a:r>
              <a:rPr lang="ru-RU" baseline="0" dirty="0" smtClean="0"/>
              <a:t> сколько его образуется при дыхании 200 человек.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E9412-546A-435F-9BC1-5E3480C3C46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5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</a:t>
            </a:r>
            <a:r>
              <a:rPr lang="ru-RU" baseline="0" dirty="0" smtClean="0"/>
              <a:t> древесины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E9412-546A-435F-9BC1-5E3480C3C46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7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Зубр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E9412-546A-435F-9BC1-5E3480C3C46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Истребление</a:t>
            </a:r>
            <a:r>
              <a:rPr lang="ru-RU" baseline="0" dirty="0" smtClean="0"/>
              <a:t> редких растений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E9412-546A-435F-9BC1-5E3480C3C46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4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3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89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490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752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125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716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263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626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609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634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34012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8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63522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60579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099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2505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675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47C7D-C89B-44A1-8F8A-7E4C2E81B1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1103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714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471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97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439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96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336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570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974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611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063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4502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01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349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43724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6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36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9611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3738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47C7D-C89B-44A1-8F8A-7E4C2E81B1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5813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962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695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991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67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799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540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473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13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951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092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898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6488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789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0410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413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001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106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8E452-416E-4604-B51B-D7BAAC2C1F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31420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90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242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678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901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445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9088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40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9774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648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030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638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0870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0284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035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272931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336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3016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5151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8E452-416E-4604-B51B-D7BAAC2C1F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8351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CE67-F6D3-4271-9032-3D2672D89A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0E8B4-ED0C-4A5C-9AF7-318DED2D44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362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B7BB-7492-4D37-BCBF-3B56BCF39C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12A5-4954-4B2B-BAF6-C947B1CB75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35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6F88-22D7-483E-885F-9D945BD82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7187-9625-4A39-A663-9414EEA01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776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6E9B-C432-48B3-B987-C8D52CF3B0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F67A-5105-49AC-902B-691029220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89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47C7D-C89B-44A1-8F8A-7E4C2E81B1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92536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BF76-C35A-4A85-9310-BBAF9CC289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A11B-B0F5-4D16-88A9-BC659D309F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443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1EEA4-A6AC-445E-8827-3ECF7870E0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77EA3-A769-48C9-9E36-6FF7510ED2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0839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8EAB-3C6E-4A81-B3DE-8D8FB10D3D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6D4F-C1FA-4FB8-970D-F87856BEDB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6053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AF275-7E96-41DA-87FD-495C52D74C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0B87A-6A8E-430E-9387-CDD9965A13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993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FD61-0AAB-42B7-87D7-BCC0E8F39C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3B31-B7E4-476E-A32F-B948D4EC30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605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8B14-D792-4247-B5AC-512E79288B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EE188-5318-4D9D-852B-7BF47C933A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1011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A67BB-7AFA-46D7-8FD7-797DBB5979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A5A78-C16E-45A6-B15F-9AE47A43F0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0724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CE67-F6D3-4271-9032-3D2672D89A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0E8B4-ED0C-4A5C-9AF7-318DED2D44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1097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B7BB-7492-4D37-BCBF-3B56BCF39C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12A5-4954-4B2B-BAF6-C947B1CB75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776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6F88-22D7-483E-885F-9D945BD82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7187-9625-4A39-A663-9414EEA01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2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464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6E9B-C432-48B3-B987-C8D52CF3B0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F67A-5105-49AC-902B-691029220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8885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BF76-C35A-4A85-9310-BBAF9CC289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A11B-B0F5-4D16-88A9-BC659D309F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1994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1EEA4-A6AC-445E-8827-3ECF7870E0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77EA3-A769-48C9-9E36-6FF7510ED2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6540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8EAB-3C6E-4A81-B3DE-8D8FB10D3D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6D4F-C1FA-4FB8-970D-F87856BEDB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0086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AF275-7E96-41DA-87FD-495C52D74C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0B87A-6A8E-430E-9387-CDD9965A13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4628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FD61-0AAB-42B7-87D7-BCC0E8F39C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3B31-B7E4-476E-A32F-B948D4EC30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1972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8B14-D792-4247-B5AC-512E79288B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EE188-5318-4D9D-852B-7BF47C933A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6465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A67BB-7AFA-46D7-8FD7-797DBB5979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A5A78-C16E-45A6-B15F-9AE47A43F0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8093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CE67-F6D3-4271-9032-3D2672D89A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0E8B4-ED0C-4A5C-9AF7-318DED2D44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603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B7BB-7492-4D37-BCBF-3B56BCF39C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12A5-4954-4B2B-BAF6-C947B1CB75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74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1662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6F88-22D7-483E-885F-9D945BD82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7187-9625-4A39-A663-9414EEA01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1959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6E9B-C432-48B3-B987-C8D52CF3B0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F67A-5105-49AC-902B-691029220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0204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BF76-C35A-4A85-9310-BBAF9CC289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A11B-B0F5-4D16-88A9-BC659D309F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3801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1EEA4-A6AC-445E-8827-3ECF7870E0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77EA3-A769-48C9-9E36-6FF7510ED2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3730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8EAB-3C6E-4A81-B3DE-8D8FB10D3D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6D4F-C1FA-4FB8-970D-F87856BEDB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443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AF275-7E96-41DA-87FD-495C52D74C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0B87A-6A8E-430E-9387-CDD9965A13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587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FD61-0AAB-42B7-87D7-BCC0E8F39C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3B31-B7E4-476E-A32F-B948D4EC30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3492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8B14-D792-4247-B5AC-512E79288B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EE188-5318-4D9D-852B-7BF47C933A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3294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A67BB-7AFA-46D7-8FD7-797DBB5979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A5A78-C16E-45A6-B15F-9AE47A43F0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439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2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7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2414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9764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14252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6514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1326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6236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1720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2558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3917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9235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5622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8156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7294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07418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4528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367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8818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47C7D-C89B-44A1-8F8A-7E4C2E81B1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7789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8E452-416E-4604-B51B-D7BAAC2C1F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4104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35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4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8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2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46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98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994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5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09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5611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41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82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5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47C7D-C89B-44A1-8F8A-7E4C2E81B1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867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8E452-416E-4604-B51B-D7BAAC2C1F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4647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30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28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57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45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45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023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63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21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91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75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999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47C7D-C89B-44A1-8F8A-7E4C2E81B1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0474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6649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8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003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321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294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00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6512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280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55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325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88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48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4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47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152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83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28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70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049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745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497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042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367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1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856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253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2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178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15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399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782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029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52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919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4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156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064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935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347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531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646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396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679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516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8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419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059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06089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734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52752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984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073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214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47C7D-C89B-44A1-8F8A-7E4C2E81B1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2897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190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08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6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82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754985-155B-45BC-9C33-2AF63F8D93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399069-B208-4021-B77A-69C48D9AA4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2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754985-155B-45BC-9C33-2AF63F8D93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399069-B208-4021-B77A-69C48D9AA4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6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754985-155B-45BC-9C33-2AF63F8D93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399069-B208-4021-B77A-69C48D9AA4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6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7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7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72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45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8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7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60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3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6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/>
          </p:cNvSpPr>
          <p:nvPr>
            <p:ph type="ctrTitle"/>
          </p:nvPr>
        </p:nvSpPr>
        <p:spPr>
          <a:xfrm>
            <a:off x="179388" y="549275"/>
            <a:ext cx="8856662" cy="2447925"/>
          </a:xfrm>
        </p:spPr>
        <p:txBody>
          <a:bodyPr/>
          <a:lstStyle/>
          <a:p>
            <a:r>
              <a:rPr lang="ru-RU" sz="4000" b="1" smtClean="0"/>
              <a:t>Предмет:</a:t>
            </a:r>
            <a:r>
              <a:rPr lang="ru-RU" sz="4000" smtClean="0"/>
              <a:t> Окружающий мир, 4 класс.</a:t>
            </a:r>
            <a:br>
              <a:rPr lang="ru-RU" sz="4000" smtClean="0"/>
            </a:br>
            <a:r>
              <a:rPr lang="ru-RU" sz="4000" smtClean="0"/>
              <a:t> </a:t>
            </a:r>
            <a:r>
              <a:rPr lang="ru-RU" sz="4000" b="1" smtClean="0"/>
              <a:t>Раздел: </a:t>
            </a:r>
            <a:r>
              <a:rPr lang="ru-RU" sz="4000" smtClean="0"/>
              <a:t>Природа России </a:t>
            </a:r>
            <a:br>
              <a:rPr lang="ru-RU" sz="4000" smtClean="0"/>
            </a:br>
            <a:r>
              <a:rPr lang="ru-RU" sz="4000" b="1" smtClean="0"/>
              <a:t>Тема: «</a:t>
            </a:r>
            <a:r>
              <a:rPr lang="ru-RU" sz="4000" smtClean="0"/>
              <a:t>Лес и человек</a:t>
            </a:r>
            <a:r>
              <a:rPr lang="ru-RU" sz="4000" b="1" smtClean="0"/>
              <a:t>».</a:t>
            </a:r>
            <a:br>
              <a:rPr lang="ru-RU" sz="4000" b="1" smtClean="0"/>
            </a:br>
            <a:r>
              <a:rPr lang="ru-RU" sz="4000" b="1" smtClean="0"/>
              <a:t> </a:t>
            </a:r>
            <a:endParaRPr lang="ru-RU" sz="4000" smtClean="0"/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xfrm>
            <a:off x="3419475" y="3068638"/>
            <a:ext cx="5616575" cy="3095625"/>
          </a:xfrm>
        </p:spPr>
        <p:txBody>
          <a:bodyPr/>
          <a:lstStyle/>
          <a:p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Алексей\Мои документы\Мои рисунк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80645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9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4" y="188641"/>
            <a:ext cx="8425507" cy="474689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3600" dirty="0" smtClean="0"/>
              <a:t>            </a:t>
            </a:r>
            <a:r>
              <a:rPr lang="ru-RU" altLang="ru-RU" sz="4000" b="1" i="1" dirty="0" smtClean="0"/>
              <a:t>Кто является санитаром леса</a:t>
            </a:r>
            <a:r>
              <a:rPr lang="en-US" altLang="ru-RU" sz="4000" b="1" i="1" dirty="0" smtClean="0"/>
              <a:t>?</a:t>
            </a:r>
            <a:endParaRPr lang="ru-RU" altLang="ru-RU" sz="4000" b="1" i="1" dirty="0" smtClean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556792"/>
            <a:ext cx="6786562" cy="5089525"/>
          </a:xfrm>
          <a:noFill/>
        </p:spPr>
      </p:pic>
    </p:spTree>
    <p:extLst>
      <p:ext uri="{BB962C8B-B14F-4D97-AF65-F5344CB8AC3E}">
        <p14:creationId xmlns:p14="http://schemas.microsoft.com/office/powerpoint/2010/main" val="77142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4925" y="260350"/>
            <a:ext cx="9144000" cy="453072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ru-RU" altLang="ru-RU" sz="3600" b="1" i="1" dirty="0" smtClean="0"/>
              <a:t>Это животное умеет не только</a:t>
            </a:r>
          </a:p>
          <a:p>
            <a:pPr marL="0" indent="0" algn="ctr" eaLnBrk="1" hangingPunct="1">
              <a:buNone/>
            </a:pPr>
            <a:r>
              <a:rPr lang="ru-RU" altLang="ru-RU" sz="3600" b="1" i="1" dirty="0" smtClean="0"/>
              <a:t>прыгать, но и летать.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54" y="1700808"/>
            <a:ext cx="6326698" cy="4745024"/>
          </a:xfrm>
        </p:spPr>
      </p:pic>
    </p:spTree>
    <p:extLst>
      <p:ext uri="{BB962C8B-B14F-4D97-AF65-F5344CB8AC3E}">
        <p14:creationId xmlns:p14="http://schemas.microsoft.com/office/powerpoint/2010/main" val="2613512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3"/>
            <a:ext cx="7925504" cy="1369064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011301"/>
                </a:solidFill>
              </a:rPr>
              <a:t>Какая </a:t>
            </a:r>
            <a:r>
              <a:rPr lang="ru-RU" sz="4400" b="1" i="1" dirty="0">
                <a:solidFill>
                  <a:srgbClr val="011301"/>
                </a:solidFill>
              </a:rPr>
              <a:t>птица распространяет плоды кедровой </a:t>
            </a:r>
            <a:r>
              <a:rPr lang="ru-RU" sz="4400" b="1" i="1" dirty="0" smtClean="0">
                <a:solidFill>
                  <a:srgbClr val="011301"/>
                </a:solidFill>
              </a:rPr>
              <a:t>сосны?</a:t>
            </a:r>
            <a:r>
              <a:rPr lang="ru-RU" sz="4400" b="1" dirty="0">
                <a:solidFill>
                  <a:srgbClr val="011301"/>
                </a:solidFill>
              </a:rPr>
              <a:t/>
            </a:r>
            <a:br>
              <a:rPr lang="ru-RU" sz="4400" b="1" dirty="0">
                <a:solidFill>
                  <a:srgbClr val="011301"/>
                </a:solidFill>
              </a:rPr>
            </a:br>
            <a:endParaRPr lang="ru-RU" sz="4400" b="1" dirty="0">
              <a:solidFill>
                <a:srgbClr val="01130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467168" cy="468052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447675" y="276225"/>
            <a:ext cx="8085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</a:rPr>
              <a:t>Узнай хвойные деревья по веточкам и </a:t>
            </a:r>
            <a:r>
              <a:rPr lang="ru-RU" sz="3600" b="1" dirty="0" smtClean="0">
                <a:latin typeface="+mj-lt"/>
              </a:rPr>
              <a:t>шишкам</a:t>
            </a:r>
            <a:endParaRPr lang="ru-RU" sz="3600" b="1" dirty="0">
              <a:latin typeface="+mj-lt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79388" y="1988840"/>
            <a:ext cx="927821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+mj-lt"/>
              </a:rPr>
              <a:t>    </a:t>
            </a:r>
            <a:r>
              <a:rPr lang="ru-RU" b="1" dirty="0" smtClean="0">
                <a:latin typeface="+mj-lt"/>
              </a:rPr>
              <a:t>кедровая                                                                                              сосна</a:t>
            </a:r>
          </a:p>
          <a:p>
            <a:pPr>
              <a:defRPr/>
            </a:pPr>
            <a:r>
              <a:rPr lang="ru-RU" b="1" dirty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      сосна                 ель                    пихта            лиственница     обыкновенная    </a:t>
            </a:r>
          </a:p>
          <a:p>
            <a:pPr>
              <a:defRPr/>
            </a:pPr>
            <a:r>
              <a:rPr lang="ru-RU" sz="2400" dirty="0" smtClean="0">
                <a:latin typeface="+mj-lt"/>
              </a:rPr>
              <a:t>    </a:t>
            </a:r>
            <a:endParaRPr lang="ru-RU" sz="2400" dirty="0">
              <a:latin typeface="+mj-lt"/>
            </a:endParaRPr>
          </a:p>
        </p:txBody>
      </p:sp>
      <p:pic>
        <p:nvPicPr>
          <p:cNvPr id="117767" name="Picture 7" descr="шишка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852738"/>
            <a:ext cx="1692275" cy="2838450"/>
          </a:xfrm>
          <a:noFill/>
        </p:spPr>
      </p:pic>
      <p:pic>
        <p:nvPicPr>
          <p:cNvPr id="117769" name="Picture 9" descr="шишка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851150"/>
            <a:ext cx="1682750" cy="2833688"/>
          </a:xfrm>
          <a:noFill/>
        </p:spPr>
      </p:pic>
      <p:pic>
        <p:nvPicPr>
          <p:cNvPr id="117772" name="Picture 12" descr="шишка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2851150"/>
            <a:ext cx="1682750" cy="2833688"/>
          </a:xfrm>
          <a:noFill/>
        </p:spPr>
      </p:pic>
      <p:pic>
        <p:nvPicPr>
          <p:cNvPr id="117775" name="Picture 15" descr="шишка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851150"/>
            <a:ext cx="1666875" cy="2833688"/>
          </a:xfrm>
          <a:noFill/>
        </p:spPr>
      </p:pic>
      <p:pic>
        <p:nvPicPr>
          <p:cNvPr id="117778" name="Picture 18" descr="шишка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852738"/>
            <a:ext cx="1668462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667" y="5085184"/>
            <a:ext cx="414016" cy="5001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3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6241" y="5085184"/>
            <a:ext cx="414016" cy="5001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95498" y="5110195"/>
            <a:ext cx="414016" cy="5001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51236" y="5099252"/>
            <a:ext cx="414016" cy="5001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41183" y="5080996"/>
            <a:ext cx="414016" cy="5001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9739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58750" y="276225"/>
            <a:ext cx="8734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j-lt"/>
              </a:rPr>
              <a:t>Узнай лиственные деревья по листьям и </a:t>
            </a:r>
            <a:r>
              <a:rPr lang="ru-RU" sz="3600" b="1" dirty="0" smtClean="0">
                <a:latin typeface="+mj-lt"/>
              </a:rPr>
              <a:t>плодам</a:t>
            </a:r>
            <a:endParaRPr lang="ru-RU" sz="3600" b="1" dirty="0">
              <a:latin typeface="+mj-lt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51352" y="2303635"/>
            <a:ext cx="8734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dirty="0" smtClean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ясень</a:t>
            </a:r>
            <a:r>
              <a:rPr lang="ru-RU" sz="3200" b="1" dirty="0" smtClean="0">
                <a:latin typeface="+mj-lt"/>
              </a:rPr>
              <a:t>         </a:t>
            </a:r>
            <a:r>
              <a:rPr lang="ru-RU" sz="2400" b="1" dirty="0" smtClean="0">
                <a:latin typeface="+mj-lt"/>
              </a:rPr>
              <a:t>липа</a:t>
            </a:r>
            <a:r>
              <a:rPr lang="ru-RU" sz="3200" b="1" dirty="0" smtClean="0">
                <a:latin typeface="+mj-lt"/>
              </a:rPr>
              <a:t>          </a:t>
            </a:r>
            <a:r>
              <a:rPr lang="ru-RU" sz="2400" b="1" dirty="0" smtClean="0">
                <a:latin typeface="+mj-lt"/>
              </a:rPr>
              <a:t>вяз</a:t>
            </a:r>
            <a:r>
              <a:rPr lang="ru-RU" sz="3200" b="1" dirty="0" smtClean="0">
                <a:latin typeface="+mj-lt"/>
              </a:rPr>
              <a:t>            </a:t>
            </a:r>
            <a:r>
              <a:rPr lang="ru-RU" sz="2400" b="1" dirty="0" smtClean="0">
                <a:latin typeface="+mj-lt"/>
              </a:rPr>
              <a:t>дуб             клен</a:t>
            </a:r>
            <a:endParaRPr lang="ru-RU" sz="3200" b="1" dirty="0">
              <a:latin typeface="+mj-lt"/>
            </a:endParaRPr>
          </a:p>
        </p:txBody>
      </p:sp>
      <p:pic>
        <p:nvPicPr>
          <p:cNvPr id="118790" name="Picture 6" descr="лист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6" y="2927599"/>
            <a:ext cx="1762125" cy="2332038"/>
          </a:xfrm>
          <a:noFill/>
        </p:spPr>
      </p:pic>
      <p:pic>
        <p:nvPicPr>
          <p:cNvPr id="118792" name="Picture 8" descr="лист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8649" y="2921162"/>
            <a:ext cx="1693863" cy="2333625"/>
          </a:xfrm>
          <a:noFill/>
        </p:spPr>
      </p:pic>
      <p:pic>
        <p:nvPicPr>
          <p:cNvPr id="118795" name="Picture 11" descr="лист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3950" y="2921000"/>
            <a:ext cx="1628775" cy="2333625"/>
          </a:xfrm>
          <a:noFill/>
        </p:spPr>
      </p:pic>
      <p:pic>
        <p:nvPicPr>
          <p:cNvPr id="118798" name="Picture 14" descr="лист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921000"/>
            <a:ext cx="1762125" cy="2333625"/>
          </a:xfrm>
          <a:noFill/>
        </p:spPr>
      </p:pic>
      <p:pic>
        <p:nvPicPr>
          <p:cNvPr id="118801" name="Picture 17" descr="лист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320" y="2909318"/>
            <a:ext cx="17287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95022" y="4598546"/>
            <a:ext cx="414016" cy="5001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74565" y="4572418"/>
            <a:ext cx="414016" cy="5001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3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5846" y="4572417"/>
            <a:ext cx="414016" cy="5001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5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9411" y="4572416"/>
            <a:ext cx="414016" cy="5001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43944" y="4546288"/>
            <a:ext cx="414016" cy="5001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42517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ny\Documents\ФОТО ЛЕС\0_549eb_8b5b4065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583" y="-28830"/>
            <a:ext cx="9144000" cy="693115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85786" y="928670"/>
            <a:ext cx="74522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59F0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Лес и человек    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59F0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85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solidFill>
                  <a:srgbClr val="FF0000"/>
                </a:solidFill>
              </a:rPr>
              <a:t>ЛЕС И ЧЕЛОВЕК</a:t>
            </a:r>
          </a:p>
        </p:txBody>
      </p:sp>
      <p:pic>
        <p:nvPicPr>
          <p:cNvPr id="5" name="Содержимое 4" descr="P100009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357313"/>
            <a:ext cx="4038600" cy="44291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38"/>
            <a:ext cx="4038600" cy="5429250"/>
          </a:xfrm>
        </p:spPr>
        <p:txBody>
          <a:bodyPr/>
          <a:lstStyle/>
          <a:p>
            <a:pPr eaLnBrk="1" hangingPunct="1"/>
            <a:r>
              <a:rPr lang="ru-RU" sz="4000" smtClean="0"/>
              <a:t>Роль леса в жизни человека и природы</a:t>
            </a:r>
            <a:endParaRPr lang="en-US" sz="4000" smtClean="0"/>
          </a:p>
          <a:p>
            <a:pPr eaLnBrk="1" hangingPunct="1">
              <a:buFont typeface="Arial" charset="0"/>
              <a:buNone/>
            </a:pPr>
            <a:endParaRPr lang="en-US" sz="4000" smtClean="0"/>
          </a:p>
          <a:p>
            <a:pPr eaLnBrk="1" hangingPunct="1"/>
            <a:r>
              <a:rPr lang="ru-RU" sz="4000" smtClean="0"/>
              <a:t>Роль человека в жизни леса</a:t>
            </a:r>
          </a:p>
        </p:txBody>
      </p:sp>
    </p:spTree>
    <p:extLst>
      <p:ext uri="{BB962C8B-B14F-4D97-AF65-F5344CB8AC3E}">
        <p14:creationId xmlns:p14="http://schemas.microsoft.com/office/powerpoint/2010/main" val="12976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632848" cy="5445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sz="4900" b="1" i="1" dirty="0" smtClean="0">
                <a:solidFill>
                  <a:srgbClr val="C00000"/>
                </a:solidFill>
              </a:rPr>
              <a:t>Цели урока:</a:t>
            </a:r>
            <a:br>
              <a:rPr lang="ru-RU" sz="4900" b="1" i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4000" dirty="0" smtClean="0"/>
              <a:t>- узнать о роли леса в жизни       человека и природы;</a:t>
            </a:r>
            <a:br>
              <a:rPr lang="ru-RU" sz="4000" dirty="0" smtClean="0"/>
            </a:br>
            <a:r>
              <a:rPr lang="ru-RU" sz="4000" dirty="0" smtClean="0"/>
              <a:t>    - ознакомиться с экологическими проблемами леса;</a:t>
            </a:r>
            <a:br>
              <a:rPr lang="ru-RU" sz="4000" dirty="0" smtClean="0"/>
            </a:br>
            <a:r>
              <a:rPr lang="ru-RU" sz="4000" dirty="0" smtClean="0"/>
              <a:t>    - выяснить, что должен делать человек, чтобы сохранить лес.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622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ony\Documents\ФОТО ЛЕС\64d81257010ddcbef00cd0e256092d924fa5e370650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928802"/>
            <a:ext cx="8501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ёгкие нашей планеты»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5072074"/>
            <a:ext cx="5760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chemeClr val="bg1"/>
                </a:solidFill>
              </a:rPr>
              <a:t>1 га леса за час поглощает столько углекислого газа, сколько его образуется при дыхании 200 человек. </a:t>
            </a:r>
            <a:endParaRPr lang="ru-RU" sz="2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Documents\ФОТО ЛЕС\f498e781369ab2ac42a7f9e50aff25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214290"/>
            <a:ext cx="37856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Защитник водоёмов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почв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9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4" descr="P723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3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ocuments\ФОТО ЛЕС\1262257076_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385594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Дом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для растений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животных,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грибов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3645024"/>
            <a:ext cx="42159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Источник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ягод, грибов лекарственных 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y\Documents\ФОТО ЛЕС\1367790724_main_b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928670"/>
            <a:ext cx="6523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Источник древесины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8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Sony\Documents\ФОТО ЛЕС\026aaaa08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2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357298"/>
            <a:ext cx="7317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Место отдыха человека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4724" y="2500306"/>
            <a:ext cx="66335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2440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Значение леса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2440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642918"/>
            <a:ext cx="1887601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11301"/>
                </a:solidFill>
              </a:rPr>
              <a:t>«Лёгкие нашей планеты»</a:t>
            </a:r>
            <a:endParaRPr lang="ru-RU" sz="2800" b="1" dirty="0">
              <a:solidFill>
                <a:srgbClr val="01130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285728"/>
            <a:ext cx="214314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11301"/>
                </a:solidFill>
              </a:rPr>
              <a:t>Дом </a:t>
            </a:r>
          </a:p>
          <a:p>
            <a:pPr algn="ctr"/>
            <a:r>
              <a:rPr lang="ru-RU" sz="2400" b="1" dirty="0" smtClean="0">
                <a:solidFill>
                  <a:srgbClr val="011301"/>
                </a:solidFill>
              </a:rPr>
              <a:t>для растений, животных, </a:t>
            </a:r>
          </a:p>
          <a:p>
            <a:pPr algn="ctr"/>
            <a:r>
              <a:rPr lang="ru-RU" sz="2400" b="1" dirty="0" smtClean="0">
                <a:solidFill>
                  <a:srgbClr val="011301"/>
                </a:solidFill>
              </a:rPr>
              <a:t>ягод, грибов</a:t>
            </a:r>
            <a:endParaRPr lang="ru-RU" sz="2400" b="1" dirty="0">
              <a:solidFill>
                <a:srgbClr val="01130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500042"/>
            <a:ext cx="178595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Защитник воздуха, водоёмов, </a:t>
            </a:r>
          </a:p>
          <a:p>
            <a:pPr algn="ctr"/>
            <a:r>
              <a:rPr lang="ru-RU" sz="2400" b="1" dirty="0" smtClean="0"/>
              <a:t> почв</a:t>
            </a:r>
            <a:endParaRPr lang="ru-RU" sz="24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V="1">
            <a:off x="3541616" y="1601864"/>
            <a:ext cx="500066" cy="1725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4357689" y="2428868"/>
            <a:ext cx="57150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643440" y="2214555"/>
            <a:ext cx="1714511" cy="500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42910" y="4357694"/>
            <a:ext cx="228601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Источник </a:t>
            </a:r>
          </a:p>
          <a:p>
            <a:pPr algn="ctr"/>
            <a:r>
              <a:rPr lang="ru-RU" sz="2400" b="1" dirty="0" smtClean="0"/>
              <a:t>ягод, грибов, лекарственных растений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893339" y="4727025"/>
            <a:ext cx="150019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Место отдыха человека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715140" y="4429132"/>
            <a:ext cx="17145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Источник древесины</a:t>
            </a:r>
            <a:endParaRPr lang="ru-RU" sz="2400" b="1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572000" y="3786190"/>
            <a:ext cx="214314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4107653" y="4250537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 flipV="1">
            <a:off x="2643178" y="3786190"/>
            <a:ext cx="192882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8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216" y="44624"/>
            <a:ext cx="8229600" cy="7920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</a:rPr>
            </a:br>
            <a:r>
              <a:rPr lang="ru-RU" altLang="ru-RU" sz="4400" b="1" dirty="0" smtClean="0">
                <a:solidFill>
                  <a:srgbClr val="FF0000"/>
                </a:solidFill>
              </a:rPr>
              <a:t>От чего страдает лес?</a:t>
            </a: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40" y="1340768"/>
            <a:ext cx="4156376" cy="283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96293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4293"/>
            <a:ext cx="396293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4440" y="4365104"/>
            <a:ext cx="4156376" cy="230425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 тонна (1000 кг) макулатуры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спасет 10 деревьев!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-186967"/>
            <a:ext cx="73837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Красная книга         растений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Sony\Documents\ФОТО ЛЕС\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57" y="1285860"/>
            <a:ext cx="3511563" cy="545180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96729" y="2221025"/>
            <a:ext cx="500009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     Венерин</a:t>
            </a:r>
          </a:p>
          <a:p>
            <a:r>
              <a:rPr lang="ru-RU" sz="2400" b="1" dirty="0" smtClean="0"/>
              <a:t>    башмачок            Женьшень</a:t>
            </a:r>
          </a:p>
        </p:txBody>
      </p:sp>
      <p:pic>
        <p:nvPicPr>
          <p:cNvPr id="6" name="Picture 2" descr="C:\Users\Sony\Documents\ФОТО ЛЕС\fbruehlmeier.inf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2428" y="3349352"/>
            <a:ext cx="2556948" cy="309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Sony\Documents\ФОТО ЛЕС\ginse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0470" y="3356993"/>
            <a:ext cx="2238951" cy="306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0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2085" y="87262"/>
            <a:ext cx="6856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Красная книга животных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Sony\Documents\ФОТО ЛЕС\Красная_книга_Бутурли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55" y="1326895"/>
            <a:ext cx="3662160" cy="480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2199556"/>
            <a:ext cx="469087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   жук – олень            филин</a:t>
            </a:r>
          </a:p>
        </p:txBody>
      </p:sp>
      <p:pic>
        <p:nvPicPr>
          <p:cNvPr id="6" name="Picture 3" descr="C:\Users\Sony\Documents\ФОТО ЛЕС\Cerf-volant_MHNT_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07726"/>
            <a:ext cx="2173166" cy="3327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C:\Users\Sony\Documents\ФОТО ЛЕС\Blakiston`s_fish_ow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834524"/>
            <a:ext cx="2242598" cy="327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4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5883"/>
            <a:ext cx="85503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Красная книга животных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Sony\Documents\ФОТО ЛЕС\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071966" cy="552225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68085" y="980728"/>
            <a:ext cx="4467989" cy="5940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/>
              <a:t>Амурский тигр</a:t>
            </a:r>
            <a:r>
              <a:rPr lang="ru-RU" sz="2000" dirty="0" smtClean="0"/>
              <a:t>— вид хищных млекопитающих семейства кошачьих. Это самая большая из всех кошек на земле, особенно дальневосточный, уссурийский подвид. Тигры могут весить до 320 кг. Длина тигров достигает 2,8 м. Хвост 60 - 110 см.  Тигр чистоплотен. Обычная добыча тигров - кабаны, олени, антилопы. Тигр за день в среднем съедает 7-9 кг мяса. Остатки добычи тигр прикрывает листьями, ветками или  травой.</a:t>
            </a:r>
          </a:p>
          <a:p>
            <a:r>
              <a:rPr lang="ru-RU" sz="2000" dirty="0" smtClean="0"/>
              <a:t>Обычно у тигрицы бывает 2-4 детеныша. Молодые тигры живут с матерью 2-3 года, а иногда и до 5 лет.</a:t>
            </a:r>
          </a:p>
          <a:p>
            <a:r>
              <a:rPr lang="ru-RU" sz="2000" dirty="0" smtClean="0"/>
              <a:t> Тигр находится под международной охраной, внесён в Красную книгу.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485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ony\Documents\ФОТО ЛЕС\4010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44" y="1253248"/>
            <a:ext cx="6429388" cy="54619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7926" y="127321"/>
            <a:ext cx="85503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Красная книга животных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680" y="1082837"/>
            <a:ext cx="4429156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/>
              <a:t>Зубр</a:t>
            </a:r>
            <a:r>
              <a:rPr lang="ru-RU" sz="2000" dirty="0" smtClean="0"/>
              <a:t>— вид быков из рода бизонов, самое тяжёлое и крупное наземное млекопитающее Европы. Длина его тела может достигать 330 см, высота в холке — двух метров, а вес — одной тонны. </a:t>
            </a:r>
          </a:p>
          <a:p>
            <a:r>
              <a:rPr lang="ru-RU" sz="2000" dirty="0" smtClean="0"/>
              <a:t>Зубры живут небольшими стадами величиной от трёх до двадцати животных. Питаются они травянистой и древесно-кустарниковой (листья, побеги, кора)растительностью. Между маем и июлем рождается по одному детёнышу, питающемуся молоком матери на протяжении года. Вес телёнка при рождении — 19–25 кг.</a:t>
            </a:r>
          </a:p>
          <a:p>
            <a:r>
              <a:rPr lang="ru-RU" sz="2000" dirty="0" smtClean="0"/>
              <a:t>Продолжительность жизни </a:t>
            </a:r>
          </a:p>
          <a:p>
            <a:r>
              <a:rPr lang="ru-RU" sz="2000" dirty="0" smtClean="0"/>
              <a:t>зубра — 23–25 лет.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25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216" y="44624"/>
            <a:ext cx="8229600" cy="7920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</a:rPr>
            </a:br>
            <a:r>
              <a:rPr lang="ru-RU" altLang="ru-RU" sz="4400" b="1" dirty="0" smtClean="0">
                <a:solidFill>
                  <a:srgbClr val="FF0000"/>
                </a:solidFill>
              </a:rPr>
              <a:t>От чего страдает лес?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38" y="4221183"/>
            <a:ext cx="4125077" cy="261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40" y="1340768"/>
            <a:ext cx="4156376" cy="283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96293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4293"/>
            <a:ext cx="396293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00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750"/>
            <a:ext cx="3925888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625" y="571500"/>
            <a:ext cx="45005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Сосны, ёлки, берёзы, клёны…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лес – он наш друг зелёный!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Добрый друг, он шумит, поёт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в прохладную тень зовёт.</a:t>
            </a:r>
          </a:p>
        </p:txBody>
      </p:sp>
      <p:sp>
        <p:nvSpPr>
          <p:cNvPr id="3076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5805488"/>
            <a:ext cx="8229600" cy="719137"/>
          </a:xfrm>
        </p:spPr>
        <p:txBody>
          <a:bodyPr/>
          <a:lstStyle/>
          <a:p>
            <a:pPr algn="l"/>
            <a:r>
              <a:rPr lang="ru-RU" sz="2400" b="1" smtClean="0">
                <a:latin typeface="Arial" charset="0"/>
              </a:rPr>
              <a:t> </a:t>
            </a:r>
            <a:endParaRPr lang="ru-RU" sz="2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786058"/>
            <a:ext cx="88567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2440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Экологические проблемы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2440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927" y="1403464"/>
            <a:ext cx="221457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Вырубка</a:t>
            </a:r>
          </a:p>
          <a:p>
            <a:r>
              <a:rPr lang="ru-RU" sz="3200" b="1" dirty="0" smtClean="0"/>
              <a:t>лесов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642918"/>
            <a:ext cx="264320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Неумеренная охота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1357298"/>
            <a:ext cx="286270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Браконьерство</a:t>
            </a:r>
            <a:endParaRPr lang="ru-RU" sz="32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357422" y="2143116"/>
            <a:ext cx="4214842" cy="509551"/>
            <a:chOff x="2357422" y="2143116"/>
            <a:chExt cx="4214842" cy="509551"/>
          </a:xfrm>
        </p:grpSpPr>
        <p:cxnSp>
          <p:nvCxnSpPr>
            <p:cNvPr id="8" name="Прямая со стрелкой 7"/>
            <p:cNvCxnSpPr/>
            <p:nvPr/>
          </p:nvCxnSpPr>
          <p:spPr>
            <a:xfrm rot="10800000">
              <a:off x="2357422" y="2152601"/>
              <a:ext cx="2000264" cy="500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V="1">
              <a:off x="4357686" y="2143116"/>
              <a:ext cx="2214578" cy="500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rot="5400000" flipH="1" flipV="1">
            <a:off x="3928661" y="2224132"/>
            <a:ext cx="85646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536149" y="4714884"/>
            <a:ext cx="185738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Лесные пожары</a:t>
            </a:r>
            <a:endParaRPr lang="ru-RU" sz="3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4471169"/>
            <a:ext cx="250033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Истребление редких растений</a:t>
            </a:r>
            <a:endParaRPr lang="ru-RU" sz="3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4714884"/>
            <a:ext cx="257176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Загрязнение лесов</a:t>
            </a:r>
            <a:endParaRPr lang="ru-RU" sz="3200" b="1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rot="10800000" flipV="1">
            <a:off x="2357422" y="3857628"/>
            <a:ext cx="185738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4214810" y="3857628"/>
            <a:ext cx="2143140" cy="785818"/>
            <a:chOff x="4214810" y="3857628"/>
            <a:chExt cx="2143140" cy="785818"/>
          </a:xfrm>
        </p:grpSpPr>
        <p:cxnSp>
          <p:nvCxnSpPr>
            <p:cNvPr id="29" name="Прямая со стрелкой 28"/>
            <p:cNvCxnSpPr/>
            <p:nvPr/>
          </p:nvCxnSpPr>
          <p:spPr>
            <a:xfrm>
              <a:off x="4214810" y="3857628"/>
              <a:ext cx="2143140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rot="16200000" flipH="1">
              <a:off x="3857620" y="4214818"/>
              <a:ext cx="785818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UTUMN5"/>
          <p:cNvPicPr>
            <a:picLocks noChangeAspect="1" noChangeArrowheads="1"/>
          </p:cNvPicPr>
          <p:nvPr/>
        </p:nvPicPr>
        <p:blipFill>
          <a:blip r:embed="rId2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746250" y="153651"/>
            <a:ext cx="5486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400" b="1" dirty="0">
                <a:solidFill>
                  <a:srgbClr val="036D03"/>
                </a:solidFill>
                <a:latin typeface="Times New Roman" panose="02020603050405020304" pitchFamily="18" charset="0"/>
              </a:rPr>
              <a:t>Что можем сделать мы?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905250" y="2805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5" y="1659731"/>
            <a:ext cx="2520950" cy="2357438"/>
          </a:xfrm>
          <a:prstGeom prst="rect">
            <a:avLst/>
          </a:prstGeom>
          <a:noFill/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990975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000500" y="2824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986213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59731"/>
            <a:ext cx="2371847" cy="2436981"/>
          </a:xfrm>
          <a:prstGeom prst="rect">
            <a:avLst/>
          </a:prstGeom>
          <a:noFill/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3967163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5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2435873" cy="2497138"/>
          </a:xfrm>
          <a:prstGeom prst="rect">
            <a:avLst/>
          </a:prstGeom>
          <a:noFill/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51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632848" cy="5445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sz="4400" b="1" i="1" dirty="0" smtClean="0">
                <a:solidFill>
                  <a:srgbClr val="C00000"/>
                </a:solidFill>
              </a:rPr>
              <a:t>Цели урока:</a:t>
            </a:r>
            <a:br>
              <a:rPr lang="ru-RU" sz="4400" b="1" i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4000" dirty="0" smtClean="0"/>
              <a:t>- узнать о роли леса в жизни       человека и природы;</a:t>
            </a:r>
            <a:br>
              <a:rPr lang="ru-RU" sz="4000" dirty="0" smtClean="0"/>
            </a:br>
            <a:r>
              <a:rPr lang="ru-RU" sz="4000" dirty="0" smtClean="0"/>
              <a:t>    - ознакомиться с экологическими проблемами леса;</a:t>
            </a:r>
            <a:br>
              <a:rPr lang="ru-RU" sz="4000" dirty="0" smtClean="0"/>
            </a:br>
            <a:r>
              <a:rPr lang="ru-RU" sz="4000" dirty="0" smtClean="0"/>
              <a:t>    - выяснить, что должен делать человек, чтобы сохранить лес.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466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ny\Documents\ФОТО ЛЕС\wroarstag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94" y="785794"/>
            <a:ext cx="2857500" cy="32385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3" name="Picture 3" descr="C:\Users\Sony\Documents\ФОТО ЛЕС\photo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7742" y="1552768"/>
            <a:ext cx="3528770" cy="251917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4" name="Picture 4" descr="C:\Users\Sony\Documents\ФОТО ЛЕС\1323667345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361" y="1071546"/>
            <a:ext cx="2662689" cy="28575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5" name="Picture 5" descr="C:\Users\Sony\Documents\ФОТО ЛЕС\600146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000504"/>
            <a:ext cx="3786214" cy="252414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6" name="Picture 6" descr="C:\Users\Sony\Documents\ФОТО ЛЕС\fil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008024"/>
            <a:ext cx="2286016" cy="27071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7" name="Picture 7" descr="C:\Users\Sony\Documents\ФОТО ЛЕС\Lisa_zapovedni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996412"/>
            <a:ext cx="2571768" cy="271873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0"/>
            <a:ext cx="735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36D0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Приокско-Террасный заповедник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36D0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ocuments\ФОТО ЛЕС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84" y="0"/>
            <a:ext cx="4361671" cy="71437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357166"/>
            <a:ext cx="4357686" cy="62478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/>
              <a:t>Прио́кско-Терра́сный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приро́дный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запове́дник</a:t>
            </a:r>
            <a:r>
              <a:rPr lang="ru-RU" sz="2000" b="1" dirty="0" smtClean="0"/>
              <a:t> </a:t>
            </a:r>
            <a:r>
              <a:rPr lang="ru-RU" sz="2000" dirty="0" smtClean="0"/>
              <a:t>— особо охраняемая территория Российской Федерации. Расположен на левом берегу Оки, в Серпуховском районе Московской области.</a:t>
            </a:r>
          </a:p>
          <a:p>
            <a:r>
              <a:rPr lang="ru-RU" sz="2000" dirty="0" smtClean="0"/>
              <a:t>Был создан 19 июня 1945 года.</a:t>
            </a:r>
          </a:p>
          <a:p>
            <a:r>
              <a:rPr lang="ru-RU" sz="2000" dirty="0" smtClean="0"/>
              <a:t>Широкие террасы заповедника спускаются к реке. Почти всю его территорию занимает лес.</a:t>
            </a:r>
          </a:p>
          <a:p>
            <a:r>
              <a:rPr lang="ru-RU" sz="2000" dirty="0" smtClean="0"/>
              <a:t>Основными видами деревьев являются: сосна, ель, липа, дуб, берёза, осина.</a:t>
            </a:r>
          </a:p>
          <a:p>
            <a:r>
              <a:rPr lang="ru-RU" sz="2000" dirty="0" smtClean="0"/>
              <a:t> В Приокско-Террасном заповеднике насчитывается </a:t>
            </a:r>
          </a:p>
          <a:p>
            <a:r>
              <a:rPr lang="ru-RU" sz="2000" dirty="0" smtClean="0"/>
              <a:t>56 видов млекопитающих, </a:t>
            </a:r>
          </a:p>
          <a:p>
            <a:r>
              <a:rPr lang="ru-RU" sz="2000" dirty="0" smtClean="0"/>
              <a:t>139 видов птиц, 5 видов пресмыкающихся, 10 видов земноводных и 8 видов рыб.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277897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В 1948 году  в заповеднике был создан </a:t>
            </a:r>
          </a:p>
          <a:p>
            <a:r>
              <a:rPr lang="ru-RU" sz="2000" b="1" dirty="0" smtClean="0"/>
              <a:t>Центральный зубровый питомник</a:t>
            </a:r>
            <a:r>
              <a:rPr lang="ru-RU" sz="2000" dirty="0" smtClean="0"/>
              <a:t>. Питомник занимает площадь в 200 га. Условия, созданные в питомнике для зубров, близки к естественным. Территория питомника поделена на загоны, окружённые проволочной сеткой и соединённые длинными коридорами. В каждом из этих загонов содержится семья зубров, состоящая из одного самца, 4—5 самок и зубрят возрастом до 10 месяцев. Когда зубрятам исполняется 10 месяцев, их отделяют от матерей и объединяют в отдельное молодёжное стадо. </a:t>
            </a:r>
          </a:p>
          <a:p>
            <a:r>
              <a:rPr lang="ru-RU" sz="2000" dirty="0" smtClean="0"/>
              <a:t>Центральный зубровый питомник сыграл огромную роль в спасении зубра как редкого вида.</a:t>
            </a:r>
          </a:p>
          <a:p>
            <a:endParaRPr lang="ru-RU" sz="2000" dirty="0"/>
          </a:p>
        </p:txBody>
      </p:sp>
      <p:pic>
        <p:nvPicPr>
          <p:cNvPr id="5" name="Picture 5" descr="C:\Users\Sony\Documents\ФОТО ЛЕС\600146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71942"/>
            <a:ext cx="3786214" cy="252414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3" descr="C:\Users\Sony\Documents\ФОТО ЛЕС\photo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3528770" cy="251917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ony\Documents\ФОТО ЛЕС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891" y="0"/>
            <a:ext cx="4361671" cy="71437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29124" y="344173"/>
            <a:ext cx="4572000" cy="637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/>
              <a:t>Приокско-Террасный заповедник </a:t>
            </a:r>
            <a:r>
              <a:rPr lang="ru-RU" sz="2400" dirty="0" smtClean="0"/>
              <a:t>успешно выполняет задачу восстановления редких и сохранения типичных для данного региона видов. В результате деятельности образовалась стабильная, численность бобра, косули, лося, кабана, пятнистого оленя, европейского оленя. </a:t>
            </a:r>
          </a:p>
          <a:p>
            <a:r>
              <a:rPr lang="ru-RU" sz="2400" dirty="0" smtClean="0"/>
              <a:t>Приокско-Террасный заповедник — научно-исследовательское учреждение, где изучается природа, развивающаяся по естественным законам без вмешательства человека.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AUTUMN5"/>
          <p:cNvPicPr>
            <a:picLocks noChangeAspect="1" noChangeArrowheads="1"/>
          </p:cNvPicPr>
          <p:nvPr/>
        </p:nvPicPr>
        <p:blipFill>
          <a:blip r:embed="rId2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4131568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С 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утра и до позднего вечера,</a:t>
            </a:r>
            <a:endParaRPr lang="ru-RU" altLang="ru-RU" sz="2000" b="1" dirty="0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О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своив полянки страниц,</a:t>
            </a:r>
            <a:endParaRPr lang="ru-RU" altLang="ru-RU" sz="2000" b="1" dirty="0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Х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озяйствует в книжке доверчиво</a:t>
            </a:r>
            <a:endParaRPr lang="ru-RU" altLang="ru-RU" sz="2000" b="1" dirty="0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аздольная музыка птиц.</a:t>
            </a:r>
            <a:endParaRPr lang="ru-RU" altLang="ru-RU" sz="2000" b="1" dirty="0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А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может быть, с этого времени</a:t>
            </a:r>
            <a:endParaRPr lang="ru-RU" altLang="ru-RU" sz="2000" b="1" dirty="0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аступит иная пора —</a:t>
            </a:r>
            <a:endParaRPr lang="ru-RU" altLang="ru-RU" sz="2000" b="1" dirty="0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И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станет для птичьего племени</a:t>
            </a:r>
            <a:endParaRPr lang="ru-RU" altLang="ru-RU" sz="2000" b="1" dirty="0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М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илее еще детвора?!</a:t>
            </a:r>
            <a:endParaRPr lang="ru-RU" alt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200400" y="2564904"/>
            <a:ext cx="4267200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орадуют снова пернатые</a:t>
            </a:r>
            <a:endParaRPr lang="ru-RU" altLang="ru-RU" sz="2000" b="1" dirty="0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уладами сердце и слух,</a:t>
            </a:r>
            <a:endParaRPr lang="ru-RU" altLang="ru-RU" sz="2000" b="1" dirty="0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И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крепче подружат с юннатами</a:t>
            </a:r>
            <a:endParaRPr lang="ru-RU" altLang="ru-RU" sz="2000" b="1" dirty="0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ечушка, и роща, и луг.</a:t>
            </a:r>
            <a:endParaRPr lang="ru-RU" altLang="ru-RU" sz="2000" b="1" dirty="0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О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т неба до мира подводного</a:t>
            </a:r>
            <a:endParaRPr lang="ru-RU" altLang="ru-RU" sz="2000" b="1" dirty="0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Д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авайте ж, как Родины речь,</a:t>
            </a:r>
            <a:endParaRPr lang="ru-RU" altLang="ru-RU" sz="2000" b="1" dirty="0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У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мом и душой благородною</a:t>
            </a:r>
            <a:endParaRPr lang="ru-RU" altLang="ru-RU" b="1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0" y="5105400"/>
            <a:ext cx="36576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>
                <a:solidFill>
                  <a:srgbClr val="FF0000"/>
                </a:solidFill>
                <a:cs typeface="Times New Roman" panose="02020603050405020304" pitchFamily="18" charset="0"/>
              </a:rPr>
              <a:t>З</a:t>
            </a:r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</a:rPr>
              <a:t>доровье планеты беречь!</a:t>
            </a:r>
            <a:endParaRPr lang="ru-RU" altLang="ru-RU" sz="2000" b="1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>
                <a:solidFill>
                  <a:srgbClr val="FF0000"/>
                </a:solidFill>
                <a:cs typeface="Times New Roman" panose="02020603050405020304" pitchFamily="18" charset="0"/>
              </a:rPr>
              <a:t>Е</a:t>
            </a:r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</a:rPr>
              <a:t>диное многообразие</a:t>
            </a:r>
            <a:endParaRPr lang="ru-RU" altLang="ru-RU" sz="2000" b="1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>
                <a:solidFill>
                  <a:srgbClr val="FF0000"/>
                </a:solidFill>
                <a:cs typeface="Times New Roman" panose="02020603050405020304" pitchFamily="18" charset="0"/>
              </a:rPr>
              <a:t>М</a:t>
            </a:r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</a:rPr>
              <a:t>ы будем ценить неспроста,</a:t>
            </a:r>
            <a:endParaRPr lang="ru-RU" altLang="ru-RU" sz="2000" b="1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>
                <a:solidFill>
                  <a:srgbClr val="FF0000"/>
                </a:solidFill>
                <a:cs typeface="Times New Roman" panose="02020603050405020304" pitchFamily="18" charset="0"/>
              </a:rPr>
              <a:t>Л</a:t>
            </a:r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</a:rPr>
              <a:t>юбя и Европу, и Азию,</a:t>
            </a:r>
            <a:endParaRPr lang="ru-RU" altLang="ru-RU" sz="2000" b="1"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>
                <a:solidFill>
                  <a:srgbClr val="FF0000"/>
                </a:solidFill>
                <a:cs typeface="Times New Roman" panose="02020603050405020304" pitchFamily="18" charset="0"/>
              </a:rPr>
              <a:t>И</a:t>
            </a:r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</a:rPr>
              <a:t> наши родные места!</a:t>
            </a:r>
            <a:r>
              <a:rPr lang="ru-RU" altLang="ru-RU" sz="20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386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284538"/>
            <a:ext cx="51435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 О ЛЕСЕ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Лес – богатство и краса, береги свои леса!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Враг природы тот, кто леса не бережёт.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Много леса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не губи, мало леса – береги,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нет леса- посади!</a:t>
            </a:r>
          </a:p>
        </p:txBody>
      </p:sp>
    </p:spTree>
    <p:extLst>
      <p:ext uri="{BB962C8B-B14F-4D97-AF65-F5344CB8AC3E}">
        <p14:creationId xmlns:p14="http://schemas.microsoft.com/office/powerpoint/2010/main" val="29972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4110"/>
            <a:ext cx="7128792" cy="1280890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/>
              <a:t>Домашнее задание:</a:t>
            </a:r>
            <a:br>
              <a:rPr lang="ru-RU" sz="4400" b="1" i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1. Читать текст с. 103-109 (учебник).</a:t>
            </a:r>
            <a:br>
              <a:rPr lang="ru-RU" dirty="0" smtClean="0"/>
            </a:br>
            <a:r>
              <a:rPr lang="ru-RU" dirty="0" smtClean="0"/>
              <a:t>    2. Задание 6 с.52 – тетрадь (сообщение) – по желанию.</a:t>
            </a:r>
            <a:br>
              <a:rPr lang="ru-RU" dirty="0" smtClean="0"/>
            </a:br>
            <a:r>
              <a:rPr lang="ru-RU" dirty="0" smtClean="0"/>
              <a:t>    3. Творческое задание: тетрадь   с.52 №5 – нарисовать условные знаки к правилам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1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прирз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5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6000" b="1" dirty="0" smtClean="0">
                <a:solidFill>
                  <a:srgbClr val="002060"/>
                </a:solidFill>
              </a:rPr>
              <a:t>    Блиц – турнир</a:t>
            </a:r>
            <a:r>
              <a:rPr lang="ru-RU" altLang="ru-RU" sz="6000" b="1" dirty="0" smtClean="0">
                <a:solidFill>
                  <a:srgbClr val="036D03"/>
                </a:solidFill>
              </a:rPr>
              <a:t/>
            </a:r>
            <a:br>
              <a:rPr lang="ru-RU" altLang="ru-RU" sz="6000" b="1" dirty="0" smtClean="0">
                <a:solidFill>
                  <a:srgbClr val="036D03"/>
                </a:solidFill>
              </a:rPr>
            </a:br>
            <a:r>
              <a:rPr lang="ru-RU" altLang="ru-RU" sz="6000" b="1" dirty="0" smtClean="0">
                <a:solidFill>
                  <a:srgbClr val="036D03"/>
                </a:solidFill>
              </a:rPr>
              <a:t>    «Я знаю лес»</a:t>
            </a:r>
          </a:p>
        </p:txBody>
      </p:sp>
    </p:spTree>
    <p:extLst>
      <p:ext uri="{BB962C8B-B14F-4D97-AF65-F5344CB8AC3E}">
        <p14:creationId xmlns:p14="http://schemas.microsoft.com/office/powerpoint/2010/main" val="1818448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016" y="188640"/>
            <a:ext cx="8856984" cy="984151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altLang="ru-RU" sz="4800" dirty="0" smtClean="0"/>
              <a:t> </a:t>
            </a:r>
            <a:r>
              <a:rPr lang="ru-RU" altLang="ru-RU" sz="4800" b="1" i="1" dirty="0" smtClean="0">
                <a:solidFill>
                  <a:srgbClr val="002060"/>
                </a:solidFill>
              </a:rPr>
              <a:t>Какой лес мы называем тайгой</a:t>
            </a:r>
            <a:r>
              <a:rPr lang="en-US" altLang="ru-RU" sz="4800" b="1" i="1" dirty="0" smtClean="0">
                <a:solidFill>
                  <a:srgbClr val="002060"/>
                </a:solidFill>
              </a:rPr>
              <a:t>?</a:t>
            </a:r>
            <a:r>
              <a:rPr lang="ru-RU" altLang="ru-RU" sz="4800" b="1" i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628800"/>
            <a:ext cx="5688632" cy="5072955"/>
          </a:xfrm>
          <a:noFill/>
        </p:spPr>
      </p:pic>
    </p:spTree>
    <p:extLst>
      <p:ext uri="{BB962C8B-B14F-4D97-AF65-F5344CB8AC3E}">
        <p14:creationId xmlns:p14="http://schemas.microsoft.com/office/powerpoint/2010/main" val="3087282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88640"/>
            <a:ext cx="8748712" cy="576263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altLang="ru-RU" sz="4400" b="1" i="1" dirty="0" smtClean="0"/>
              <a:t>Какое дерево является символом России</a:t>
            </a:r>
            <a:r>
              <a:rPr lang="en-US" altLang="ru-RU" sz="4400" b="1" i="1" dirty="0" smtClean="0"/>
              <a:t>?</a:t>
            </a:r>
            <a:endParaRPr lang="ru-RU" altLang="ru-RU" sz="4400" b="1" i="1" dirty="0" smtClean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700808"/>
            <a:ext cx="7214646" cy="4789165"/>
          </a:xfrm>
          <a:noFill/>
        </p:spPr>
      </p:pic>
    </p:spTree>
    <p:extLst>
      <p:ext uri="{BB962C8B-B14F-4D97-AF65-F5344CB8AC3E}">
        <p14:creationId xmlns:p14="http://schemas.microsoft.com/office/powerpoint/2010/main" val="70420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44562"/>
            <a:ext cx="4038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800" b="1" dirty="0" smtClean="0"/>
              <a:t>Назовите дерево</a:t>
            </a:r>
            <a:r>
              <a:rPr lang="en-US" altLang="ru-RU" sz="2800" b="1" dirty="0" smtClean="0"/>
              <a:t>: </a:t>
            </a:r>
            <a:r>
              <a:rPr lang="ru-RU" altLang="ru-RU" sz="2800" b="1" dirty="0" smtClean="0"/>
              <a:t>высокое, стройное, с желтовато-красноватой или бурой корой. Ветви только на вершине. Хвоинки длинные, расположены попарно. Шишки маленькие, округлые.</a:t>
            </a:r>
          </a:p>
        </p:txBody>
      </p:sp>
      <p:pic>
        <p:nvPicPr>
          <p:cNvPr id="109576" name="Picture 8" descr="sosn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692150"/>
            <a:ext cx="4032250" cy="5035550"/>
          </a:xfrm>
          <a:noFill/>
        </p:spPr>
      </p:pic>
    </p:spTree>
    <p:extLst>
      <p:ext uri="{BB962C8B-B14F-4D97-AF65-F5344CB8AC3E}">
        <p14:creationId xmlns:p14="http://schemas.microsoft.com/office/powerpoint/2010/main" val="3528674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9144000" cy="453072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ru-RU" alt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Это животное имеет четыре</a:t>
            </a:r>
          </a:p>
          <a:p>
            <a:pPr marL="0" indent="0" algn="ctr" eaLnBrk="1" hangingPunct="1">
              <a:buNone/>
            </a:pPr>
            <a:r>
              <a:rPr lang="ru-RU" alt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полоски на спине.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746247" cy="38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75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4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11.xml><?xml version="1.0" encoding="utf-8"?>
<a:theme xmlns:a="http://schemas.openxmlformats.org/drawingml/2006/main" name="5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1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1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8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9.xml><?xml version="1.0" encoding="utf-8"?>
<a:theme xmlns:a="http://schemas.openxmlformats.org/drawingml/2006/main" name="3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952</TotalTime>
  <Words>919</Words>
  <Application>Microsoft Office PowerPoint</Application>
  <PresentationFormat>Экран (4:3)</PresentationFormat>
  <Paragraphs>142</Paragraphs>
  <Slides>39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39</vt:i4>
      </vt:variant>
    </vt:vector>
  </HeadingPairs>
  <TitlesOfParts>
    <vt:vector size="54" baseType="lpstr">
      <vt:lpstr>Грань</vt:lpstr>
      <vt:lpstr>Легкий дым</vt:lpstr>
      <vt:lpstr>Ретро</vt:lpstr>
      <vt:lpstr>1_Ретро</vt:lpstr>
      <vt:lpstr>Тема Office</vt:lpstr>
      <vt:lpstr>1_Тема Office</vt:lpstr>
      <vt:lpstr>1_Легкий дым</vt:lpstr>
      <vt:lpstr>2_Легкий дым</vt:lpstr>
      <vt:lpstr>3_Легкий дым</vt:lpstr>
      <vt:lpstr>4_Легкий дым</vt:lpstr>
      <vt:lpstr>5_Легкий дым</vt:lpstr>
      <vt:lpstr>2_Тема Office</vt:lpstr>
      <vt:lpstr>3_Тема Office</vt:lpstr>
      <vt:lpstr>5_Тема Office</vt:lpstr>
      <vt:lpstr>6_Легкий дым</vt:lpstr>
      <vt:lpstr>Предмет: Окружающий мир, 4 класс.  Раздел: Природа России  Тема: «Лес и человек».  </vt:lpstr>
      <vt:lpstr>Презентация PowerPoint</vt:lpstr>
      <vt:lpstr> </vt:lpstr>
      <vt:lpstr>Презентация PowerPoint</vt:lpstr>
      <vt:lpstr>    Блиц – турнир     «Я знаю лес»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Какая птица распространяет плоды кедровой сосны? </vt:lpstr>
      <vt:lpstr>Презентация PowerPoint</vt:lpstr>
      <vt:lpstr>Презентация PowerPoint</vt:lpstr>
      <vt:lpstr>Презентация PowerPoint</vt:lpstr>
      <vt:lpstr>ЛЕС И ЧЕЛОВЕК</vt:lpstr>
      <vt:lpstr>                                             Цели урока:      - узнать о роли леса в жизни       человека и природы;     - ознакомиться с экологическими проблемами леса;     - выяснить, что должен делать человек, чтобы сохранить лес.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От чего страдает лес?</vt:lpstr>
      <vt:lpstr>Презентация PowerPoint</vt:lpstr>
      <vt:lpstr>Презентация PowerPoint</vt:lpstr>
      <vt:lpstr>Презентация PowerPoint</vt:lpstr>
      <vt:lpstr>Презентация PowerPoint</vt:lpstr>
      <vt:lpstr> От чего страдает лес?</vt:lpstr>
      <vt:lpstr>Презентация PowerPoint</vt:lpstr>
      <vt:lpstr>Презентация PowerPoint</vt:lpstr>
      <vt:lpstr>                                             Цели урока:      - узнать о роли леса в жизни       человека и природы;     - ознакомиться с экологическими проблемами леса;     - выяснить, что должен делать человек, чтобы сохранить лес.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ПОСЛОВИЦЫ О ЛЕСЕ</vt:lpstr>
      <vt:lpstr>Домашнее задание:     1. Читать текст с. 103-109 (учебник).     2. Задание 6 с.52 – тетрадь (сообщение) – по желанию.     3. Творческое задание: тетрадь   с.52 №5 – нарисовать условные знаки к правилам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учитель</cp:lastModifiedBy>
  <cp:revision>105</cp:revision>
  <dcterms:created xsi:type="dcterms:W3CDTF">2013-08-16T11:33:44Z</dcterms:created>
  <dcterms:modified xsi:type="dcterms:W3CDTF">2026-05-28T10:57:14Z</dcterms:modified>
</cp:coreProperties>
</file>