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5" r:id="rId3"/>
    <p:sldId id="306" r:id="rId4"/>
    <p:sldId id="308" r:id="rId5"/>
    <p:sldId id="309" r:id="rId6"/>
    <p:sldId id="307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pObr" initials="D" lastIdx="4" clrIdx="0">
    <p:extLst>
      <p:ext uri="{19B8F6BF-5375-455C-9EA6-DF929625EA0E}">
        <p15:presenceInfo xmlns:p15="http://schemas.microsoft.com/office/powerpoint/2012/main" userId="DepOb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  <a:srgbClr val="1DEAEF"/>
    <a:srgbClr val="0099FF"/>
    <a:srgbClr val="87DCE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4" autoAdjust="0"/>
    <p:restoredTop sz="94370" autoAdjust="0"/>
  </p:normalViewPr>
  <p:slideViewPr>
    <p:cSldViewPr snapToGrid="0">
      <p:cViewPr varScale="1">
        <p:scale>
          <a:sx n="105" d="100"/>
          <a:sy n="105" d="100"/>
        </p:scale>
        <p:origin x="390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17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18" d="100"/>
          <a:sy n="118" d="100"/>
        </p:scale>
        <p:origin x="204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4302340" cy="341559"/>
          </a:xfrm>
          <a:prstGeom prst="rect">
            <a:avLst/>
          </a:prstGeom>
        </p:spPr>
        <p:txBody>
          <a:bodyPr vert="horz" lIns="91539" tIns="45770" rIns="91539" bIns="4577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05" y="4"/>
            <a:ext cx="4302340" cy="341559"/>
          </a:xfrm>
          <a:prstGeom prst="rect">
            <a:avLst/>
          </a:prstGeom>
        </p:spPr>
        <p:txBody>
          <a:bodyPr vert="horz" lIns="91539" tIns="45770" rIns="91539" bIns="45770" rtlCol="0"/>
          <a:lstStyle>
            <a:lvl1pPr algn="r">
              <a:defRPr sz="1200"/>
            </a:lvl1pPr>
          </a:lstStyle>
          <a:p>
            <a:fld id="{004E965F-CF50-4E81-9263-13923C388122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6456118"/>
            <a:ext cx="4302340" cy="341559"/>
          </a:xfrm>
          <a:prstGeom prst="rect">
            <a:avLst/>
          </a:prstGeom>
        </p:spPr>
        <p:txBody>
          <a:bodyPr vert="horz" lIns="91539" tIns="45770" rIns="91539" bIns="4577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05" y="6456118"/>
            <a:ext cx="4302340" cy="341559"/>
          </a:xfrm>
          <a:prstGeom prst="rect">
            <a:avLst/>
          </a:prstGeom>
        </p:spPr>
        <p:txBody>
          <a:bodyPr vert="horz" lIns="91539" tIns="45770" rIns="91539" bIns="45770" rtlCol="0" anchor="b"/>
          <a:lstStyle>
            <a:lvl1pPr algn="r">
              <a:defRPr sz="1200"/>
            </a:lvl1pPr>
          </a:lstStyle>
          <a:p>
            <a:fld id="{B768CF72-1DB7-4176-88B9-F5DEFC248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17781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79970" tIns="39985" rIns="79970" bIns="39985" rtlCol="0"/>
          <a:lstStyle>
            <a:lvl1pPr algn="l">
              <a:defRPr sz="10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10" y="0"/>
            <a:ext cx="4301543" cy="341458"/>
          </a:xfrm>
          <a:prstGeom prst="rect">
            <a:avLst/>
          </a:prstGeom>
        </p:spPr>
        <p:txBody>
          <a:bodyPr vert="horz" lIns="79970" tIns="39985" rIns="79970" bIns="39985" rtlCol="0"/>
          <a:lstStyle>
            <a:lvl1pPr algn="r">
              <a:defRPr sz="1000"/>
            </a:lvl1pPr>
          </a:lstStyle>
          <a:p>
            <a:fld id="{EF95E042-6F16-432D-BD55-BE2BBCFA0278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970" tIns="39985" rIns="79970" bIns="3998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5"/>
            <a:ext cx="7941310" cy="2676583"/>
          </a:xfrm>
          <a:prstGeom prst="rect">
            <a:avLst/>
          </a:prstGeom>
        </p:spPr>
        <p:txBody>
          <a:bodyPr vert="horz" lIns="79970" tIns="39985" rIns="79970" bIns="3998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20"/>
            <a:ext cx="4301543" cy="341457"/>
          </a:xfrm>
          <a:prstGeom prst="rect">
            <a:avLst/>
          </a:prstGeom>
        </p:spPr>
        <p:txBody>
          <a:bodyPr vert="horz" lIns="79970" tIns="39985" rIns="79970" bIns="39985" rtlCol="0" anchor="b"/>
          <a:lstStyle>
            <a:lvl1pPr algn="l">
              <a:defRPr sz="10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10" y="6456220"/>
            <a:ext cx="4301543" cy="341457"/>
          </a:xfrm>
          <a:prstGeom prst="rect">
            <a:avLst/>
          </a:prstGeom>
        </p:spPr>
        <p:txBody>
          <a:bodyPr vert="horz" lIns="79970" tIns="39985" rIns="79970" bIns="39985" rtlCol="0" anchor="b"/>
          <a:lstStyle>
            <a:lvl1pPr algn="r">
              <a:defRPr sz="1000"/>
            </a:lvl1pPr>
          </a:lstStyle>
          <a:p>
            <a:fld id="{CA5A487F-C558-4263-B97C-DAF5BDA85A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72661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8C8B6-253F-49F0-8965-1E71AC075F88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A77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D714E-AE87-41DD-9C9C-2BA603A70904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A77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070BE-1426-4C26-BF89-7E370EF5743C}" type="datetime1">
              <a:rPr lang="en-US" smtClean="0"/>
              <a:t>11/21/2024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A77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C0291-5799-461B-8EA9-BA9C04D71518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31F8-32CE-433E-A910-0C2E7F6D1E44}" type="datetime1">
              <a:rPr lang="en-US" smtClean="0"/>
              <a:t>11/21/2024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32482" y="394817"/>
            <a:ext cx="8127034" cy="552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A77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9994" y="2539441"/>
            <a:ext cx="6840855" cy="18345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ABBED-3CE0-4B9C-BFA7-14D04F361733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274320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1735" y="382219"/>
            <a:ext cx="520280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77F00"/>
                </a:solidFill>
                <a:latin typeface="Times New Roman"/>
                <a:cs typeface="Times New Roman"/>
              </a:rPr>
              <a:t>МИНИСТЕРСТВО</a:t>
            </a:r>
            <a:r>
              <a:rPr sz="2400" b="1" spc="-55" dirty="0">
                <a:solidFill>
                  <a:srgbClr val="A77F00"/>
                </a:solidFill>
                <a:latin typeface="Times New Roman"/>
                <a:cs typeface="Times New Roman"/>
              </a:rPr>
              <a:t> </a:t>
            </a:r>
            <a:r>
              <a:rPr sz="2400" b="1" spc="-40" dirty="0">
                <a:solidFill>
                  <a:srgbClr val="A77F00"/>
                </a:solidFill>
                <a:latin typeface="Times New Roman"/>
                <a:cs typeface="Times New Roman"/>
              </a:rPr>
              <a:t>ОБРАЗОВАНИЯ </a:t>
            </a:r>
            <a:r>
              <a:rPr sz="2400" b="1" spc="-484" dirty="0">
                <a:solidFill>
                  <a:srgbClr val="A77F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A77F00"/>
                </a:solidFill>
                <a:latin typeface="Times New Roman"/>
                <a:cs typeface="Times New Roman"/>
              </a:rPr>
              <a:t>ТВЕРСКОЙ </a:t>
            </a:r>
            <a:r>
              <a:rPr sz="2400" b="1" spc="-25" dirty="0">
                <a:solidFill>
                  <a:srgbClr val="A77F00"/>
                </a:solidFill>
                <a:latin typeface="Times New Roman"/>
                <a:cs typeface="Times New Roman"/>
              </a:rPr>
              <a:t>ОБЛАСТИ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1735" y="1586809"/>
            <a:ext cx="10393957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600"/>
              </a:spcBef>
            </a:pPr>
            <a:r>
              <a:rPr lang="ru-RU" sz="3600" spc="-15" dirty="0" smtClean="0">
                <a:solidFill>
                  <a:srgbClr val="000000"/>
                </a:solidFill>
              </a:rPr>
              <a:t>ОРГАНИЗАЦИЯ И ПРОВЕДЕНИЕ ИТОГОВОГО СОЧИНЕНИЯ (ИЗЛОЖЕНИЯ) </a:t>
            </a:r>
            <a:br>
              <a:rPr lang="ru-RU" sz="3600" spc="-15" dirty="0" smtClean="0">
                <a:solidFill>
                  <a:srgbClr val="000000"/>
                </a:solidFill>
              </a:rPr>
            </a:br>
            <a:r>
              <a:rPr lang="ru-RU" sz="3600" spc="-15" dirty="0" smtClean="0">
                <a:solidFill>
                  <a:srgbClr val="000000"/>
                </a:solidFill>
              </a:rPr>
              <a:t>В 2024/25 ГОДУ </a:t>
            </a:r>
            <a:endParaRPr lang="ru-RU"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4520350" y="5899189"/>
            <a:ext cx="3331274" cy="66370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767080" marR="5080" indent="-755015" algn="ctr">
              <a:lnSpc>
                <a:spcPct val="101600"/>
              </a:lnSpc>
              <a:spcBef>
                <a:spcPts val="85"/>
              </a:spcBef>
            </a:pPr>
            <a:r>
              <a:rPr lang="ru-RU" sz="2100" b="1" spc="10" dirty="0" smtClean="0">
                <a:solidFill>
                  <a:srgbClr val="A77F00"/>
                </a:solidFill>
                <a:latin typeface="Times New Roman"/>
                <a:cs typeface="Times New Roman"/>
              </a:rPr>
              <a:t>21</a:t>
            </a:r>
            <a:r>
              <a:rPr sz="2100" b="1" spc="10" dirty="0" smtClean="0">
                <a:solidFill>
                  <a:srgbClr val="A77F00"/>
                </a:solidFill>
                <a:latin typeface="Times New Roman"/>
                <a:cs typeface="Times New Roman"/>
              </a:rPr>
              <a:t> </a:t>
            </a:r>
            <a:r>
              <a:rPr lang="ru-RU" sz="2100" b="1" spc="10" dirty="0" smtClean="0">
                <a:solidFill>
                  <a:srgbClr val="A77F00"/>
                </a:solidFill>
                <a:latin typeface="Times New Roman"/>
                <a:cs typeface="Times New Roman"/>
              </a:rPr>
              <a:t>ноября</a:t>
            </a:r>
            <a:r>
              <a:rPr sz="2100" b="1" spc="10" dirty="0" smtClean="0">
                <a:solidFill>
                  <a:srgbClr val="A77F00"/>
                </a:solidFill>
                <a:latin typeface="Times New Roman"/>
                <a:cs typeface="Times New Roman"/>
              </a:rPr>
              <a:t> </a:t>
            </a:r>
            <a:r>
              <a:rPr sz="2100" b="1" spc="10" dirty="0">
                <a:solidFill>
                  <a:srgbClr val="A77F00"/>
                </a:solidFill>
                <a:latin typeface="Times New Roman"/>
                <a:cs typeface="Times New Roman"/>
              </a:rPr>
              <a:t>202</a:t>
            </a:r>
            <a:r>
              <a:rPr lang="ru-RU" sz="2100" b="1" spc="10" dirty="0">
                <a:solidFill>
                  <a:srgbClr val="A77F00"/>
                </a:solidFill>
                <a:latin typeface="Times New Roman"/>
                <a:cs typeface="Times New Roman"/>
              </a:rPr>
              <a:t>4</a:t>
            </a:r>
            <a:r>
              <a:rPr sz="2100" b="1" spc="-10" dirty="0">
                <a:solidFill>
                  <a:srgbClr val="A77F00"/>
                </a:solidFill>
                <a:latin typeface="Times New Roman"/>
                <a:cs typeface="Times New Roman"/>
              </a:rPr>
              <a:t> </a:t>
            </a:r>
            <a:r>
              <a:rPr sz="2100" b="1" spc="-20" dirty="0" err="1" smtClean="0">
                <a:solidFill>
                  <a:srgbClr val="A77F00"/>
                </a:solidFill>
                <a:latin typeface="Times New Roman"/>
                <a:cs typeface="Times New Roman"/>
              </a:rPr>
              <a:t>года</a:t>
            </a:r>
            <a:endParaRPr lang="ru-RU" sz="2100" b="1" spc="-20" dirty="0">
              <a:solidFill>
                <a:srgbClr val="A77F00"/>
              </a:solidFill>
              <a:latin typeface="Times New Roman"/>
              <a:cs typeface="Times New Roman"/>
            </a:endParaRPr>
          </a:p>
          <a:p>
            <a:pPr marR="5080" indent="-755015" algn="ctr"/>
            <a:r>
              <a:rPr lang="ru-RU" sz="2100" b="1" spc="-100" dirty="0" smtClean="0">
                <a:solidFill>
                  <a:srgbClr val="A77F00"/>
                </a:solidFill>
                <a:latin typeface="Times New Roman"/>
                <a:cs typeface="Times New Roman"/>
              </a:rPr>
              <a:t>г. </a:t>
            </a:r>
            <a:r>
              <a:rPr sz="2100" b="1" spc="-100" dirty="0" err="1" smtClean="0">
                <a:solidFill>
                  <a:srgbClr val="A77F00"/>
                </a:solidFill>
                <a:latin typeface="Times New Roman"/>
                <a:cs typeface="Times New Roman"/>
              </a:rPr>
              <a:t>Т</a:t>
            </a:r>
            <a:r>
              <a:rPr sz="2100" b="1" spc="10" dirty="0" err="1" smtClean="0">
                <a:solidFill>
                  <a:srgbClr val="A77F00"/>
                </a:solidFill>
                <a:latin typeface="Times New Roman"/>
                <a:cs typeface="Times New Roman"/>
              </a:rPr>
              <a:t>вер</a:t>
            </a:r>
            <a:r>
              <a:rPr sz="2100" b="1" spc="15" dirty="0" err="1" smtClean="0">
                <a:solidFill>
                  <a:srgbClr val="A77F00"/>
                </a:solidFill>
                <a:latin typeface="Times New Roman"/>
                <a:cs typeface="Times New Roman"/>
              </a:rPr>
              <a:t>ь</a:t>
            </a:r>
            <a:endParaRPr sz="2100" dirty="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7" name="object 6">
            <a:extLst>
              <a:ext uri="{FF2B5EF4-FFF2-40B4-BE49-F238E27FC236}">
                <a16:creationId xmlns:a16="http://schemas.microsoft.com/office/drawing/2014/main" id="{4011387C-892C-4D45-A095-B349E4B5ACED}"/>
              </a:ext>
            </a:extLst>
          </p:cNvPr>
          <p:cNvSpPr txBox="1">
            <a:spLocks/>
          </p:cNvSpPr>
          <p:nvPr/>
        </p:nvSpPr>
        <p:spPr>
          <a:xfrm>
            <a:off x="7746401" y="4868404"/>
            <a:ext cx="4095079" cy="1256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rgbClr val="A77F00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ru-RU" sz="2000" i="1" kern="0" spc="-5" dirty="0" smtClean="0">
                <a:solidFill>
                  <a:srgbClr val="1A1A1A"/>
                </a:solidFill>
              </a:rPr>
              <a:t>Иванова Ольга Вадимовна, </a:t>
            </a:r>
          </a:p>
          <a:p>
            <a:pPr marL="12700" algn="ctr">
              <a:spcBef>
                <a:spcPts val="100"/>
              </a:spcBef>
            </a:pPr>
            <a:r>
              <a:rPr lang="ru-RU" sz="2000" b="0" i="1" kern="0" spc="-5" dirty="0">
                <a:solidFill>
                  <a:srgbClr val="1A1A1A"/>
                </a:solidFill>
              </a:rPr>
              <a:t>н</a:t>
            </a:r>
            <a:r>
              <a:rPr lang="ru-RU" sz="2000" b="0" i="1" kern="0" spc="-5" dirty="0" smtClean="0">
                <a:solidFill>
                  <a:srgbClr val="1A1A1A"/>
                </a:solidFill>
              </a:rPr>
              <a:t>ачальник отдела надзора управления надзора и контроля в сфере 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МЕРОПРИЯТИЯ В РАМКАХ ОРГАНИЗАЦИИ И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ПРОВЕДЕНИЯ 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1200329"/>
          </a:xfrm>
        </p:spPr>
        <p:txBody>
          <a:bodyPr/>
          <a:lstStyle/>
          <a:p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образовательной организации создают: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комиссию по проведению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комиссию по проверке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32453" y="3313973"/>
            <a:ext cx="95300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позднее, чем за 2 недели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проведения ИС (ИИ)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25880" y="4777286"/>
            <a:ext cx="376423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3-х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02426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10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4060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СОСТАВ КОМИССИИ ПО ПРОВЕДЕНИЮ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2215991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комиссии, участвующие в организации проведении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комиссии, ответственный за получение бланков ИС (ИИ), а также за передачу материалов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– технический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– дежурные, участвующие в организации ИС (ИИ) вне учебных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32453" y="3313973"/>
            <a:ext cx="953003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 детей с ОВЗ,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</a:t>
            </a:r>
          </a:p>
          <a:p>
            <a:endParaRPr lang="ru-RU" sz="3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ассистенты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32453" y="4023360"/>
            <a:ext cx="1042614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02426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11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82072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СОСТАВ КОМИССИИ ПО ПРОВЕРКЕ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3139321"/>
          </a:xfrm>
        </p:spPr>
        <p:txBody>
          <a:bodyPr/>
          <a:lstStyle/>
          <a:p>
            <a:pPr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пециалисты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соответствующие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требованиям:</a:t>
            </a:r>
          </a:p>
          <a:p>
            <a:pPr algn="just"/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по специальности «Русский язык и литература», с квалификацией «Учитель русского языка и литературы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сочинений (изложений) в выпускных классах образовательных организаций, реализующих СОО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32453" y="5180540"/>
            <a:ext cx="95300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привлечены независимые эксперты</a:t>
            </a:r>
            <a:endParaRPr lang="ru-RU" sz="3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32453" y="4611505"/>
            <a:ext cx="1042614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02426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12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85175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ПРИСУТСТВИЕ В МЕСТАХ ПРОВЕДЕНИЯ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53312" y="2157984"/>
            <a:ext cx="10332720" cy="2585323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СМИ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(иные лица, определенные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Тверской области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29858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13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23060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ПРОВЕДЕНИЕ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1846659"/>
          </a:xfrm>
        </p:spPr>
        <p:txBody>
          <a:bodyPr/>
          <a:lstStyle/>
          <a:p>
            <a:pPr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9.00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 участников</a:t>
            </a:r>
          </a:p>
          <a:p>
            <a:pPr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10.00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часть инструктажа</a:t>
            </a:r>
          </a:p>
          <a:p>
            <a:pPr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вторая часть инструктажа</a:t>
            </a:r>
          </a:p>
          <a:p>
            <a:pPr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экзамена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после второй части инструктажа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32453" y="3313973"/>
            <a:ext cx="95300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32453" y="4023360"/>
            <a:ext cx="1042614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051210" y="4152668"/>
            <a:ext cx="53400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 написания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933462" y="4089679"/>
            <a:ext cx="283464" cy="1286137"/>
          </a:xfrm>
          <a:prstGeom prst="rightBrac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91306" y="4403342"/>
            <a:ext cx="35448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фиксируются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доске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1323" y="5880155"/>
            <a:ext cx="1122840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учебном кабинете </a:t>
            </a:r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часов, находящихся </a:t>
            </a: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поле зрения участников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02426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14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88492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ИТОГОВОЕ СОЧИНЕНИЕ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(</a:t>
            </a: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ИТОГОВОЕ ИЗЛОЖЕНИЕ)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89888" y="721885"/>
            <a:ext cx="10332720" cy="3416320"/>
          </a:xfrm>
        </p:spPr>
        <p:txBody>
          <a:bodyPr/>
          <a:lstStyle/>
          <a:p>
            <a:pPr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рабочем столе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участников: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ручка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 для участников ИС / орфографический и толковый словарь для участников ИИ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необходимости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питания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черновики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94106" y="4111117"/>
            <a:ext cx="95300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ОВЗ, детей-инвалидов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технические средства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46051" y="4138205"/>
            <a:ext cx="10426147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8282212" y="2312825"/>
            <a:ext cx="3000405" cy="830997"/>
          </a:xfrm>
          <a:prstGeom prst="rect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выданные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проведения ИС (ИИ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6854790" y="2421742"/>
            <a:ext cx="1281504" cy="306581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7081936" y="5138100"/>
            <a:ext cx="4810812" cy="129266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хранение личных вещей: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кабинете проведения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отдельном кабинете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7"/>
          </p:nvPr>
        </p:nvSpPr>
        <p:spPr>
          <a:xfrm>
            <a:off x="11256174" y="6447310"/>
            <a:ext cx="466434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15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51536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УЧАСТНИКАМ ЗАПРЕЩАЕТСЯ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89888" y="1015581"/>
            <a:ext cx="10332720" cy="3693319"/>
          </a:xfrm>
        </p:spPr>
        <p:txBody>
          <a:bodyPr/>
          <a:lstStyle/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себе 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связи, фото-, аудио- и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видеоаппаратуру 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справочные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письменные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заметки 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хранения и передачи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орфографические и (или) толковые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словари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текстами литературного материала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66434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16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41226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ЧЛЕНАМ КОМИССИИ ЗАПРЕЩАЕТСЯ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89888" y="1015581"/>
            <a:ext cx="10332720" cy="3785652"/>
          </a:xfrm>
        </p:spPr>
        <p:txBody>
          <a:bodyPr/>
          <a:lstStyle/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себе 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связи, фото-, аудио- и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видеоаппаратуру 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справочные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письменные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заметки 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24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хранения и передачи </a:t>
            </a:r>
            <a:r>
              <a:rPr lang="ru-RU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endPara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участникам 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393282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17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72820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89888" y="1015581"/>
            <a:ext cx="10332720" cy="3231654"/>
          </a:xfrm>
        </p:spPr>
        <p:txBody>
          <a:bodyPr/>
          <a:lstStyle/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возникновения нештатных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ситуаций</a:t>
            </a:r>
          </a:p>
          <a:p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специалист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 </a:t>
            </a:r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kern="1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Бацын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Андрей Николаевич 8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4822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35-66-64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РЦОИ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8 4822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36-01-05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координатор ОМСУ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>
          <a:xfrm>
            <a:off x="11210454" y="6276142"/>
            <a:ext cx="402426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18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0458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197774" y="2752941"/>
            <a:ext cx="10332720" cy="923330"/>
          </a:xfrm>
        </p:spPr>
        <p:txBody>
          <a:bodyPr/>
          <a:lstStyle/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внимание!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475578" cy="410690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19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54709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НОРМАТИВНЫЕ ПРАВОВЫЕ ДОКУМЕНТЫ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3385542"/>
          </a:xfrm>
        </p:spPr>
        <p:txBody>
          <a:bodyPr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государственной итоговой аттестации по образовательным программам среднего общего образования,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Минпросвещения России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4 апреля 2023 г. №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233/552</a:t>
            </a: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документы, разработанные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службой по надзору в сфере образования и науки (Рособрнадзор) и направленными письмом от 14.10.2024 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04-323</a:t>
            </a: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и проверки итогового сочинения (изложения) на территории Тверской области в 2024/2025 учебном году,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Министерства образования Тверской области от 31.10.2024 № 1241/ПК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274320" cy="192681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2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580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СРОКИ ПРОВЕДЕНИЯ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4062651"/>
          </a:xfrm>
        </p:spPr>
        <p:txBody>
          <a:bodyPr/>
          <a:lstStyle/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срок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lvl="0"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2024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lvl="0"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февраля 2025 года </a:t>
            </a:r>
          </a:p>
          <a:p>
            <a:pPr lvl="0" algn="just"/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2025 года</a:t>
            </a:r>
          </a:p>
        </p:txBody>
      </p:sp>
      <p:cxnSp>
        <p:nvCxnSpPr>
          <p:cNvPr id="5" name="Прямая соединительная линия 4"/>
          <p:cNvCxnSpPr>
            <a:stCxn id="6" idx="1"/>
          </p:cNvCxnSpPr>
          <p:nvPr/>
        </p:nvCxnSpPr>
        <p:spPr>
          <a:xfrm>
            <a:off x="1325880" y="3512654"/>
            <a:ext cx="10040112" cy="1693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3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02133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УЧАСТИЕ В ИТОГОВОМ СОЧИНЕНИИ (ИТОГОВОМ ИЗЛОЖЕНИИ)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4431983"/>
          </a:xfrm>
        </p:spPr>
        <p:txBody>
          <a:bodyPr/>
          <a:lstStyle/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</a:t>
            </a:r>
          </a:p>
          <a:p>
            <a:pPr lvl="0" algn="just"/>
            <a:endParaRPr lang="ru-RU" sz="3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позднее, чем за 2 недели до начала проведения ИС (ИИ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/>
            <a:endParaRPr lang="ru-RU" sz="3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до 20.11.2024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с ОВЗ и детей-инвалидов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lvl="0"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</a:p>
          <a:p>
            <a:pPr lvl="0" algn="just"/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ПМПК</a:t>
            </a:r>
          </a:p>
          <a:p>
            <a:pPr lvl="0" algn="just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справка ОМСЭ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81328" y="3751957"/>
            <a:ext cx="10021824" cy="1537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4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87100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ПРОДОЛЖИТЕЛЬНОСТЬ НАПИСАНИЯ 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4985980"/>
          </a:xfrm>
        </p:spPr>
        <p:txBody>
          <a:bodyPr/>
          <a:lstStyle/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</a:t>
            </a:r>
          </a:p>
          <a:p>
            <a:pPr lvl="0" algn="just"/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3 часа 55 минут (235 минут)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ВКЛЮЧАЕТСЯ время на проведение подготовительных мероприятий (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инструктаж, заполнение бланков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с ОВЗ и детей-инвалидов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lvl="0"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30 минут</a:t>
            </a:r>
          </a:p>
          <a:p>
            <a:pPr lvl="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время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выделенное на организацию питания и перерывов для проведения необходимых лечебных и профилактических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81328" y="3980557"/>
            <a:ext cx="10021824" cy="1537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97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ДОПУСК К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НАПИСАНИЮ ИТОГОВОГО СОЧИНЕНИЯ (ИТОГОВОГО </a:t>
            </a: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ИЗЛОЖЕНИЯ) </a:t>
            </a: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В ДОПОЛНИТЕЛЬНЫЕ ДАТЫ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369331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экстерны, получившие по ИС (ИИ) неудовлетворительный результат («незачет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экстерны, удаленные с ИС (ИИ) за нарушение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 (ИИ), не явившиеся на ИС (ИИ) по уважительным причинам, подтверждённым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документально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 (ИИ), не завершившие написание ИС (ИИ) по уважительным причинам, подтвержденным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6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447" y="1137822"/>
            <a:ext cx="2610993" cy="2813478"/>
          </a:xfrm>
          <a:prstGeom prst="rect">
            <a:avLst/>
          </a:prstGeom>
        </p:spPr>
      </p:pic>
      <p:sp>
        <p:nvSpPr>
          <p:cNvPr id="8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КАЧЕСТВО ОБРАЗОВАНИЯ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38856" y="1293983"/>
            <a:ext cx="84002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– завершение освоения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основной образовательной программы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38856" y="3447347"/>
            <a:ext cx="831790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 несет ответственность в установленном законодательством Российской Федерации порядке за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своих выпускников. 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11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МЕРОПРИЯТИЯ В РАМКАХ ОРГАНИЗАЦИИ И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ПРОВЕДЕНИЯ 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4062651"/>
          </a:xfrm>
        </p:spPr>
        <p:txBody>
          <a:bodyPr/>
          <a:lstStyle/>
          <a:p>
            <a:pPr lvl="0" algn="just"/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подпись информируют работников </a:t>
            </a:r>
          </a:p>
          <a:p>
            <a:pPr lv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проведения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 информируют участников и их родителей (законных представителей):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местах и сроках проведения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проведения ИС (ИИ) на территории Тверской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основаниях для удаления с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и месте ознакомления с результатами ИС (ИИ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ИС (ИИ), полученных обучающими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экстернами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04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A91343D3-6632-4FC4-BCA8-3504B1260E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232" y="277939"/>
            <a:ext cx="714978" cy="85988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C7953844-AEB8-4C1D-A5FE-5CACAC990FD3}"/>
              </a:ext>
            </a:extLst>
          </p:cNvPr>
          <p:cNvSpPr txBox="1"/>
          <p:nvPr/>
        </p:nvSpPr>
        <p:spPr>
          <a:xfrm>
            <a:off x="1232453" y="282190"/>
            <a:ext cx="1081891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МЕРОПРИЯТИЯ В РАМКАХ ОРГАНИЗАЦИИ И </a:t>
            </a:r>
            <a:r>
              <a:rPr lang="ru-RU" sz="2400" b="1" spc="-5" dirty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ПРОВЕДЕНИЯ ИТОГОВОГО СОЧИНЕНИЯ (ИТОГОВОГО ИЗЛОЖЕНИЯ)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"/>
          </p:nvPr>
        </p:nvSpPr>
        <p:spPr>
          <a:xfrm>
            <a:off x="1325880" y="1481328"/>
            <a:ext cx="10332720" cy="4247317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экстернов и их родителей (законных представителей)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под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Памяткой </a:t>
            </a:r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проведения ИС (ИИ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ИС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орфографическими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словарями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000" b="1" kern="1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ИИ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ru-RU" sz="3000" b="1" kern="1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орфографическими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толковыми </a:t>
            </a:r>
            <a:r>
              <a:rPr lang="ru-RU" sz="3000" b="1" kern="1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словарями</a:t>
            </a:r>
            <a:endParaRPr lang="ru-RU" sz="3000" b="1" kern="1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>
          <a:xfrm>
            <a:off x="11256174" y="6294430"/>
            <a:ext cx="274320" cy="192681"/>
          </a:xfrm>
        </p:spPr>
        <p:txBody>
          <a:bodyPr/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lang="ru-RU" sz="1000" smtClean="0"/>
              <a:t>9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25098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7810</TotalTime>
  <Words>847</Words>
  <Application>Microsoft Office PowerPoint</Application>
  <PresentationFormat>Широкоэкранный</PresentationFormat>
  <Paragraphs>179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Arial MT</vt:lpstr>
      <vt:lpstr>Calibri</vt:lpstr>
      <vt:lpstr>Times New Roman</vt:lpstr>
      <vt:lpstr>Wingdings</vt:lpstr>
      <vt:lpstr>Office Theme</vt:lpstr>
      <vt:lpstr>ОРГАНИЗАЦИЯ И ПРОВЕДЕНИЕ ИТОГОВОГО СОЧИНЕНИЯ (ИЗЛОЖЕНИЯ)  В 2024/25 ГОДУ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ТЕХНИЧЕСКОЕ ЗАДАНИЕ  НА РЕКОНСТРУКЦИЮ МОУ «СРЕДНЯЯ ШКОЛА №13»  (с устройством пристройки столовой)   в г. КИМРЫ   ТВЕРСКОЙ ОБЛАСТИ  А.А.Каспржак начальник департамента образования Тверской области</dc:title>
  <dc:creator>peres</dc:creator>
  <cp:lastModifiedBy>Olga Vadimovna Ivanova</cp:lastModifiedBy>
  <cp:revision>1057</cp:revision>
  <cp:lastPrinted>2024-11-21T09:16:15Z</cp:lastPrinted>
  <dcterms:created xsi:type="dcterms:W3CDTF">2023-10-17T08:00:44Z</dcterms:created>
  <dcterms:modified xsi:type="dcterms:W3CDTF">2024-11-21T09:38:30Z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2023-10-16T00:00:00Z</vt:filetime>
  </property>
  <property fmtid="{D5CDD505-2E9C-101B-9397-08002B2CF9AE}" pid="3" name="Creator">
    <vt:lpwstr>Presentation</vt:lpwstr>
  </property>
  <property fmtid="{D5CDD505-2E9C-101B-9397-08002B2CF9AE}" pid="4" name="LastSaved">
    <vt:filetime>2023-10-16T00:00:00Z</vt:filetime>
  </property>
</Properties>
</file>