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96" r:id="rId2"/>
    <p:sldId id="523" r:id="rId3"/>
    <p:sldId id="431" r:id="rId4"/>
    <p:sldId id="521" r:id="rId5"/>
    <p:sldId id="520" r:id="rId6"/>
    <p:sldId id="522" r:id="rId7"/>
    <p:sldId id="447" r:id="rId8"/>
    <p:sldId id="525" r:id="rId9"/>
    <p:sldId id="519" r:id="rId10"/>
    <p:sldId id="524" r:id="rId11"/>
  </p:sldIdLst>
  <p:sldSz cx="10691813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3" userDrawn="1">
          <p15:clr>
            <a:srgbClr val="A4A3A4"/>
          </p15:clr>
        </p15:guide>
        <p15:guide id="2" pos="533" userDrawn="1">
          <p15:clr>
            <a:srgbClr val="A4A3A4"/>
          </p15:clr>
        </p15:guide>
        <p15:guide id="3" pos="1077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>
    <p:extLst/>
  </p:cmAuthor>
  <p:cmAuthor id="2" name="extrena" initials="e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212"/>
    <a:srgbClr val="ED5338"/>
    <a:srgbClr val="F7F2E5"/>
    <a:srgbClr val="000000"/>
    <a:srgbClr val="C59368"/>
    <a:srgbClr val="959595"/>
    <a:srgbClr val="EDD8C2"/>
    <a:srgbClr val="F2ECDE"/>
    <a:srgbClr val="F79647"/>
    <a:srgbClr val="607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1" autoAdjust="0"/>
    <p:restoredTop sz="96374" autoAdjust="0"/>
  </p:normalViewPr>
  <p:slideViewPr>
    <p:cSldViewPr snapToGrid="0">
      <p:cViewPr>
        <p:scale>
          <a:sx n="111" d="100"/>
          <a:sy n="111" d="100"/>
        </p:scale>
        <p:origin x="-1134" y="-72"/>
      </p:cViewPr>
      <p:guideLst>
        <p:guide orient="horz" pos="363"/>
        <p:guide orient="horz" pos="907"/>
        <p:guide pos="533"/>
        <p:guide pos="10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145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980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2793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0111425" y="7070327"/>
            <a:ext cx="418910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089705" y="7127888"/>
            <a:ext cx="462349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acebook.com/melkinacpp67/" TargetMode="External"/><Relationship Id="rId5" Type="http://schemas.openxmlformats.org/officeDocument/2006/relationships/hyperlink" Target="https://vk.com/melkinacpp67" TargetMode="External"/><Relationship Id="rId4" Type="http://schemas.openxmlformats.org/officeDocument/2006/relationships/hyperlink" Target="mailto:melkina@cpp67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pp6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s://www.facebook.com/CPP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977492" y="-144067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58499" y="6227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35952" y="1820253"/>
            <a:ext cx="7191657" cy="1598064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89069" y="2328009"/>
            <a:ext cx="688542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Самозанятость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Всё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начинающих</a:t>
            </a:r>
            <a:endParaRPr kumimoji="0" lang="ru-RU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1200px-Coat_of_arms_of_Smolensk_oblast.svg.png" descr="1200px-Coat_of_arms_of_Smolensk_oblast.sv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7198" y="504027"/>
            <a:ext cx="1060173" cy="12191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Группа 2"/>
          <p:cNvGrpSpPr/>
          <p:nvPr/>
        </p:nvGrpSpPr>
        <p:grpSpPr>
          <a:xfrm>
            <a:off x="7025891" y="774459"/>
            <a:ext cx="3116693" cy="885284"/>
            <a:chOff x="0" y="0"/>
            <a:chExt cx="3116692" cy="885283"/>
          </a:xfrm>
        </p:grpSpPr>
        <p:pic>
          <p:nvPicPr>
            <p:cNvPr id="19" name="Рисунок 15" descr="Рисунок 15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82863"/>
            <a:stretch>
              <a:fillRect/>
            </a:stretch>
          </p:blipFill>
          <p:spPr>
            <a:xfrm>
              <a:off x="2590089" y="0"/>
              <a:ext cx="526604" cy="885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Рисунок 7" descr="Рисунок 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44146"/>
              <a:ext cx="2548364" cy="473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28" y="3540003"/>
            <a:ext cx="6126623" cy="35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-375334" y="5725647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122781" y="1861173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606750"/>
            <a:ext cx="9221689" cy="149551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1866" b="1">
                <a:solidFill>
                  <a:srgbClr val="FF426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2800" dirty="0" err="1" smtClean="0">
                <a:solidFill>
                  <a:srgbClr val="562212"/>
                </a:solidFill>
              </a:rPr>
              <a:t>Мелькина</a:t>
            </a:r>
            <a:r>
              <a:rPr lang="ru-RU" sz="2800" dirty="0" smtClean="0">
                <a:solidFill>
                  <a:srgbClr val="562212"/>
                </a:solidFill>
              </a:rPr>
              <a:t> Юлия – </a:t>
            </a:r>
            <a:br>
              <a:rPr lang="ru-RU" sz="2800" dirty="0" smtClean="0">
                <a:solidFill>
                  <a:srgbClr val="562212"/>
                </a:solidFill>
              </a:rPr>
            </a:br>
            <a:r>
              <a:rPr lang="ru-RU" sz="2800" dirty="0" smtClean="0">
                <a:solidFill>
                  <a:srgbClr val="562212"/>
                </a:solidFill>
              </a:rPr>
              <a:t>менеджер образовательных программ Центра «Мой бизнес», бизнес-тренер АО «Корпорация МСП», директор ООО «МСЦ-Смоленск», </a:t>
            </a:r>
            <a:br>
              <a:rPr lang="ru-RU" sz="2800" dirty="0" smtClean="0">
                <a:solidFill>
                  <a:srgbClr val="562212"/>
                </a:solidFill>
              </a:rPr>
            </a:br>
            <a:r>
              <a:rPr lang="ru-RU" sz="2800" dirty="0" smtClean="0">
                <a:solidFill>
                  <a:srgbClr val="562212"/>
                </a:solidFill>
              </a:rPr>
              <a:t>контакты для связи: </a:t>
            </a:r>
            <a:br>
              <a:rPr lang="ru-RU" sz="2800" dirty="0" smtClean="0">
                <a:solidFill>
                  <a:srgbClr val="562212"/>
                </a:solidFill>
              </a:rPr>
            </a:br>
            <a:endParaRPr lang="ru-RU" sz="2800" dirty="0" smtClean="0">
              <a:solidFill>
                <a:srgbClr val="562212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2329979"/>
            <a:ext cx="3197225" cy="4582192"/>
          </a:xfrm>
        </p:spPr>
      </p:pic>
      <p:sp>
        <p:nvSpPr>
          <p:cNvPr id="3" name="Прямоугольник 2"/>
          <p:cNvSpPr/>
          <p:nvPr/>
        </p:nvSpPr>
        <p:spPr>
          <a:xfrm>
            <a:off x="735062" y="1745204"/>
            <a:ext cx="9037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07080" y="2264635"/>
            <a:ext cx="5641126" cy="486051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Тел.: 8-961-136-00-60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melkina@cpp67.ru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vk.com/melkinacpp67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https://www.facebook.com/melkinacpp67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568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-375334" y="5725647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122781" y="1861173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5062" y="687929"/>
            <a:ext cx="9037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2" y="590120"/>
            <a:ext cx="4543425" cy="302819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29" y="607636"/>
            <a:ext cx="4543425" cy="3025921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" y="3819969"/>
            <a:ext cx="4681287" cy="31698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43" y="3785163"/>
            <a:ext cx="4503634" cy="320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-375334" y="5725647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122781" y="1861173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99" y="1130579"/>
            <a:ext cx="8192628" cy="146118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На специальный режим для </a:t>
            </a:r>
            <a:r>
              <a:rPr lang="ru-RU" sz="2000" dirty="0" err="1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самозанятых</a:t>
            </a:r>
            <a:r>
              <a:rPr lang="ru-RU" sz="20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 могут перейти физические лица и индивидуальные предприниматели, которые: </a:t>
            </a:r>
            <a:endParaRPr lang="ru-RU" sz="20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062" y="1745204"/>
            <a:ext cx="9037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5062" y="3304253"/>
            <a:ext cx="8280351" cy="163121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 smtClean="0"/>
              <a:t>оказывают услуги или продают товары физическим лицам или предпринимателям;</a:t>
            </a:r>
            <a:endParaRPr lang="ru-RU" sz="2000" dirty="0"/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 smtClean="0"/>
              <a:t>работают без наемных сотрудников;</a:t>
            </a:r>
            <a:endParaRPr lang="ru-RU" sz="2000" dirty="0"/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 smtClean="0"/>
              <a:t>получают годовой доход не более 2,4 млн. руб..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59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-375334" y="5725647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122781" y="1861173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542" y="652014"/>
            <a:ext cx="8192628" cy="120915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Распространенные сферы предпринимательской деятельности для «</a:t>
            </a:r>
            <a:r>
              <a:rPr lang="ru-RU" sz="2000" dirty="0" err="1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самозанятых</a:t>
            </a:r>
            <a:r>
              <a:rPr lang="ru-RU" sz="20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» </a:t>
            </a:r>
            <a:endParaRPr lang="ru-RU" sz="20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062" y="1745204"/>
            <a:ext cx="9037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19" y="1745204"/>
            <a:ext cx="8036485" cy="530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-375334" y="5725647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122781" y="1861173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74" y="261433"/>
            <a:ext cx="8192628" cy="426496"/>
          </a:xfrm>
        </p:spPr>
        <p:txBody>
          <a:bodyPr>
            <a:normAutofit/>
          </a:bodyPr>
          <a:lstStyle/>
          <a:p>
            <a:pPr lvl="0" algn="ctr" defTabSz="457200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0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Виды деятельности для </a:t>
            </a:r>
            <a:r>
              <a:rPr lang="ru-RU" sz="2000" dirty="0" err="1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самозанятых</a:t>
            </a:r>
            <a:r>
              <a:rPr lang="ru-RU" sz="20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:</a:t>
            </a:r>
            <a:endParaRPr lang="ru-RU" sz="20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062" y="687929"/>
            <a:ext cx="9037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9996" y="851729"/>
            <a:ext cx="9387719" cy="621708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администрирование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анализ данных, вебмастер, верстка и дизайн, программист и пр.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автомойка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автосервис,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автоэвакуация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водитель, перевозка грузов, пассажиров и пр.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Аренда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квартир, машин, прокат, услуги по временному проживанию, хранению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бытовые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услуги, гувернантка, няня, повар, сиделка, сторож, уборка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клининг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вакцинация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животных,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груминг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дрессировщик, кинология, передержка животных и пр.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диетолог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консультирование, логопед, массажист, психолог, тренер и пр.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услуги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исследования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маркетинг, реклама, опросы, переводчик и пр.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Красота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консультирование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косметолог, маникюр, педикюр, модель, парикмахер, стилист и пр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модельер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дизайнер, пошив, кройка и шитье и пр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благоустройство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территории, животноводство, прием и сдача лома, сельхоз услуги и пр.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Развлечения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аниматор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артист, музыкант, певец, ведущий, шоумен, тамада, гид, экскурсовод и пр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бытовой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ремонт, дизайн, отделка, реставрация, сантехник, строительство и пр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массажист, тренер, инструктор и пр.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Торговля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продукцией собственного производства.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бухгалтерия, консультирование,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риэлтор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страховые услуги и пр.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Фото-видео-печать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издательские услуги, оператор, оцифровка, полиграфия, фотограф, художник и пр.</a:t>
            </a:r>
          </a:p>
          <a:p>
            <a:pPr marL="285750" indent="-285750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Юриспруденция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консультирование и пр.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-375334" y="5725647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122781" y="1861173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5062" y="687929"/>
            <a:ext cx="9037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69" y="687929"/>
            <a:ext cx="7559675" cy="650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Группа 108"/>
          <p:cNvGrpSpPr/>
          <p:nvPr/>
        </p:nvGrpSpPr>
        <p:grpSpPr>
          <a:xfrm flipH="1" flipV="1">
            <a:off x="5991131" y="4560122"/>
            <a:ext cx="757647" cy="574178"/>
            <a:chOff x="4289377" y="1851949"/>
            <a:chExt cx="1284790" cy="1132499"/>
          </a:xfrm>
        </p:grpSpPr>
        <p:cxnSp>
          <p:nvCxnSpPr>
            <p:cNvPr id="110" name="Прямая соединительная линия 109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/>
        </p:nvGrpSpPr>
        <p:grpSpPr>
          <a:xfrm flipV="1">
            <a:off x="3871000" y="4598823"/>
            <a:ext cx="913081" cy="574178"/>
            <a:chOff x="4289377" y="1851949"/>
            <a:chExt cx="1284790" cy="1132499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Прямая соединительная линия 117"/>
          <p:cNvCxnSpPr/>
          <p:nvPr/>
        </p:nvCxnSpPr>
        <p:spPr>
          <a:xfrm>
            <a:off x="6448450" y="4207095"/>
            <a:ext cx="419381" cy="0"/>
          </a:xfrm>
          <a:prstGeom prst="line">
            <a:avLst/>
          </a:prstGeom>
          <a:ln>
            <a:solidFill>
              <a:srgbClr val="562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Группа 101"/>
          <p:cNvGrpSpPr/>
          <p:nvPr/>
        </p:nvGrpSpPr>
        <p:grpSpPr>
          <a:xfrm flipH="1" flipV="1">
            <a:off x="5633784" y="4602381"/>
            <a:ext cx="1057720" cy="1849614"/>
            <a:chOff x="4289377" y="1851949"/>
            <a:chExt cx="1284790" cy="1132499"/>
          </a:xfrm>
        </p:grpSpPr>
        <p:cxnSp>
          <p:nvCxnSpPr>
            <p:cNvPr id="103" name="Прямая соединительная линия 102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Группа 98"/>
          <p:cNvGrpSpPr/>
          <p:nvPr/>
        </p:nvGrpSpPr>
        <p:grpSpPr>
          <a:xfrm flipH="1">
            <a:off x="5939900" y="3093278"/>
            <a:ext cx="963590" cy="559473"/>
            <a:chOff x="4289377" y="1851949"/>
            <a:chExt cx="1284790" cy="1132499"/>
          </a:xfrm>
        </p:grpSpPr>
        <p:cxnSp>
          <p:nvCxnSpPr>
            <p:cNvPr id="100" name="Прямая соединительная линия 99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-1326997" y="6710914"/>
            <a:ext cx="2322296" cy="2328515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903571" y="1399371"/>
            <a:ext cx="1032000" cy="1548657"/>
            <a:chOff x="4289377" y="1851949"/>
            <a:chExt cx="1284790" cy="1132499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3863503" y="3093568"/>
            <a:ext cx="913081" cy="764774"/>
            <a:chOff x="4289377" y="1851949"/>
            <a:chExt cx="1284790" cy="1132499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 flipV="1">
            <a:off x="3849685" y="4598823"/>
            <a:ext cx="1265240" cy="1853172"/>
            <a:chOff x="4289377" y="1851949"/>
            <a:chExt cx="1284790" cy="1132499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Прямая соединительная линия 40"/>
          <p:cNvCxnSpPr/>
          <p:nvPr/>
        </p:nvCxnSpPr>
        <p:spPr>
          <a:xfrm>
            <a:off x="3849685" y="4229243"/>
            <a:ext cx="340273" cy="0"/>
          </a:xfrm>
          <a:prstGeom prst="line">
            <a:avLst/>
          </a:prstGeom>
          <a:ln>
            <a:solidFill>
              <a:srgbClr val="562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 flipH="1">
            <a:off x="5633784" y="1399371"/>
            <a:ext cx="1001473" cy="1548657"/>
            <a:chOff x="4289377" y="1851949"/>
            <a:chExt cx="1284790" cy="1132499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4051971" y="2999386"/>
            <a:ext cx="2406655" cy="1591397"/>
          </a:xfrm>
          <a:prstGeom prst="rect">
            <a:avLst/>
          </a:prstGeom>
          <a:solidFill>
            <a:srgbClr val="F2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Особенности режима налогообложения (НПД)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79412" y="646736"/>
            <a:ext cx="3391588" cy="1316295"/>
            <a:chOff x="855877" y="1615892"/>
            <a:chExt cx="5008064" cy="105181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855877" y="1615892"/>
              <a:ext cx="5008064" cy="1051818"/>
              <a:chOff x="915224" y="3341053"/>
              <a:chExt cx="5008064" cy="773349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954553" y="3341056"/>
                <a:ext cx="4968735" cy="771923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954553" y="3341053"/>
                <a:ext cx="405599" cy="773349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15224" y="3539870"/>
                <a:ext cx="330251" cy="378241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1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" name="Прямоугольник 50"/>
            <p:cNvSpPr/>
            <p:nvPr/>
          </p:nvSpPr>
          <p:spPr>
            <a:xfrm>
              <a:off x="1186128" y="1692209"/>
              <a:ext cx="4627809" cy="81013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spcAft>
                  <a:spcPts val="526"/>
                </a:spcAft>
                <a:defRPr/>
              </a:pPr>
              <a:r>
                <a:rPr lang="ru-RU" sz="1200" b="1" dirty="0" smtClean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НЕТ ОТЧЕТОВ И ДЕКЛАРАЦИЙ</a:t>
              </a:r>
            </a:p>
            <a:p>
              <a:pPr lvl="0" algn="ctr">
                <a:spcAft>
                  <a:spcPts val="526"/>
                </a:spcAft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Учет доходов ведется автоматически в приложении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06047" y="2173700"/>
            <a:ext cx="3311348" cy="1237928"/>
            <a:chOff x="855877" y="2488694"/>
            <a:chExt cx="3548622" cy="1037826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855877" y="2488694"/>
              <a:ext cx="3548622" cy="1037826"/>
              <a:chOff x="915224" y="3341056"/>
              <a:chExt cx="3548622" cy="763062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954552" y="3341056"/>
                <a:ext cx="3509294" cy="763062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54552" y="3341056"/>
                <a:ext cx="290923" cy="759728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5224" y="3455889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>
                    <a:solidFill>
                      <a:srgbClr val="F7F2E5"/>
                    </a:solidFill>
                    <a:latin typeface="Arial Black" panose="020B0A04020102020204" pitchFamily="34" charset="0"/>
                  </a:rPr>
                  <a:t>2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" name="Прямоугольник 55"/>
            <p:cNvSpPr/>
            <p:nvPr/>
          </p:nvSpPr>
          <p:spPr>
            <a:xfrm>
              <a:off x="1191834" y="2582115"/>
              <a:ext cx="3175353" cy="8101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spcAft>
                  <a:spcPts val="526"/>
                </a:spcAft>
                <a:defRPr/>
              </a:pPr>
              <a:r>
                <a:rPr lang="ru-RU" sz="1200" b="1" dirty="0" smtClean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ЧЕК ФОРМИРУЕТСЯ В ПРИЛОЖЕНИИ</a:t>
              </a:r>
            </a:p>
            <a:p>
              <a:pPr lvl="0" algn="ctr">
                <a:spcAft>
                  <a:spcPts val="526"/>
                </a:spcAft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Не требуется ККТ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9412" y="3566745"/>
            <a:ext cx="3391588" cy="1113362"/>
            <a:chOff x="855877" y="3433964"/>
            <a:chExt cx="3555873" cy="1023884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855877" y="3439505"/>
              <a:ext cx="3514778" cy="1018343"/>
              <a:chOff x="915224" y="3341057"/>
              <a:chExt cx="3514778" cy="74873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920708" y="3341057"/>
                <a:ext cx="3509294" cy="748737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54552" y="3341057"/>
                <a:ext cx="290923" cy="746832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915224" y="3566544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>
                    <a:solidFill>
                      <a:srgbClr val="F7F2E5"/>
                    </a:solidFill>
                    <a:latin typeface="Arial Black" panose="020B0A04020102020204" pitchFamily="34" charset="0"/>
                  </a:rPr>
                  <a:t>3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1309763" y="3433964"/>
              <a:ext cx="3101987" cy="102071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spcAft>
                  <a:spcPts val="526"/>
                </a:spcAft>
                <a:defRPr/>
              </a:pPr>
              <a:r>
                <a:rPr lang="ru-RU" sz="1200" b="1" dirty="0" smtClean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МОЖНО НЕ ПЛАТИТЬ СТРАХОВЫЕ ВЗНОСЫ</a:t>
              </a:r>
            </a:p>
            <a:p>
              <a:pPr lvl="0" algn="ctr">
                <a:spcAft>
                  <a:spcPts val="526"/>
                </a:spcAft>
                <a:defRPr/>
              </a:pPr>
              <a:r>
                <a:rPr lang="ru-RU" sz="1200" b="1" dirty="0" smtClean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пенсионное и медицинское страхование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16923" y="4836132"/>
            <a:ext cx="3347719" cy="989540"/>
            <a:chOff x="862778" y="5326434"/>
            <a:chExt cx="3548623" cy="819307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862778" y="5326434"/>
              <a:ext cx="3548623" cy="780602"/>
              <a:chOff x="915224" y="3341054"/>
              <a:chExt cx="3548623" cy="573938"/>
            </a:xfrm>
          </p:grpSpPr>
          <p:sp>
            <p:nvSpPr>
              <p:cNvPr id="69" name="Прямоугольник 68"/>
              <p:cNvSpPr/>
              <p:nvPr/>
            </p:nvSpPr>
            <p:spPr>
              <a:xfrm>
                <a:off x="954553" y="3341054"/>
                <a:ext cx="3509294" cy="570129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54552" y="3341057"/>
                <a:ext cx="290923" cy="573935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915224" y="3470532"/>
                <a:ext cx="399764" cy="31883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>
                  <a:defRPr sz="1300">
                    <a:solidFill>
                      <a:srgbClr val="F7F2E5"/>
                    </a:solidFill>
                    <a:latin typeface="Arial Black" panose="020B0A040201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/>
                  <a:t>4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2" name="Прямоугольник 71"/>
            <p:cNvSpPr/>
            <p:nvPr/>
          </p:nvSpPr>
          <p:spPr>
            <a:xfrm>
              <a:off x="1288820" y="5335607"/>
              <a:ext cx="3097334" cy="81013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spcAft>
                  <a:spcPts val="526"/>
                </a:spcAft>
                <a:defRPr/>
              </a:pPr>
              <a:r>
                <a:rPr lang="ru-RU" sz="1200" b="1" dirty="0" smtClean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ЛЕГАЛЬНАЯ РАБОТА</a:t>
              </a:r>
            </a:p>
            <a:p>
              <a:pPr lvl="0" algn="ctr">
                <a:spcAft>
                  <a:spcPts val="526"/>
                </a:spcAft>
                <a:defRPr/>
              </a:pPr>
              <a:r>
                <a:rPr lang="ru-RU" sz="1200" b="1" dirty="0" smtClean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Доход подтверждается справкой из приложения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598614" y="542925"/>
            <a:ext cx="3674098" cy="1417684"/>
            <a:chOff x="7421825" y="1742061"/>
            <a:chExt cx="3548622" cy="734608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7421825" y="1792064"/>
              <a:ext cx="3548622" cy="684605"/>
              <a:chOff x="915224" y="3341057"/>
              <a:chExt cx="3548622" cy="503356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954552" y="3341057"/>
                <a:ext cx="3509294" cy="503354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954552" y="3341059"/>
                <a:ext cx="290923" cy="503354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915224" y="3423873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>
                    <a:solidFill>
                      <a:srgbClr val="F7F2E5"/>
                    </a:solidFill>
                    <a:latin typeface="Arial Black" panose="020B0A04020102020204" pitchFamily="34" charset="0"/>
                  </a:rPr>
                  <a:t>6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7" name="Прямоугольник 76"/>
            <p:cNvSpPr/>
            <p:nvPr/>
          </p:nvSpPr>
          <p:spPr>
            <a:xfrm>
              <a:off x="7860917" y="1742061"/>
              <a:ext cx="3102085" cy="7315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spcAft>
                  <a:spcPts val="526"/>
                </a:spcAft>
                <a:defRPr/>
              </a:pPr>
              <a:r>
                <a:rPr lang="ru-RU" sz="1200" b="1" dirty="0" smtClean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НУЖНО СЧИТАТЬ НАЛОГ К УПЛАТЕ</a:t>
              </a:r>
              <a:endParaRPr lang="ru-RU" sz="1200" b="1" noProof="0" dirty="0" smtClean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>
                <a:spcAft>
                  <a:spcPts val="526"/>
                </a:spcAft>
                <a:defRPr/>
              </a:pPr>
              <a:r>
                <a:rPr lang="ru-RU" sz="1200" b="1" noProof="0" dirty="0" smtClean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 налога рассчитывается автоматически в приложении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594493" y="1963034"/>
            <a:ext cx="3678220" cy="1464322"/>
            <a:chOff x="7414380" y="3539192"/>
            <a:chExt cx="3548622" cy="80760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7414380" y="3662198"/>
              <a:ext cx="3548622" cy="684602"/>
              <a:chOff x="915224" y="3375265"/>
              <a:chExt cx="3548622" cy="503354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954552" y="3375265"/>
                <a:ext cx="3509294" cy="503354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954552" y="3375265"/>
                <a:ext cx="290923" cy="494671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915224" y="3423873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>
                  <a:defRPr sz="1300">
                    <a:solidFill>
                      <a:srgbClr val="F7F2E5"/>
                    </a:solidFill>
                    <a:latin typeface="Arial Black" panose="020B0A040201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/>
                  <a:t>7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7" name="Прямоугольник 86"/>
            <p:cNvSpPr/>
            <p:nvPr/>
          </p:nvSpPr>
          <p:spPr>
            <a:xfrm>
              <a:off x="7861366" y="3539192"/>
              <a:ext cx="3019156" cy="7989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ВЫГОДНЫЕ НАЛОГОВЫЕ СТАВКИ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 smtClean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4% </a:t>
              </a:r>
              <a:r>
                <a:rPr lang="en-GB" sz="1200" b="1" dirty="0" smtClean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1200" b="1" dirty="0" smtClean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доходов от физлиц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6%</a:t>
              </a:r>
              <a:r>
                <a:rPr kumimoji="0" lang="ru-RU" sz="1200" b="1" i="0" u="none" strike="noStrike" kern="1200" cap="none" spc="0" normalizeH="0" noProof="0" dirty="0" smtClean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- с доходов от </a:t>
              </a:r>
              <a:r>
                <a:rPr kumimoji="0" lang="ru-RU" sz="1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юрлиц</a:t>
              </a:r>
              <a:r>
                <a:rPr kumimoji="0" lang="ru-RU" sz="1200" b="1" i="0" u="none" strike="noStrike" kern="1200" cap="none" spc="0" normalizeH="0" noProof="0" dirty="0" smtClean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и ИП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16923" y="6049857"/>
            <a:ext cx="3347719" cy="1025092"/>
            <a:chOff x="862778" y="4381894"/>
            <a:chExt cx="3548622" cy="684602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862778" y="4381894"/>
              <a:ext cx="3548622" cy="684602"/>
              <a:chOff x="915224" y="3341058"/>
              <a:chExt cx="3548622" cy="503354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954552" y="3341058"/>
                <a:ext cx="3509294" cy="503354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54552" y="3341058"/>
                <a:ext cx="290923" cy="503354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915224" y="3423873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>
                  <a:defRPr sz="1300">
                    <a:solidFill>
                      <a:srgbClr val="F7F2E5"/>
                    </a:solidFill>
                    <a:latin typeface="Arial Black" panose="020B0A040201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/>
                  <a:t>5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7" name="Прямоугольник 66"/>
            <p:cNvSpPr/>
            <p:nvPr/>
          </p:nvSpPr>
          <p:spPr>
            <a:xfrm>
              <a:off x="1309764" y="4536532"/>
              <a:ext cx="3077691" cy="45515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spcAft>
                  <a:spcPts val="526"/>
                </a:spcAft>
                <a:defRPr/>
              </a:pPr>
              <a:r>
                <a:rPr lang="ru-RU" sz="1200" b="1" dirty="0" smtClean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НАЛОГОВЫЙ ВЫЧЕТ</a:t>
              </a:r>
            </a:p>
            <a:p>
              <a:pPr lvl="0" algn="ctr">
                <a:spcAft>
                  <a:spcPts val="526"/>
                </a:spcAft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10 000 руб.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6598615" y="3619114"/>
            <a:ext cx="3674098" cy="1041616"/>
            <a:chOff x="7381952" y="2505567"/>
            <a:chExt cx="3550521" cy="684605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7381952" y="2505567"/>
              <a:ext cx="3550521" cy="684605"/>
              <a:chOff x="880753" y="3076900"/>
              <a:chExt cx="3550521" cy="503357"/>
            </a:xfrm>
          </p:grpSpPr>
          <p:sp>
            <p:nvSpPr>
              <p:cNvPr id="91" name="Прямоугольник 90"/>
              <p:cNvSpPr/>
              <p:nvPr/>
            </p:nvSpPr>
            <p:spPr>
              <a:xfrm>
                <a:off x="921980" y="3076903"/>
                <a:ext cx="3509294" cy="503354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1979" y="3076900"/>
                <a:ext cx="290923" cy="503354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880753" y="3152102"/>
                <a:ext cx="573846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>
                  <a:defRPr sz="1300">
                    <a:solidFill>
                      <a:srgbClr val="F7F2E5"/>
                    </a:solidFill>
                    <a:latin typeface="Arial Black" panose="020B0A040201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noProof="0" dirty="0"/>
                  <a:t>8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0" name="Прямоугольник 89"/>
            <p:cNvSpPr/>
            <p:nvPr/>
          </p:nvSpPr>
          <p:spPr>
            <a:xfrm>
              <a:off x="7815831" y="2575491"/>
              <a:ext cx="3109528" cy="5312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spcAft>
                  <a:spcPts val="526"/>
                </a:spcAft>
                <a:defRPr/>
              </a:pPr>
              <a:r>
                <a:rPr lang="ru-RU" sz="1200" b="1" dirty="0" smtClean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ПРОСТАЯ РЕГИСТРАЦИЯ</a:t>
              </a:r>
            </a:p>
            <a:p>
              <a:pPr lvl="0" algn="ctr">
                <a:spcAft>
                  <a:spcPts val="526"/>
                </a:spcAft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Без визита в налоговую инспекцию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6555193" y="5698477"/>
            <a:ext cx="3717520" cy="1702448"/>
            <a:chOff x="7382734" y="2361583"/>
            <a:chExt cx="3647707" cy="1502883"/>
          </a:xfrm>
        </p:grpSpPr>
        <p:grpSp>
          <p:nvGrpSpPr>
            <p:cNvPr id="113" name="Группа 112"/>
            <p:cNvGrpSpPr/>
            <p:nvPr/>
          </p:nvGrpSpPr>
          <p:grpSpPr>
            <a:xfrm>
              <a:off x="7382734" y="2609471"/>
              <a:ext cx="3647707" cy="1045589"/>
              <a:chOff x="881535" y="3153290"/>
              <a:chExt cx="3647707" cy="768770"/>
            </a:xfrm>
          </p:grpSpPr>
          <p:sp>
            <p:nvSpPr>
              <p:cNvPr id="115" name="Прямоугольник 114"/>
              <p:cNvSpPr/>
              <p:nvPr/>
            </p:nvSpPr>
            <p:spPr>
              <a:xfrm>
                <a:off x="975031" y="3153290"/>
                <a:ext cx="3554211" cy="768770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Прямоугольник 115"/>
              <p:cNvSpPr/>
              <p:nvPr/>
            </p:nvSpPr>
            <p:spPr>
              <a:xfrm>
                <a:off x="985255" y="3158602"/>
                <a:ext cx="280698" cy="763457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81535" y="3396442"/>
                <a:ext cx="594325" cy="31883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>
                  <a:defRPr sz="1300">
                    <a:solidFill>
                      <a:srgbClr val="F7F2E5"/>
                    </a:solidFill>
                    <a:latin typeface="Arial Black" panose="020B0A040201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/>
                  <a:t>10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4" name="Прямоугольник 113"/>
            <p:cNvSpPr/>
            <p:nvPr/>
          </p:nvSpPr>
          <p:spPr>
            <a:xfrm>
              <a:off x="7850155" y="2361583"/>
              <a:ext cx="3109529" cy="150288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spcAft>
                  <a:spcPts val="526"/>
                </a:spcAft>
                <a:defRPr/>
              </a:pPr>
              <a:r>
                <a:rPr lang="ru-RU" sz="1200" b="1" noProof="0" dirty="0" smtClean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ВОЗМОЖНОСТЬ ПОЛЬЗОВАТЬСЯ ГОС. ПОДДЕРЖКОЙ:</a:t>
              </a:r>
            </a:p>
            <a:p>
              <a:pPr lvl="0" algn="ctr">
                <a:spcAft>
                  <a:spcPts val="526"/>
                </a:spcAft>
                <a:defRPr/>
              </a:pPr>
              <a:r>
                <a:rPr lang="ru-RU" sz="1200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kumimoji="0" lang="ru-RU" sz="1200" b="1" i="0" u="none" strike="noStrike" kern="1200" cap="none" spc="0" normalizeH="0" baseline="0" dirty="0" smtClean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мущественной, образовательной, консультационной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6654908" y="4803360"/>
            <a:ext cx="3597596" cy="1043511"/>
            <a:chOff x="930750" y="3341058"/>
            <a:chExt cx="3533096" cy="503356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4552" y="3341058"/>
              <a:ext cx="3509294" cy="503354"/>
            </a:xfrm>
            <a:prstGeom prst="rect">
              <a:avLst/>
            </a:prstGeom>
            <a:solidFill>
              <a:srgbClr val="F2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954552" y="3341060"/>
              <a:ext cx="290923" cy="503354"/>
            </a:xfrm>
            <a:prstGeom prst="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930750" y="3433315"/>
              <a:ext cx="640395" cy="318839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ru-RU" sz="1400" dirty="0">
                  <a:solidFill>
                    <a:srgbClr val="F7F2E5"/>
                  </a:solidFill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107" name="Прямоугольник 106"/>
          <p:cNvSpPr/>
          <p:nvPr/>
        </p:nvSpPr>
        <p:spPr>
          <a:xfrm>
            <a:off x="7167837" y="4803360"/>
            <a:ext cx="2716872" cy="8951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526"/>
              </a:spcAft>
            </a:pPr>
            <a:r>
              <a:rPr lang="ru-RU" sz="1200" b="1" dirty="0" smtClean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СОВМЕЩЕНИЕ С РАБОТОЙ ПО ТРУДОВОМУ ДОГОВОРУ</a:t>
            </a:r>
          </a:p>
          <a:p>
            <a:pPr algn="ctr">
              <a:spcAft>
                <a:spcPts val="526"/>
              </a:spcAft>
            </a:pPr>
            <a:r>
              <a:rPr lang="ru-RU" sz="1200" b="1" dirty="0" smtClean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Зарплата не учитывается при расчете налога</a:t>
            </a:r>
            <a:endParaRPr lang="ru-RU" sz="12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-375334" y="5725647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122781" y="1861173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940" y="862108"/>
            <a:ext cx="8192628" cy="1299977"/>
          </a:xfrm>
        </p:spPr>
        <p:txBody>
          <a:bodyPr>
            <a:normAutofit/>
          </a:bodyPr>
          <a:lstStyle/>
          <a:p>
            <a:pPr lvl="0" algn="ctr" defTabSz="457200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0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Меры поддержки Центра «Мой бизнес» для начинающих </a:t>
            </a:r>
            <a:r>
              <a:rPr lang="ru-RU" sz="20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предпринимателей и </a:t>
            </a:r>
            <a:r>
              <a:rPr lang="ru-RU" sz="2000" dirty="0" err="1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самозанятых</a:t>
            </a:r>
            <a:r>
              <a:rPr lang="ru-RU" sz="2000" dirty="0" smtClean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:</a:t>
            </a:r>
            <a:endParaRPr lang="ru-RU" sz="20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062" y="687929"/>
            <a:ext cx="9037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7582" y="2060639"/>
            <a:ext cx="8979165" cy="347787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/>
              <a:t>обучение основам предпринимательства и бизнес-планированию – </a:t>
            </a:r>
            <a:r>
              <a:rPr lang="ru-RU" sz="2000" b="1" dirty="0"/>
              <a:t>тренинг «Азбука предпринимателя», программа «Бизнес-рост»</a:t>
            </a:r>
            <a:r>
              <a:rPr lang="ru-RU" sz="2000" dirty="0"/>
              <a:t>;</a:t>
            </a:r>
          </a:p>
          <a:p>
            <a:pPr marL="285750" indent="-285750" algn="just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/>
              <a:t>семинары и тренинги </a:t>
            </a:r>
            <a:r>
              <a:rPr lang="ru-RU" sz="2000" dirty="0" smtClean="0"/>
              <a:t>по </a:t>
            </a:r>
            <a:r>
              <a:rPr lang="ru-RU" sz="2000" dirty="0"/>
              <a:t>финансовой грамотности, маркетингу и </a:t>
            </a:r>
            <a:r>
              <a:rPr lang="ru-RU" sz="2000" dirty="0" err="1"/>
              <a:t>др</a:t>
            </a:r>
            <a:r>
              <a:rPr lang="ru-RU" sz="2000" dirty="0"/>
              <a:t>;</a:t>
            </a:r>
          </a:p>
          <a:p>
            <a:pPr marL="285750" indent="-285750" algn="just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/>
              <a:t>консультация по выбору формы бизнеса;</a:t>
            </a:r>
          </a:p>
          <a:p>
            <a:pPr marL="285750" indent="-285750" algn="just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/>
              <a:t>консультация по налогообложению;</a:t>
            </a:r>
          </a:p>
          <a:p>
            <a:pPr marL="285750" indent="-285750" algn="just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/>
              <a:t>консультация по маркетингу;</a:t>
            </a:r>
          </a:p>
          <a:p>
            <a:pPr marL="285750" indent="-285750" algn="just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/>
              <a:t>юридическая консультация;</a:t>
            </a:r>
          </a:p>
          <a:p>
            <a:pPr marL="285750" indent="-285750" algn="just">
              <a:spcBef>
                <a:spcPts val="1200"/>
              </a:spcBef>
              <a:buClr>
                <a:srgbClr val="D56509"/>
              </a:buClr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ru-RU" sz="2000" dirty="0"/>
              <a:t>участие в питч-сессиях для поиска инвесторов.</a:t>
            </a:r>
          </a:p>
        </p:txBody>
      </p:sp>
    </p:spTree>
    <p:extLst>
      <p:ext uri="{BB962C8B-B14F-4D97-AF65-F5344CB8AC3E}">
        <p14:creationId xmlns:p14="http://schemas.microsoft.com/office/powerpoint/2010/main" val="13815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-375334" y="5725647"/>
            <a:ext cx="3153706" cy="3153706"/>
          </a:xfrm>
          <a:prstGeom prst="ellipse">
            <a:avLst/>
          </a:prstGeom>
          <a:noFill/>
          <a:ln w="698500">
            <a:solidFill>
              <a:srgbClr val="F7F2E5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122781" y="1861173"/>
            <a:ext cx="1153055" cy="1153055"/>
          </a:xfrm>
          <a:prstGeom prst="ellipse">
            <a:avLst/>
          </a:prstGeom>
          <a:noFill/>
          <a:ln w="301625"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161396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  <a:spcBef>
                <a:spcPts val="1200"/>
              </a:spcBef>
              <a:defRPr sz="1866" b="1">
                <a:solidFill>
                  <a:srgbClr val="FF426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ru-RU" sz="2800" dirty="0" smtClean="0"/>
              <a:t>Присоединяйтесь к нам в социальных сетях: </a:t>
            </a:r>
            <a:r>
              <a:rPr lang="ru-RU" sz="2800" dirty="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Группа «Мой бизнес. Смоленск»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https://vk.com/cpp67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Группа «Мой бизнес. Смоленск»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https://www.facebook.com/CPP67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5062" y="1745204"/>
            <a:ext cx="9037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27" y="2077063"/>
            <a:ext cx="3620005" cy="3648584"/>
          </a:xfrm>
        </p:spPr>
      </p:pic>
    </p:spTree>
    <p:extLst>
      <p:ext uri="{BB962C8B-B14F-4D97-AF65-F5344CB8AC3E}">
        <p14:creationId xmlns:p14="http://schemas.microsoft.com/office/powerpoint/2010/main" val="10511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8322</TotalTime>
  <Words>546</Words>
  <Application>Microsoft Office PowerPoint</Application>
  <PresentationFormat>Произвольный</PresentationFormat>
  <Paragraphs>103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На специальный режим для самозанятых могут перейти физические лица и индивидуальные предприниматели, которые: </vt:lpstr>
      <vt:lpstr>Распространенные сферы предпринимательской деятельности для «самозанятых» </vt:lpstr>
      <vt:lpstr>Виды деятельности для самозанятых:</vt:lpstr>
      <vt:lpstr>Презентация PowerPoint</vt:lpstr>
      <vt:lpstr>Презентация PowerPoint</vt:lpstr>
      <vt:lpstr>Меры поддержки Центра «Мой бизнес» для начинающих предпринимателей и самозанятых:</vt:lpstr>
      <vt:lpstr>Присоединяйтесь к нам в социальных сетях:  </vt:lpstr>
      <vt:lpstr>Мелькина Юлия –  менеджер образовательных программ Центра «Мой бизнес», бизнес-тренер АО «Корпорация МСП», директор ООО «МСЦ-Смоленск»,  контакты для связи:  </vt:lpstr>
    </vt:vector>
  </TitlesOfParts>
  <Company>Synergy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79611360060</cp:lastModifiedBy>
  <cp:revision>606</cp:revision>
  <cp:lastPrinted>2019-05-25T08:03:43Z</cp:lastPrinted>
  <dcterms:created xsi:type="dcterms:W3CDTF">2019-04-26T08:56:54Z</dcterms:created>
  <dcterms:modified xsi:type="dcterms:W3CDTF">2021-07-21T13:25:54Z</dcterms:modified>
</cp:coreProperties>
</file>