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99" r:id="rId7"/>
    <p:sldId id="262" r:id="rId8"/>
    <p:sldId id="302" r:id="rId9"/>
    <p:sldId id="263" r:id="rId10"/>
    <p:sldId id="303" r:id="rId11"/>
    <p:sldId id="265" r:id="rId12"/>
    <p:sldId id="267" r:id="rId13"/>
    <p:sldId id="268" r:id="rId14"/>
    <p:sldId id="269" r:id="rId15"/>
    <p:sldId id="271" r:id="rId16"/>
    <p:sldId id="280" r:id="rId17"/>
    <p:sldId id="272" r:id="rId18"/>
    <p:sldId id="273" r:id="rId19"/>
    <p:sldId id="301" r:id="rId20"/>
    <p:sldId id="275" r:id="rId21"/>
    <p:sldId id="277" r:id="rId22"/>
    <p:sldId id="278" r:id="rId23"/>
  </p:sldIdLst>
  <p:sldSz cx="9144000" cy="6858000" type="screen4x3"/>
  <p:notesSz cx="6858000" cy="9144000"/>
  <p:embeddedFontLst>
    <p:embeddedFont>
      <p:font typeface="Bebas Neue Regular" panose="00000500000000000000" charset="-52"/>
      <p:regular r:id="rId24"/>
    </p:embeddedFont>
    <p:embeddedFont>
      <p:font typeface="Webdings" panose="05030102010509060703" pitchFamily="18" charset="2"/>
      <p:regular r:id="rId25"/>
    </p:embeddedFont>
    <p:embeddedFont>
      <p:font typeface="Bebas Neue Bold" panose="020B0606020202050201" charset="-52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A1F"/>
    <a:srgbClr val="416A79"/>
    <a:srgbClr val="B4C7E7"/>
    <a:srgbClr val="96A2B7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7499999999999999E-2"/>
          <c:w val="0.95416666666666672"/>
          <c:h val="0.88363041338582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A-4FFD-822B-A4DB0016A47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7A-4FFD-822B-A4DB0016A47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7A-4FFD-822B-A4DB0016A4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0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A-4FFD-822B-A4DB0016A47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7A-4FFD-822B-A4DB0016A47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7A-4FFD-822B-A4DB0016A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63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A-4FFD-822B-A4DB0016A4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2300928"/>
        <c:axId val="22310912"/>
      </c:barChart>
      <c:catAx>
        <c:axId val="2230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rgbClr val="416A79"/>
                </a:solidFill>
                <a:latin typeface="Bebas Neue Bold" panose="020B0606020202050201" pitchFamily="34" charset="-52"/>
                <a:ea typeface="+mn-ea"/>
                <a:cs typeface="+mn-cs"/>
              </a:defRPr>
            </a:pPr>
            <a:endParaRPr lang="ru-RU"/>
          </a:p>
        </c:txPr>
        <c:crossAx val="22310912"/>
        <c:crosses val="autoZero"/>
        <c:auto val="1"/>
        <c:lblAlgn val="ctr"/>
        <c:lblOffset val="100"/>
        <c:noMultiLvlLbl val="0"/>
      </c:catAx>
      <c:valAx>
        <c:axId val="2231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3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BC-468D-A867-18B2ECB935F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BC-468D-A867-18B2ECB935F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BC-468D-A867-18B2ECB935F1}"/>
              </c:ext>
            </c:extLst>
          </c:dPt>
          <c:dLbls>
            <c:dLbl>
              <c:idx val="0"/>
              <c:layout>
                <c:manualLayout>
                  <c:x val="-0.15141501546042144"/>
                  <c:y val="-0.17063957524554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tx1"/>
                        </a:solidFill>
                        <a:latin typeface="Bebas Neue Bold" panose="020B0606020202050201" pitchFamily="34" charset="-52"/>
                      </a:rPr>
                      <a:t>70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C-468D-A867-18B2ECB935F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Bebas Neue Bold" panose="020B0606020202050201" pitchFamily="34" charset="-52"/>
                      </a:rPr>
                      <a:t>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C-468D-A867-18B2ECB935F1}"/>
                </c:ext>
              </c:extLst>
            </c:dLbl>
            <c:dLbl>
              <c:idx val="2"/>
              <c:layout>
                <c:manualLayout>
                  <c:x val="1.2931982108773093E-2"/>
                  <c:y val="5.72654214040739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bg1"/>
                        </a:solidFill>
                        <a:latin typeface="Bebas Neue Bold" panose="020B0606020202050201" pitchFamily="34" charset="-52"/>
                      </a:rPr>
                      <a:t>4</a:t>
                    </a:r>
                    <a:endParaRPr lang="en-US" sz="1600" dirty="0">
                      <a:solidFill>
                        <a:schemeClr val="bg1"/>
                      </a:solidFill>
                      <a:latin typeface="Bebas Neue Bold" panose="020B0606020202050201" pitchFamily="34" charset="-5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C-468D-A867-18B2ECB93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</c:v>
                </c:pt>
                <c:pt idx="2">
                  <c:v>собеседование - это не важно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29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BC-468D-A867-18B2ECB935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ebas Neue Bold" panose="020B0606020202050201" pitchFamily="34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B-4F94-8131-72AA1CCAD19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B-4F94-8131-72AA1CCAD19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9B-4F94-8131-72AA1CCAD199}"/>
              </c:ext>
            </c:extLst>
          </c:dPt>
          <c:dLbls>
            <c:dLbl>
              <c:idx val="0"/>
              <c:layout>
                <c:manualLayout>
                  <c:x val="-0.15141501546042144"/>
                  <c:y val="-0.17063957524554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Bebas Neue Bold" panose="020B0606020202050201" pitchFamily="34" charset="-52"/>
                      </a:rPr>
                      <a:t>69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B-4F94-8131-72AA1CCAD19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Bebas Neue Bold" panose="020B0606020202050201" pitchFamily="34" charset="-52"/>
                      </a:rPr>
                      <a:t>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B-4F94-8131-72AA1CCAD199}"/>
                </c:ext>
              </c:extLst>
            </c:dLbl>
            <c:dLbl>
              <c:idx val="2"/>
              <c:layout>
                <c:manualLayout>
                  <c:x val="3.4916905644516515E-2"/>
                  <c:y val="0.10393192884118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Bebas Neue Bold" panose="020B0606020202050201" pitchFamily="34" charset="-52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Bebas Neue Bold" panose="020B0606020202050201" pitchFamily="34" charset="-52"/>
                      </a:rPr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ebas Neue Bold" panose="020B0606020202050201" pitchFamily="34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B-4F94-8131-72AA1CCAD1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приблизительно</c:v>
                </c:pt>
                <c:pt idx="1">
                  <c:v>да</c:v>
                </c:pt>
                <c:pt idx="2">
                  <c:v>совсем 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30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9B-4F94-8131-72AA1CCAD1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ebas Neue Bold" panose="020B0606020202050201" pitchFamily="34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58520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8571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46869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63958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07476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0372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9565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20183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55259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86179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7974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04F7-AC3C-451F-9C7C-ABAD3331610A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909F-294F-4694-885C-D1D113C80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08" y="3997358"/>
            <a:ext cx="7908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416A79"/>
                </a:solidFill>
                <a:latin typeface="Bebas Neue Bold" panose="020B0606020202050201" pitchFamily="34" charset="-52"/>
              </a:rPr>
              <a:t>КАК БЫТЬ </a:t>
            </a:r>
            <a:r>
              <a:rPr lang="ru-RU" sz="6600" dirty="0">
                <a:solidFill>
                  <a:srgbClr val="EC6A1F"/>
                </a:solidFill>
                <a:latin typeface="Bebas Neue Bold" panose="020B0606020202050201" pitchFamily="34" charset="-52"/>
              </a:rPr>
              <a:t>ВОСТРЕБОВАННЫМ</a:t>
            </a:r>
            <a:r>
              <a:rPr lang="ru-RU" sz="6600" dirty="0">
                <a:solidFill>
                  <a:srgbClr val="416A79"/>
                </a:solidFill>
                <a:latin typeface="Bebas Neue Bold" panose="020B0606020202050201" pitchFamily="34" charset="-52"/>
              </a:rPr>
              <a:t> </a:t>
            </a:r>
          </a:p>
          <a:p>
            <a:pPr algn="ctr"/>
            <a:r>
              <a:rPr lang="ru-RU" sz="6600" dirty="0">
                <a:solidFill>
                  <a:srgbClr val="416A79"/>
                </a:solidFill>
                <a:latin typeface="Bebas Neue Bold" panose="020B0606020202050201" pitchFamily="34" charset="-52"/>
              </a:rPr>
              <a:t>В УСЛОВИЯХ РЫНКА ТРУДА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" y="784058"/>
            <a:ext cx="8110330" cy="29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3616"/>
      </p:ext>
    </p:extLst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846717" y="2472558"/>
            <a:ext cx="79872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собеседование</a:t>
            </a:r>
            <a:r>
              <a:rPr lang="ru-RU" sz="4800" dirty="0" smtClean="0">
                <a:solidFill>
                  <a:srgbClr val="EC6A1F"/>
                </a:solidFill>
                <a:latin typeface="Bebas Neue Bold" panose="020B0606020202050201" pitchFamily="34" charset="-52"/>
              </a:rPr>
              <a:t> </a:t>
            </a:r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– </a:t>
            </a:r>
            <a:endParaRPr lang="en-US" sz="48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r>
              <a:rPr lang="ru-RU" sz="4800" dirty="0" smtClean="0">
                <a:solidFill>
                  <a:srgbClr val="416A79"/>
                </a:solidFill>
                <a:latin typeface="Bebas Neue Bold" panose="020B0606020202050201" pitchFamily="34" charset="-52"/>
              </a:rPr>
              <a:t>Значимый этап при устройстве на работу</a:t>
            </a:r>
          </a:p>
          <a:p>
            <a:endParaRPr lang="ru-RU" sz="48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72540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8D41CA-5AF6-4E59-875A-F68C37E0F8A0}"/>
              </a:ext>
            </a:extLst>
          </p:cNvPr>
          <p:cNvSpPr txBox="1"/>
          <p:nvPr/>
        </p:nvSpPr>
        <p:spPr>
          <a:xfrm>
            <a:off x="742214" y="1371064"/>
            <a:ext cx="7987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rgbClr val="EC6A1F"/>
                </a:solidFill>
                <a:latin typeface="Bebas Neue Bold" panose="020B0606020202050201" pitchFamily="34" charset="-52"/>
              </a:rPr>
              <a:t>Я знаю особенности прохождения собеседования с работодателем</a:t>
            </a:r>
            <a:endParaRPr lang="ru-RU" sz="24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3A8D3-E56E-4926-B5E7-4E8754AF49BA}"/>
              </a:ext>
            </a:extLst>
          </p:cNvPr>
          <p:cNvSpPr txBox="1"/>
          <p:nvPr/>
        </p:nvSpPr>
        <p:spPr>
          <a:xfrm>
            <a:off x="7620000" y="6073629"/>
            <a:ext cx="79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30000"/>
              <a:buFont typeface="Webdings" panose="05030102010509060703" pitchFamily="18" charset="2"/>
              <a:buChar char=""/>
            </a:pPr>
            <a:r>
              <a:rPr lang="ru-RU" dirty="0">
                <a:latin typeface="Bebas Neue Bold" panose="020B0606020202050201" pitchFamily="34" charset="-52"/>
              </a:rPr>
              <a:t>112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85051859"/>
              </p:ext>
            </p:extLst>
          </p:nvPr>
        </p:nvGraphicFramePr>
        <p:xfrm>
          <a:off x="1524000" y="2632947"/>
          <a:ext cx="5776686" cy="38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</p:spTree>
    <p:extLst>
      <p:ext uri="{BB962C8B-B14F-4D97-AF65-F5344CB8AC3E}">
        <p14:creationId xmlns:p14="http://schemas.microsoft.com/office/powerpoint/2010/main" val="190757208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D41CA-5AF6-4E59-875A-F68C37E0F8A0}"/>
              </a:ext>
            </a:extLst>
          </p:cNvPr>
          <p:cNvSpPr txBox="1"/>
          <p:nvPr/>
        </p:nvSpPr>
        <p:spPr>
          <a:xfrm>
            <a:off x="742214" y="1371064"/>
            <a:ext cx="798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Создание благоприятного образа</a:t>
            </a:r>
            <a:endParaRPr lang="ru-RU" sz="36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2A889-1A00-4139-838B-1C467E067C87}"/>
              </a:ext>
            </a:extLst>
          </p:cNvPr>
          <p:cNvSpPr txBox="1"/>
          <p:nvPr/>
        </p:nvSpPr>
        <p:spPr>
          <a:xfrm>
            <a:off x="742214" y="2292306"/>
            <a:ext cx="4808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Информация о работодателе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Подготовленный рассказ о себе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Внешний вид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Невербальные средства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Речь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Поведение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Пунктуальность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800" dirty="0">
                <a:solidFill>
                  <a:srgbClr val="416A79"/>
                </a:solidFill>
                <a:latin typeface="Bebas Neue Bold" panose="020B0606020202050201" pitchFamily="34" charset="-52"/>
              </a:rPr>
              <a:t>настрой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0" y="3464858"/>
            <a:ext cx="3915295" cy="2611012"/>
          </a:xfrm>
          <a:prstGeom prst="rect">
            <a:avLst/>
          </a:prstGeom>
          <a:ln w="57150">
            <a:solidFill>
              <a:srgbClr val="416A79"/>
            </a:solidFill>
          </a:ln>
        </p:spPr>
      </p:pic>
    </p:spTree>
    <p:extLst>
      <p:ext uri="{BB962C8B-B14F-4D97-AF65-F5344CB8AC3E}">
        <p14:creationId xmlns:p14="http://schemas.microsoft.com/office/powerpoint/2010/main" val="410284831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5469"/>
          <a:stretch/>
        </p:blipFill>
        <p:spPr>
          <a:xfrm>
            <a:off x="1862579" y="2312001"/>
            <a:ext cx="5801228" cy="4344025"/>
          </a:xfrm>
          <a:prstGeom prst="rect">
            <a:avLst/>
          </a:prstGeom>
          <a:ln w="57150">
            <a:solidFill>
              <a:srgbClr val="416A79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D41CA-5AF6-4E59-875A-F68C37E0F8A0}"/>
              </a:ext>
            </a:extLst>
          </p:cNvPr>
          <p:cNvSpPr txBox="1"/>
          <p:nvPr/>
        </p:nvSpPr>
        <p:spPr>
          <a:xfrm>
            <a:off x="108066" y="865451"/>
            <a:ext cx="9035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416A79"/>
                </a:solidFill>
                <a:latin typeface="Bebas Neue Bold" panose="020B0606020202050201" pitchFamily="34" charset="-52"/>
              </a:rPr>
              <a:t>Навыки и личные качества,</a:t>
            </a:r>
          </a:p>
          <a:p>
            <a:pPr algn="ctr"/>
            <a:r>
              <a:rPr lang="ru-RU" sz="4400" dirty="0">
                <a:solidFill>
                  <a:srgbClr val="416A79"/>
                </a:solidFill>
                <a:latin typeface="Bebas Neue Bold" panose="020B0606020202050201" pitchFamily="34" charset="-52"/>
              </a:rPr>
              <a:t>Наиболее востребованные работодателями</a:t>
            </a:r>
            <a:endParaRPr lang="ru-RU" sz="32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4484747"/>
      </p:ext>
    </p:extLst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D41CA-5AF6-4E59-875A-F68C37E0F8A0}"/>
              </a:ext>
            </a:extLst>
          </p:cNvPr>
          <p:cNvSpPr txBox="1"/>
          <p:nvPr/>
        </p:nvSpPr>
        <p:spPr>
          <a:xfrm>
            <a:off x="742214" y="1371064"/>
            <a:ext cx="7987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rgbClr val="EC6A1F"/>
                </a:solidFill>
                <a:latin typeface="Bebas Neue Bold" panose="020B0606020202050201" pitchFamily="34" charset="-52"/>
              </a:rPr>
              <a:t>Я знаю про базовые навыки, важные для работодателя</a:t>
            </a:r>
            <a:endParaRPr lang="ru-RU" sz="24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3A8D3-E56E-4926-B5E7-4E8754AF49BA}"/>
              </a:ext>
            </a:extLst>
          </p:cNvPr>
          <p:cNvSpPr txBox="1"/>
          <p:nvPr/>
        </p:nvSpPr>
        <p:spPr>
          <a:xfrm>
            <a:off x="7620000" y="6073629"/>
            <a:ext cx="79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30000"/>
              <a:buFont typeface="Webdings" panose="05030102010509060703" pitchFamily="18" charset="2"/>
              <a:buChar char=""/>
            </a:pPr>
            <a:r>
              <a:rPr lang="ru-RU" dirty="0">
                <a:latin typeface="Bebas Neue Bold" panose="020B0606020202050201" pitchFamily="34" charset="-52"/>
              </a:rPr>
              <a:t>111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0261911"/>
              </p:ext>
            </p:extLst>
          </p:nvPr>
        </p:nvGraphicFramePr>
        <p:xfrm>
          <a:off x="1524000" y="2632947"/>
          <a:ext cx="5776686" cy="38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272232"/>
      </p:ext>
    </p:extLst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88779" y="1378857"/>
            <a:ext cx="7964936" cy="6895224"/>
            <a:chOff x="881522" y="1378857"/>
            <a:chExt cx="7964936" cy="6895224"/>
          </a:xfrm>
        </p:grpSpPr>
        <p:sp>
          <p:nvSpPr>
            <p:cNvPr id="2" name="TextBox 1"/>
            <p:cNvSpPr txBox="1"/>
            <p:nvPr/>
          </p:nvSpPr>
          <p:spPr>
            <a:xfrm>
              <a:off x="881522" y="6101370"/>
              <a:ext cx="3425371" cy="217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0"/>
                </a:lnSpc>
              </a:pPr>
              <a:r>
                <a:rPr lang="ru-RU" sz="52500" dirty="0">
                  <a:solidFill>
                    <a:srgbClr val="EC6A1F"/>
                  </a:solidFill>
                  <a:latin typeface="Bebas Neue Bold" panose="020B0606020202050201" pitchFamily="34" charset="-52"/>
                </a:rPr>
                <a:t>5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40555" y="3536808"/>
              <a:ext cx="5023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Современных</a:t>
              </a:r>
              <a:r>
                <a:rPr lang="ru-RU" sz="4000" dirty="0">
                  <a:solidFill>
                    <a:srgbClr val="EC6A1F"/>
                  </a:solidFill>
                  <a:latin typeface="Bebas Neue Bold" panose="020B0606020202050201" pitchFamily="34" charset="-52"/>
                </a:rPr>
                <a:t> компетенций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B2A889-1A00-4139-838B-1C467E067C87}"/>
                </a:ext>
              </a:extLst>
            </p:cNvPr>
            <p:cNvSpPr txBox="1"/>
            <p:nvPr/>
          </p:nvSpPr>
          <p:spPr>
            <a:xfrm>
              <a:off x="4640722" y="1378857"/>
              <a:ext cx="4205736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6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Профессионализм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6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6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увлеченность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6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6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Желание учиться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6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6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Ответственность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6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6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Уверенность в себе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032348"/>
      </p:ext>
    </p:extLst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88779" y="1378857"/>
            <a:ext cx="7812537" cy="6895224"/>
            <a:chOff x="881522" y="1378857"/>
            <a:chExt cx="7812537" cy="6895224"/>
          </a:xfrm>
        </p:grpSpPr>
        <p:sp>
          <p:nvSpPr>
            <p:cNvPr id="2" name="TextBox 1"/>
            <p:cNvSpPr txBox="1"/>
            <p:nvPr/>
          </p:nvSpPr>
          <p:spPr>
            <a:xfrm>
              <a:off x="881522" y="6101370"/>
              <a:ext cx="3425371" cy="217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0"/>
                </a:lnSpc>
              </a:pPr>
              <a:r>
                <a:rPr lang="ru-RU" sz="52500" dirty="0">
                  <a:solidFill>
                    <a:srgbClr val="EC6A1F"/>
                  </a:solidFill>
                  <a:latin typeface="Bebas Neue Bold" panose="020B0606020202050201" pitchFamily="34" charset="-52"/>
                </a:rPr>
                <a:t>5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40555" y="3490642"/>
              <a:ext cx="502378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500" dirty="0">
                  <a:solidFill>
                    <a:srgbClr val="EC6A1F"/>
                  </a:solidFill>
                  <a:latin typeface="Bebas Neue Bold" panose="020B0606020202050201" pitchFamily="34" charset="-52"/>
                </a:rPr>
                <a:t>Компетенций </a:t>
              </a:r>
              <a:r>
                <a:rPr lang="ru-RU" sz="45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будущего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B2A889-1A00-4139-838B-1C467E067C87}"/>
                </a:ext>
              </a:extLst>
            </p:cNvPr>
            <p:cNvSpPr txBox="1"/>
            <p:nvPr/>
          </p:nvSpPr>
          <p:spPr>
            <a:xfrm>
              <a:off x="4488323" y="1378857"/>
              <a:ext cx="4205736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Умение решать сложные задачи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0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Критическое мышление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0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креативность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0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Эмоциональный интеллект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ru-RU" sz="3000" dirty="0">
                <a:solidFill>
                  <a:srgbClr val="416A79"/>
                </a:solidFill>
                <a:latin typeface="Bebas Neue Bold" panose="020B0606020202050201" pitchFamily="34" charset="-52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416A79"/>
                  </a:solidFill>
                  <a:latin typeface="Bebas Neue Bold" panose="020B0606020202050201" pitchFamily="34" charset="-52"/>
                </a:rPr>
                <a:t>гибкость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11761"/>
      </p:ext>
    </p:extLst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5" y="1514757"/>
            <a:ext cx="7987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Что ждет работодатель от молодого специалиста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2A889-1A00-4139-838B-1C467E067C87}"/>
              </a:ext>
            </a:extLst>
          </p:cNvPr>
          <p:cNvSpPr txBox="1"/>
          <p:nvPr/>
        </p:nvSpPr>
        <p:spPr>
          <a:xfrm>
            <a:off x="742215" y="3165263"/>
            <a:ext cx="8082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Профессионализм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Инициативность, горящие глаза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Готовность работать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4230500024"/>
      </p:ext>
    </p:extLst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5" y="1047682"/>
            <a:ext cx="798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rgbClr val="EC6A1F"/>
                </a:solidFill>
                <a:latin typeface="Bebas Neue Bold" panose="020B0606020202050201" pitchFamily="34" charset="-52"/>
              </a:rPr>
              <a:t>МОТИВАЦИЯ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00" y="2508554"/>
            <a:ext cx="3204686" cy="43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91655"/>
      </p:ext>
    </p:extLst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0" y="1817155"/>
            <a:ext cx="6523517" cy="3205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819691" y="1138442"/>
            <a:ext cx="798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Эксперимент карла ДУНКЕРА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1254321" y="5116936"/>
            <a:ext cx="711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ИМЕЮТСЯ:</a:t>
            </a:r>
            <a:r>
              <a:rPr lang="ru-RU" sz="3200" dirty="0">
                <a:solidFill>
                  <a:srgbClr val="EC6A1F"/>
                </a:solidFill>
                <a:latin typeface="Bebas Neue Regular" panose="00000500000000000000" pitchFamily="50" charset="-52"/>
              </a:rPr>
              <a:t> Свеча, коробка спичек и коробка кнопок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1254321" y="5701711"/>
            <a:ext cx="7117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Задача:</a:t>
            </a:r>
            <a:r>
              <a:rPr lang="ru-RU" sz="3200" dirty="0">
                <a:solidFill>
                  <a:srgbClr val="EC6A1F"/>
                </a:solidFill>
                <a:latin typeface="Bebas Neue Regular" panose="00000500000000000000" pitchFamily="50" charset="-52"/>
              </a:rPr>
              <a:t> закрепить свечу на стене так, чтобы воск не капал на пол или стену</a:t>
            </a:r>
          </a:p>
        </p:txBody>
      </p:sp>
    </p:spTree>
    <p:extLst>
      <p:ext uri="{BB962C8B-B14F-4D97-AF65-F5344CB8AC3E}">
        <p14:creationId xmlns:p14="http://schemas.microsoft.com/office/powerpoint/2010/main" val="567198452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4B4E43-9EEE-4653-B90E-CFA28C61A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23483"/>
          <a:stretch/>
        </p:blipFill>
        <p:spPr>
          <a:xfrm>
            <a:off x="1737360" y="1997131"/>
            <a:ext cx="5860473" cy="4395355"/>
          </a:xfrm>
          <a:prstGeom prst="rect">
            <a:avLst/>
          </a:prstGeom>
          <a:ln w="57150">
            <a:solidFill>
              <a:srgbClr val="416A79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C43F8-D726-4095-8AF2-C17A22209CD3}"/>
              </a:ext>
            </a:extLst>
          </p:cNvPr>
          <p:cNvSpPr txBox="1"/>
          <p:nvPr/>
        </p:nvSpPr>
        <p:spPr>
          <a:xfrm>
            <a:off x="841961" y="890509"/>
            <a:ext cx="7908966" cy="1200329"/>
          </a:xfrm>
          <a:prstGeom prst="rect">
            <a:avLst/>
          </a:prstGeom>
          <a:noFill/>
          <a:effectLst>
            <a:outerShdw blurRad="127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416A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-52"/>
              </a:rPr>
              <a:t>C </a:t>
            </a:r>
            <a:r>
              <a:rPr lang="ru-RU" sz="7200" dirty="0">
                <a:solidFill>
                  <a:srgbClr val="416A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 Bold" panose="020B0606020202050201" pitchFamily="34" charset="-52"/>
              </a:rPr>
              <a:t>ЧЕМ МЫ СТОЛКНУЛИСЬ</a:t>
            </a:r>
          </a:p>
        </p:txBody>
      </p:sp>
    </p:spTree>
    <p:extLst>
      <p:ext uri="{BB962C8B-B14F-4D97-AF65-F5344CB8AC3E}">
        <p14:creationId xmlns:p14="http://schemas.microsoft.com/office/powerpoint/2010/main" val="916158525"/>
      </p:ext>
    </p:extLst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5" y="1376871"/>
            <a:ext cx="8263899" cy="241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dirty="0">
                <a:solidFill>
                  <a:srgbClr val="416A79"/>
                </a:solidFill>
                <a:latin typeface="Bebas Neue Bold" panose="020B0606020202050201" pitchFamily="34" charset="-52"/>
              </a:rPr>
              <a:t>Вывод:</a:t>
            </a:r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 деньги – не всегда залог успеха:</a:t>
            </a:r>
          </a:p>
          <a:p>
            <a:pPr>
              <a:lnSpc>
                <a:spcPts val="4500"/>
              </a:lnSpc>
            </a:pPr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Важно помнить о </a:t>
            </a: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внутренней мотивации</a:t>
            </a:r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,</a:t>
            </a:r>
          </a:p>
          <a:p>
            <a:pPr>
              <a:lnSpc>
                <a:spcPts val="4500"/>
              </a:lnSpc>
            </a:pPr>
            <a:r>
              <a:rPr lang="ru-RU" sz="4000" dirty="0">
                <a:solidFill>
                  <a:srgbClr val="EC6A1F"/>
                </a:solidFill>
                <a:latin typeface="Bebas Neue Bold" panose="020B0606020202050201" pitchFamily="34" charset="-52"/>
              </a:rPr>
              <a:t>Которая движет нами в процессе достижения цели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37" y="3396342"/>
            <a:ext cx="3183425" cy="31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70468"/>
      </p:ext>
    </p:extLst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5" y="1483102"/>
            <a:ext cx="7987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rgbClr val="EC6A1F"/>
                </a:solidFill>
                <a:latin typeface="Bebas Neue Bold" panose="020B0606020202050201" pitchFamily="34" charset="-52"/>
              </a:rPr>
              <a:t>3 шага при выборе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88C56B-F972-4FD8-9A7B-B0C960E99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1" y="4330933"/>
            <a:ext cx="2394064" cy="16542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5" y="4166814"/>
            <a:ext cx="1428202" cy="198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09" y="4369702"/>
            <a:ext cx="2081285" cy="157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408" y="3193651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Исследуй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6621" y="3193651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Выбирай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5699" y="3193651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Сделай</a:t>
            </a:r>
          </a:p>
        </p:txBody>
      </p:sp>
    </p:spTree>
    <p:extLst>
      <p:ext uri="{BB962C8B-B14F-4D97-AF65-F5344CB8AC3E}">
        <p14:creationId xmlns:p14="http://schemas.microsoft.com/office/powerpoint/2010/main" val="612028962"/>
      </p:ext>
    </p:extLst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9780" r="9944"/>
          <a:stretch/>
        </p:blipFill>
        <p:spPr>
          <a:xfrm>
            <a:off x="-7258" y="-65314"/>
            <a:ext cx="9151258" cy="6923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211014" y="185471"/>
            <a:ext cx="8714714" cy="2350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416A79"/>
                </a:solidFill>
                <a:latin typeface="Bebas Neue Bold" panose="020B0606020202050201" pitchFamily="34" charset="-52"/>
              </a:rPr>
              <a:t>Выпускник – это человек, который умеет распоряжаться собственной жизнью</a:t>
            </a:r>
          </a:p>
        </p:txBody>
      </p:sp>
    </p:spTree>
    <p:extLst>
      <p:ext uri="{BB962C8B-B14F-4D97-AF65-F5344CB8AC3E}">
        <p14:creationId xmlns:p14="http://schemas.microsoft.com/office/powerpoint/2010/main" val="3121498712"/>
      </p:ext>
    </p:extLst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FE9D6D-7878-4AFA-AB6F-9EC155F29E9C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2BC18-7DBA-4402-87EE-BA5B59B931FD}"/>
              </a:ext>
            </a:extLst>
          </p:cNvPr>
          <p:cNvSpPr txBox="1"/>
          <p:nvPr/>
        </p:nvSpPr>
        <p:spPr>
          <a:xfrm>
            <a:off x="742214" y="1588647"/>
            <a:ext cx="7987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EC6A1F"/>
                </a:solidFill>
                <a:latin typeface="Bebas Neue Bold" panose="020B0606020202050201" pitchFamily="34" charset="-52"/>
              </a:rPr>
              <a:t>73% студентов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63A5A-C4E5-4063-98C3-B2FC30AA8972}"/>
              </a:ext>
            </a:extLst>
          </p:cNvPr>
          <p:cNvSpPr txBox="1"/>
          <p:nvPr/>
        </p:nvSpPr>
        <p:spPr>
          <a:xfrm>
            <a:off x="742215" y="2926600"/>
            <a:ext cx="7987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Указали, что им нужна помощь </a:t>
            </a:r>
          </a:p>
          <a:p>
            <a:r>
              <a:rPr lang="ru-RU" sz="36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при выявлении личных профессиональных</a:t>
            </a:r>
          </a:p>
          <a:p>
            <a:r>
              <a:rPr lang="ru-RU" sz="36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интересов/потребностей/склонностей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49A002-8355-4657-87E0-0898EC64C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57" y="4373150"/>
            <a:ext cx="1582814" cy="2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2617"/>
      </p:ext>
    </p:extLst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6C6C76-48B7-43CD-A9B8-9A127DCA818A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71520-A9FB-4DC4-A612-DF5A208DDB58}"/>
              </a:ext>
            </a:extLst>
          </p:cNvPr>
          <p:cNvSpPr txBox="1"/>
          <p:nvPr/>
        </p:nvSpPr>
        <p:spPr>
          <a:xfrm>
            <a:off x="818984" y="1283847"/>
            <a:ext cx="38297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ru-RU" sz="6000" dirty="0">
                <a:solidFill>
                  <a:srgbClr val="EC6A1F"/>
                </a:solidFill>
                <a:latin typeface="Bebas Neue Bold" panose="020B0606020202050201" pitchFamily="34" charset="-52"/>
              </a:rPr>
              <a:t>КАКОВЫ ТВОИ </a:t>
            </a:r>
          </a:p>
          <a:p>
            <a:pPr algn="ctr">
              <a:lnSpc>
                <a:spcPts val="6000"/>
              </a:lnSpc>
            </a:pPr>
            <a:r>
              <a:rPr lang="ru-RU" sz="6000" dirty="0">
                <a:solidFill>
                  <a:srgbClr val="EC6A1F"/>
                </a:solidFill>
                <a:latin typeface="Bebas Neue Bold" panose="020B0606020202050201" pitchFamily="34" charset="-52"/>
              </a:rPr>
              <a:t>ПОТРЕБНОСТИ?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EA96B5-1870-4D8B-8F80-AC33AC0AD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13" y="2976618"/>
            <a:ext cx="2433925" cy="337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3278AC-9B17-4325-AFCD-28F1ED86E3FD}"/>
              </a:ext>
            </a:extLst>
          </p:cNvPr>
          <p:cNvSpPr txBox="1"/>
          <p:nvPr/>
        </p:nvSpPr>
        <p:spPr>
          <a:xfrm>
            <a:off x="4077775" y="3326890"/>
            <a:ext cx="4651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СТАБИЛЬНОСТЬ / ОПРЕДЕЛЕННОСТЬ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РАЗНООБРАЗИЕ / НОВИЗНА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ЗНАЧИМОСТЬ / ПРИЗНАНИЕ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ВЗАИМОСВЯЗЬ / ЛЮБОВЬ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РАЗВИТИЕ / РОСТ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416A79"/>
                </a:solidFill>
                <a:latin typeface="Bebas Neue Regular" panose="00000500000000000000" pitchFamily="50" charset="-52"/>
              </a:rPr>
              <a:t>ВКЛАД / ПОЛЬЗА</a:t>
            </a:r>
          </a:p>
        </p:txBody>
      </p:sp>
    </p:spTree>
    <p:extLst>
      <p:ext uri="{BB962C8B-B14F-4D97-AF65-F5344CB8AC3E}">
        <p14:creationId xmlns:p14="http://schemas.microsoft.com/office/powerpoint/2010/main" val="3516064485"/>
      </p:ext>
    </p:extLst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CC19BE-CC1E-47AA-A421-EEFD298A629B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4" y="1797784"/>
            <a:ext cx="7987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rgbClr val="EC6A1F"/>
                </a:solidFill>
                <a:latin typeface="Bebas Neue Bold" panose="020B0606020202050201" pitchFamily="34" charset="-52"/>
              </a:rPr>
              <a:t>Основной проблемой при выборе Места трудовой деятельности Студентов является:</a:t>
            </a:r>
          </a:p>
          <a:p>
            <a:r>
              <a:rPr lang="ru-RU" sz="2400" dirty="0">
                <a:solidFill>
                  <a:srgbClr val="416A79"/>
                </a:solidFill>
                <a:latin typeface="Bebas Neue Bold" panose="020B0606020202050201" pitchFamily="34" charset="-52"/>
              </a:rPr>
              <a:t>(67% опрошенных)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2A889-1A00-4139-838B-1C467E067C87}"/>
              </a:ext>
            </a:extLst>
          </p:cNvPr>
          <p:cNvSpPr txBox="1"/>
          <p:nvPr/>
        </p:nvSpPr>
        <p:spPr>
          <a:xfrm>
            <a:off x="742214" y="3796634"/>
            <a:ext cx="5452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Отсутствие актуальной информации о рынке труда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416A79"/>
                </a:solidFill>
                <a:latin typeface="Bebas Neue Bold" panose="020B0606020202050201" pitchFamily="34" charset="-52"/>
              </a:rPr>
              <a:t>Отсутствие знаний, умений и навыков по самореализации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88C56B-F972-4FD8-9A7B-B0C960E99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7" y="3796634"/>
            <a:ext cx="2633470" cy="18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9721"/>
      </p:ext>
    </p:extLst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742215" y="1487543"/>
            <a:ext cx="798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актуальная информация </a:t>
            </a:r>
          </a:p>
          <a:p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о рынке труда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2A889-1A00-4139-838B-1C467E067C87}"/>
              </a:ext>
            </a:extLst>
          </p:cNvPr>
          <p:cNvSpPr txBox="1"/>
          <p:nvPr/>
        </p:nvSpPr>
        <p:spPr>
          <a:xfrm>
            <a:off x="742215" y="3246906"/>
            <a:ext cx="8082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востребованные специальности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заработная плата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открытые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85992746"/>
      </p:ext>
    </p:extLst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1F888AD-1469-452E-8866-5EE661B3B87C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52B6A-9AF0-4955-AF1B-8C251CE46BA9}"/>
              </a:ext>
            </a:extLst>
          </p:cNvPr>
          <p:cNvSpPr txBox="1"/>
          <p:nvPr/>
        </p:nvSpPr>
        <p:spPr>
          <a:xfrm>
            <a:off x="742215" y="1797784"/>
            <a:ext cx="798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EC6A1F"/>
                </a:solidFill>
                <a:latin typeface="Bebas Neue Bold" panose="020B0606020202050201" pitchFamily="34" charset="-52"/>
              </a:rPr>
              <a:t>Навыки самопрезентации: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E00F7-D927-4A67-B3E7-C58F7302E0FC}"/>
              </a:ext>
            </a:extLst>
          </p:cNvPr>
          <p:cNvSpPr txBox="1"/>
          <p:nvPr/>
        </p:nvSpPr>
        <p:spPr>
          <a:xfrm>
            <a:off x="742215" y="3429000"/>
            <a:ext cx="6353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РЕЗЮМЕ</a:t>
            </a:r>
          </a:p>
          <a:p>
            <a:pPr marL="742950" indent="-742950">
              <a:buFont typeface="+mj-lt"/>
              <a:buAutoNum type="arabicPeriod"/>
            </a:pPr>
            <a:endParaRPr lang="ru-RU" sz="48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СОБЕСЕДОВАНИЕ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D0952-4752-4835-9DD4-F350A4D33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57" y="2958227"/>
            <a:ext cx="1254554" cy="15877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6539DB-9AC5-4D1C-820B-25124CC02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85" y="4792018"/>
            <a:ext cx="2273298" cy="9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62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846717" y="1491897"/>
            <a:ext cx="79872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C6A1F"/>
                </a:solidFill>
                <a:latin typeface="Bebas Neue Bold" panose="020B0606020202050201" pitchFamily="34" charset="-52"/>
              </a:rPr>
              <a:t>Резюме</a:t>
            </a:r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 – </a:t>
            </a:r>
            <a:endParaRPr lang="en-US" sz="48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пропуск на собеседование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401AF-5FCC-461F-9B0B-C054A83E43AE}"/>
              </a:ext>
            </a:extLst>
          </p:cNvPr>
          <p:cNvSpPr txBox="1"/>
          <p:nvPr/>
        </p:nvSpPr>
        <p:spPr>
          <a:xfrm>
            <a:off x="846717" y="3707140"/>
            <a:ext cx="79872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C6A1F"/>
                </a:solidFill>
                <a:latin typeface="Bebas Neue Bold" panose="020B0606020202050201" pitchFamily="34" charset="-52"/>
              </a:rPr>
              <a:t>Резюме</a:t>
            </a:r>
            <a:r>
              <a:rPr lang="ru-RU" sz="4800" dirty="0">
                <a:solidFill>
                  <a:srgbClr val="EC6A1F"/>
                </a:solidFill>
                <a:latin typeface="Bebas Neue Bold" panose="020B0606020202050201" pitchFamily="34" charset="-52"/>
              </a:rPr>
              <a:t> – </a:t>
            </a:r>
            <a:endParaRPr lang="en-US" sz="4800" dirty="0">
              <a:solidFill>
                <a:srgbClr val="EC6A1F"/>
              </a:solidFill>
              <a:latin typeface="Bebas Neue Bold" panose="020B0606020202050201" pitchFamily="34" charset="-52"/>
            </a:endParaRPr>
          </a:p>
          <a:p>
            <a:r>
              <a:rPr lang="ru-RU" sz="4800" dirty="0">
                <a:solidFill>
                  <a:srgbClr val="416A79"/>
                </a:solidFill>
                <a:latin typeface="Bebas Neue Bold" panose="020B0606020202050201" pitchFamily="34" charset="-52"/>
              </a:rPr>
              <a:t>официальный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127718190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2CDFAE-F498-467F-8D34-C899FD381863}"/>
              </a:ext>
            </a:extLst>
          </p:cNvPr>
          <p:cNvSpPr txBox="1"/>
          <p:nvPr/>
        </p:nvSpPr>
        <p:spPr>
          <a:xfrm>
            <a:off x="6194327" y="138791"/>
            <a:ext cx="253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mp Pro" panose="02000506020000020004" pitchFamily="2" charset="0"/>
              </a:rPr>
              <a:t>ТЫ РЕШАЕШЬ КЕМ БЫТЬ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D41CA-5AF6-4E59-875A-F68C37E0F8A0}"/>
              </a:ext>
            </a:extLst>
          </p:cNvPr>
          <p:cNvSpPr txBox="1"/>
          <p:nvPr/>
        </p:nvSpPr>
        <p:spPr>
          <a:xfrm>
            <a:off x="742214" y="1371064"/>
            <a:ext cx="7987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rgbClr val="EC6A1F"/>
                </a:solidFill>
                <a:latin typeface="Bebas Neue Bold" panose="020B0606020202050201" pitchFamily="34" charset="-52"/>
              </a:rPr>
              <a:t>Я умею составлять резюме, на которое обратит внимание работодатель</a:t>
            </a:r>
            <a:endParaRPr lang="ru-RU" sz="2400" dirty="0">
              <a:solidFill>
                <a:srgbClr val="416A79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CE169AE-8DC6-4AE9-A389-11280FFFF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077053"/>
              </p:ext>
            </p:extLst>
          </p:nvPr>
        </p:nvGraphicFramePr>
        <p:xfrm>
          <a:off x="1524000" y="26552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33A8D3-E56E-4926-B5E7-4E8754AF49BA}"/>
              </a:ext>
            </a:extLst>
          </p:cNvPr>
          <p:cNvSpPr txBox="1"/>
          <p:nvPr/>
        </p:nvSpPr>
        <p:spPr>
          <a:xfrm>
            <a:off x="7620000" y="6073629"/>
            <a:ext cx="79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30000"/>
              <a:buFont typeface="Webdings" panose="05030102010509060703" pitchFamily="18" charset="2"/>
              <a:buChar char=""/>
            </a:pPr>
            <a:r>
              <a:rPr lang="ru-RU" dirty="0">
                <a:latin typeface="Bebas Neue Bold" panose="020B0606020202050201" pitchFamily="34" charset="-52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80564583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1092</TotalTime>
  <Words>334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Bebas Neue Regular</vt:lpstr>
      <vt:lpstr>Webdings</vt:lpstr>
      <vt:lpstr>Arial</vt:lpstr>
      <vt:lpstr>Bebas Neue Bold</vt:lpstr>
      <vt:lpstr>PF Din Text Comp Pro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KIREOR</dc:creator>
  <cp:lastModifiedBy>ркц2</cp:lastModifiedBy>
  <cp:revision>67</cp:revision>
  <dcterms:created xsi:type="dcterms:W3CDTF">2019-01-14T09:19:15Z</dcterms:created>
  <dcterms:modified xsi:type="dcterms:W3CDTF">2021-07-21T11:56:36Z</dcterms:modified>
</cp:coreProperties>
</file>