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5.xml" ContentType="application/vnd.openxmlformats-officedocument.presentationml.notesSlide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6.xml" ContentType="application/vnd.openxmlformats-officedocument.presentationml.notesSlide+xml"/>
  <Override PartName="/ppt/charts/chart9.xml" ContentType="application/vnd.openxmlformats-officedocument.drawingml.chart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notesSlides/notesSlide8.xml" ContentType="application/vnd.openxmlformats-officedocument.presentationml.notesSlide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9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notesSlides/notesSlide10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notesSlides/notesSlide12.xml" ContentType="application/vnd.openxmlformats-officedocument.presentationml.notesSlide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notesSlides/notesSlide14.xml" ContentType="application/vnd.openxmlformats-officedocument.presentationml.notesSlide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notesSlides/notesSlide15.xml" ContentType="application/vnd.openxmlformats-officedocument.presentationml.notesSlide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notesSlides/notesSlide16.xml" ContentType="application/vnd.openxmlformats-officedocument.presentationml.notesSlide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notesSlides/notesSlide17.xml" ContentType="application/vnd.openxmlformats-officedocument.presentationml.notesSlide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notesSlides/notesSlide18.xml" ContentType="application/vnd.openxmlformats-officedocument.presentationml.notesSlide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notesSlides/notesSlide19.xml" ContentType="application/vnd.openxmlformats-officedocument.presentationml.notesSlide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notesSlides/notesSlide20.xml" ContentType="application/vnd.openxmlformats-officedocument.presentationml.notesSlide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notesSlides/notesSlide21.xml" ContentType="application/vnd.openxmlformats-officedocument.presentationml.notesSlide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notesSlides/notesSlide22.xml" ContentType="application/vnd.openxmlformats-officedocument.presentationml.notesSlide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notesSlides/notesSlide23.xml" ContentType="application/vnd.openxmlformats-officedocument.presentationml.notesSlide+xml"/>
  <Override PartName="/ppt/charts/chart41.xml" ContentType="application/vnd.openxmlformats-officedocument.drawingml.chart+xml"/>
  <Override PartName="/ppt/notesSlides/notesSlide24.xml" ContentType="application/vnd.openxmlformats-officedocument.presentationml.notesSlide+xml"/>
  <Override PartName="/ppt/charts/chart42.xml" ContentType="application/vnd.openxmlformats-officedocument.drawingml.chart+xml"/>
  <Override PartName="/ppt/notesSlides/notesSlide25.xml" ContentType="application/vnd.openxmlformats-officedocument.presentationml.notesSlide+xml"/>
  <Override PartName="/ppt/charts/chart43.xml" ContentType="application/vnd.openxmlformats-officedocument.drawingml.chart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33"/>
  </p:notesMasterIdLst>
  <p:sldIdLst>
    <p:sldId id="260" r:id="rId4"/>
    <p:sldId id="327" r:id="rId5"/>
    <p:sldId id="304" r:id="rId6"/>
    <p:sldId id="295" r:id="rId7"/>
    <p:sldId id="298" r:id="rId8"/>
    <p:sldId id="296" r:id="rId9"/>
    <p:sldId id="274" r:id="rId10"/>
    <p:sldId id="310" r:id="rId11"/>
    <p:sldId id="303" r:id="rId12"/>
    <p:sldId id="311" r:id="rId13"/>
    <p:sldId id="312" r:id="rId14"/>
    <p:sldId id="313" r:id="rId15"/>
    <p:sldId id="315" r:id="rId16"/>
    <p:sldId id="316" r:id="rId17"/>
    <p:sldId id="314" r:id="rId18"/>
    <p:sldId id="317" r:id="rId19"/>
    <p:sldId id="318" r:id="rId20"/>
    <p:sldId id="319" r:id="rId21"/>
    <p:sldId id="320" r:id="rId22"/>
    <p:sldId id="321" r:id="rId23"/>
    <p:sldId id="322" r:id="rId24"/>
    <p:sldId id="323" r:id="rId25"/>
    <p:sldId id="324" r:id="rId26"/>
    <p:sldId id="325" r:id="rId27"/>
    <p:sldId id="326" r:id="rId28"/>
    <p:sldId id="305" r:id="rId29"/>
    <p:sldId id="328" r:id="rId30"/>
    <p:sldId id="307" r:id="rId31"/>
    <p:sldId id="281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50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494" autoAdjust="0"/>
    <p:restoredTop sz="94660"/>
  </p:normalViewPr>
  <p:slideViewPr>
    <p:cSldViewPr snapToGrid="0">
      <p:cViewPr varScale="1">
        <p:scale>
          <a:sx n="69" d="100"/>
          <a:sy n="69" d="100"/>
        </p:scale>
        <p:origin x="924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21" Type="http://schemas.openxmlformats.org/officeDocument/2006/relationships/slide" Target="slides/slide18.xml"/><Relationship Id="rId34" Type="http://schemas.openxmlformats.org/officeDocument/2006/relationships/presProps" Target="presProp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tableStyles" Target="tableStyle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viewProps" Target="viewProps.xml"/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ownloads\&#1055;&#1072;&#1082;&#1077;&#1090;&#1085;&#1099;&#1081;_&#1086;&#1090;&#1095;&#1077;&#1090;_14122021_115904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ownloads\&#1055;&#1072;&#1082;&#1077;&#1090;&#1085;&#1099;&#1081;_&#1086;&#1090;&#1095;&#1077;&#1090;_14122021_115904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15904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15904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15904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931454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15904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15904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15904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14-12-2021_17-24-12\&#1055;&#1072;&#1082;&#1077;&#1090;&#1085;&#1099;&#1081;_&#1086;&#1090;&#1095;&#1077;&#1090;_13122021_102754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ownloads\&#1055;&#1072;&#1082;&#1077;&#1090;&#1085;&#1099;&#1081;_&#1086;&#1090;&#1095;&#1077;&#1090;_14122021_113604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esktop\&#1055;&#1072;&#1082;&#1077;&#1090;&#1085;&#1099;&#1081;_&#1086;&#1090;&#1095;&#1077;&#1090;_14122021_162450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0;&#1052;&#1055;-3\Desktop\&#1040;&#1053;&#1040;&#1051;&#1048;&#1058;&#1048;&#1050;&#1040;\&#1055;&#1072;&#1082;&#1077;&#1090;&#1085;&#1099;&#1081;_&#1086;&#1090;&#1095;&#1077;&#1090;_13122021_102754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1\Downloads\&#1055;&#1072;&#1082;&#1077;&#1090;&#1085;&#1099;&#1081;_&#1086;&#1090;&#1095;&#1077;&#1090;_14122021_114723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ru-RU" sz="2000" b="1" i="0" u="none" strike="noStrike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 </a:t>
            </a:r>
            <a:r>
              <a:rPr lang="ru-RU" sz="2000" b="1" i="0" u="none" strike="noStrike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первых курсов </a:t>
            </a:r>
            <a:endParaRPr lang="ru-RU" sz="2000" b="1" i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6819602753470769"/>
          <c:y val="1.5726280071344672E-3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'[Пакетный_отчет_13122021_102754.xlsx]диаграмма общие результаты'!$F$7;'[Пакетный_отчет_13122021_102754.xlsx]диаграмма общие результаты'!$G$7;'[Пакетный_отчет_13122021_102754.xlsx]диаграмма общие результаты'!$H$7:$I$7</c:f>
              <c:strCache>
                <c:ptCount val="4"/>
                <c:pt idx="0">
                  <c:v>«2»</c:v>
                </c:pt>
                <c:pt idx="1">
                  <c:v>«3»</c:v>
                </c:pt>
                <c:pt idx="2">
                  <c:v>«4»</c:v>
                </c:pt>
                <c:pt idx="3">
                  <c:v>«5»</c:v>
                </c:pt>
              </c:strCache>
            </c:strRef>
          </c:cat>
          <c:val>
            <c:numRef>
              <c:f>'[Пакетный_отчет_13122021_102754.xlsx]диаграмма общие результаты'!$F$19:$I$19</c:f>
              <c:numCache>
                <c:formatCode>General</c:formatCode>
                <c:ptCount val="4"/>
                <c:pt idx="0">
                  <c:v>19.86181818181818</c:v>
                </c:pt>
                <c:pt idx="1">
                  <c:v>51.093636363636364</c:v>
                </c:pt>
                <c:pt idx="2">
                  <c:v>23.048181818181817</c:v>
                </c:pt>
                <c:pt idx="3">
                  <c:v>5.9945454545454542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B6-401E-9D3C-8E7CD1988B86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'МА Завершившие общеобразователь'!$B$8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'МА Завершившие общеобразователь'!$A$9:$A$24</c:f>
              <c:strCache>
                <c:ptCount val="16"/>
                <c:pt idx="0">
                  <c:v>СОГБПОУ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СОГБПОУ СПО  "Верхнеднепровский технологический техникум"</c:v>
                </c:pt>
                <c:pt idx="3">
                  <c:v>СОГБПОУ СПО "Сафоновский индустриально - технологический техникум"</c:v>
                </c:pt>
                <c:pt idx="4">
                  <c:v>ОГБПОУ СПО "Смоленский автотранспортный колледж имени Е.Г. Трубицына"</c:v>
                </c:pt>
                <c:pt idx="5">
                  <c:v>Смоленский колледж телекоммуникаций </c:v>
                </c:pt>
                <c:pt idx="6">
                  <c:v>ОГБОУ СПО "Смоленский строительный колледж"</c:v>
                </c:pt>
                <c:pt idx="7">
                  <c:v>Смоленский кооперативный техникум</c:v>
                </c:pt>
                <c:pt idx="8">
                  <c:v>СОГБПОУ СПО "Техникум отраслевых технологий"</c:v>
                </c:pt>
                <c:pt idx="9">
                  <c:v>ОГБПОУ  СмолАПО</c:v>
                </c:pt>
                <c:pt idx="10">
                  <c:v>ОГБПОУ  СОТА</c:v>
                </c:pt>
                <c:pt idx="11">
                  <c:v>СОГБПОУ  "Гагаринский многопрофильный колледж" </c:v>
                </c:pt>
                <c:pt idx="12">
                  <c:v>СОГБПОУ  "Рославльский многопрофильный колледж" </c:v>
                </c:pt>
                <c:pt idx="13">
                  <c:v>СОГБПОУ "Козловский многопрофильный аграрный  колледж" </c:v>
                </c:pt>
                <c:pt idx="14">
                  <c:v>СОГБПОУ "Десногорский энергетический колледж"</c:v>
                </c:pt>
                <c:pt idx="15">
                  <c:v>ЧПОУ "Смоленский юридический колледж"</c:v>
                </c:pt>
              </c:strCache>
            </c:strRef>
          </c:cat>
          <c:val>
            <c:numRef>
              <c:f>'МА Завершившие общеобразователь'!$B$9:$B$24</c:f>
              <c:numCache>
                <c:formatCode>General</c:formatCode>
                <c:ptCount val="16"/>
                <c:pt idx="0">
                  <c:v>5.56</c:v>
                </c:pt>
                <c:pt idx="1">
                  <c:v>5.56</c:v>
                </c:pt>
                <c:pt idx="2">
                  <c:v>10</c:v>
                </c:pt>
                <c:pt idx="3">
                  <c:v>0</c:v>
                </c:pt>
                <c:pt idx="4">
                  <c:v>3.05</c:v>
                </c:pt>
                <c:pt idx="5">
                  <c:v>7.44</c:v>
                </c:pt>
                <c:pt idx="6">
                  <c:v>4.2699999999999996</c:v>
                </c:pt>
                <c:pt idx="7">
                  <c:v>10.47</c:v>
                </c:pt>
                <c:pt idx="8">
                  <c:v>0</c:v>
                </c:pt>
                <c:pt idx="9">
                  <c:v>17.809999999999999</c:v>
                </c:pt>
                <c:pt idx="10">
                  <c:v>0</c:v>
                </c:pt>
                <c:pt idx="11">
                  <c:v>10.199999999999999</c:v>
                </c:pt>
                <c:pt idx="12">
                  <c:v>0</c:v>
                </c:pt>
                <c:pt idx="13">
                  <c:v>0</c:v>
                </c:pt>
                <c:pt idx="14">
                  <c:v>5.26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92-4261-9C25-618150EFA999}"/>
            </c:ext>
          </c:extLst>
        </c:ser>
        <c:ser>
          <c:idx val="1"/>
          <c:order val="1"/>
          <c:tx>
            <c:strRef>
              <c:f>'МА Завершившие общеобразователь'!$C$8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'МА Завершившие общеобразователь'!$A$9:$A$24</c:f>
              <c:strCache>
                <c:ptCount val="16"/>
                <c:pt idx="0">
                  <c:v>СОГБПОУ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СОГБПОУ СПО  "Верхнеднепровский технологический техникум"</c:v>
                </c:pt>
                <c:pt idx="3">
                  <c:v>СОГБПОУ СПО "Сафоновский индустриально - технологический техникум"</c:v>
                </c:pt>
                <c:pt idx="4">
                  <c:v>ОГБПОУ СПО "Смоленский автотранспортный колледж имени Е.Г. Трубицына"</c:v>
                </c:pt>
                <c:pt idx="5">
                  <c:v>Смоленский колледж телекоммуникаций </c:v>
                </c:pt>
                <c:pt idx="6">
                  <c:v>ОГБОУ СПО "Смоленский строительный колледж"</c:v>
                </c:pt>
                <c:pt idx="7">
                  <c:v>Смоленский кооперативный техникум</c:v>
                </c:pt>
                <c:pt idx="8">
                  <c:v>СОГБПОУ СПО "Техникум отраслевых технологий"</c:v>
                </c:pt>
                <c:pt idx="9">
                  <c:v>ОГБПОУ  СмолАПО</c:v>
                </c:pt>
                <c:pt idx="10">
                  <c:v>ОГБПОУ  СОТА</c:v>
                </c:pt>
                <c:pt idx="11">
                  <c:v>СОГБПОУ  "Гагаринский многопрофильный колледж" </c:v>
                </c:pt>
                <c:pt idx="12">
                  <c:v>СОГБПОУ  "Рославльский многопрофильный колледж" </c:v>
                </c:pt>
                <c:pt idx="13">
                  <c:v>СОГБПОУ "Козловский многопрофильный аграрный  колледж" </c:v>
                </c:pt>
                <c:pt idx="14">
                  <c:v>СОГБПОУ "Десногорский энергетический колледж"</c:v>
                </c:pt>
                <c:pt idx="15">
                  <c:v>ЧПОУ "Смоленский юридический колледж"</c:v>
                </c:pt>
              </c:strCache>
            </c:strRef>
          </c:cat>
          <c:val>
            <c:numRef>
              <c:f>'МА Завершившие общеобразователь'!$C$9:$C$24</c:f>
              <c:numCache>
                <c:formatCode>General</c:formatCode>
                <c:ptCount val="16"/>
                <c:pt idx="0">
                  <c:v>14.81</c:v>
                </c:pt>
                <c:pt idx="1">
                  <c:v>22.22</c:v>
                </c:pt>
                <c:pt idx="2">
                  <c:v>20</c:v>
                </c:pt>
                <c:pt idx="3">
                  <c:v>59.26</c:v>
                </c:pt>
                <c:pt idx="4">
                  <c:v>37.4</c:v>
                </c:pt>
                <c:pt idx="5">
                  <c:v>23.14</c:v>
                </c:pt>
                <c:pt idx="6">
                  <c:v>15.24</c:v>
                </c:pt>
                <c:pt idx="7">
                  <c:v>40.700000000000003</c:v>
                </c:pt>
                <c:pt idx="8">
                  <c:v>60</c:v>
                </c:pt>
                <c:pt idx="9">
                  <c:v>35.630000000000003</c:v>
                </c:pt>
                <c:pt idx="10">
                  <c:v>10.07</c:v>
                </c:pt>
                <c:pt idx="11">
                  <c:v>16.329999999999998</c:v>
                </c:pt>
                <c:pt idx="12">
                  <c:v>24.32</c:v>
                </c:pt>
                <c:pt idx="13">
                  <c:v>6.67</c:v>
                </c:pt>
                <c:pt idx="14">
                  <c:v>5.26</c:v>
                </c:pt>
                <c:pt idx="15">
                  <c:v>20.51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92-4261-9C25-618150EFA999}"/>
            </c:ext>
          </c:extLst>
        </c:ser>
        <c:ser>
          <c:idx val="2"/>
          <c:order val="2"/>
          <c:tx>
            <c:strRef>
              <c:f>'МА Завершившие общеобразователь'!$D$8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'МА Завершившие общеобразователь'!$A$9:$A$24</c:f>
              <c:strCache>
                <c:ptCount val="16"/>
                <c:pt idx="0">
                  <c:v>СОГБПОУ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СОГБПОУ СПО  "Верхнеднепровский технологический техникум"</c:v>
                </c:pt>
                <c:pt idx="3">
                  <c:v>СОГБПОУ СПО "Сафоновский индустриально - технологический техникум"</c:v>
                </c:pt>
                <c:pt idx="4">
                  <c:v>ОГБПОУ СПО "Смоленский автотранспортный колледж имени Е.Г. Трубицына"</c:v>
                </c:pt>
                <c:pt idx="5">
                  <c:v>Смоленский колледж телекоммуникаций </c:v>
                </c:pt>
                <c:pt idx="6">
                  <c:v>ОГБОУ СПО "Смоленский строительный колледж"</c:v>
                </c:pt>
                <c:pt idx="7">
                  <c:v>Смоленский кооперативный техникум</c:v>
                </c:pt>
                <c:pt idx="8">
                  <c:v>СОГБПОУ СПО "Техникум отраслевых технологий"</c:v>
                </c:pt>
                <c:pt idx="9">
                  <c:v>ОГБПОУ  СмолАПО</c:v>
                </c:pt>
                <c:pt idx="10">
                  <c:v>ОГБПОУ  СОТА</c:v>
                </c:pt>
                <c:pt idx="11">
                  <c:v>СОГБПОУ  "Гагаринский многопрофильный колледж" </c:v>
                </c:pt>
                <c:pt idx="12">
                  <c:v>СОГБПОУ  "Рославльский многопрофильный колледж" </c:v>
                </c:pt>
                <c:pt idx="13">
                  <c:v>СОГБПОУ "Козловский многопрофильный аграрный  колледж" </c:v>
                </c:pt>
                <c:pt idx="14">
                  <c:v>СОГБПОУ "Десногорский энергетический колледж"</c:v>
                </c:pt>
                <c:pt idx="15">
                  <c:v>ЧПОУ "Смоленский юридический колледж"</c:v>
                </c:pt>
              </c:strCache>
            </c:strRef>
          </c:cat>
          <c:val>
            <c:numRef>
              <c:f>'МА Завершившие общеобразователь'!$D$9:$D$24</c:f>
              <c:numCache>
                <c:formatCode>General</c:formatCode>
                <c:ptCount val="16"/>
                <c:pt idx="0">
                  <c:v>62.96</c:v>
                </c:pt>
                <c:pt idx="1">
                  <c:v>44.44</c:v>
                </c:pt>
                <c:pt idx="2">
                  <c:v>50</c:v>
                </c:pt>
                <c:pt idx="3">
                  <c:v>14.81</c:v>
                </c:pt>
                <c:pt idx="4">
                  <c:v>44.27</c:v>
                </c:pt>
                <c:pt idx="5">
                  <c:v>43.8</c:v>
                </c:pt>
                <c:pt idx="6">
                  <c:v>40.85</c:v>
                </c:pt>
                <c:pt idx="7">
                  <c:v>41.86</c:v>
                </c:pt>
                <c:pt idx="8">
                  <c:v>40</c:v>
                </c:pt>
                <c:pt idx="9">
                  <c:v>28.74</c:v>
                </c:pt>
                <c:pt idx="10">
                  <c:v>48.99</c:v>
                </c:pt>
                <c:pt idx="11">
                  <c:v>38.78</c:v>
                </c:pt>
                <c:pt idx="12">
                  <c:v>56.76</c:v>
                </c:pt>
                <c:pt idx="13">
                  <c:v>64.44</c:v>
                </c:pt>
                <c:pt idx="14">
                  <c:v>52.63</c:v>
                </c:pt>
                <c:pt idx="15">
                  <c:v>61.54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92-4261-9C25-618150EFA999}"/>
            </c:ext>
          </c:extLst>
        </c:ser>
        <c:ser>
          <c:idx val="3"/>
          <c:order val="3"/>
          <c:tx>
            <c:strRef>
              <c:f>'МА Завершившие общеобразователь'!$E$8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'МА Завершившие общеобразователь'!$A$9:$A$24</c:f>
              <c:strCache>
                <c:ptCount val="16"/>
                <c:pt idx="0">
                  <c:v>СОГБПОУ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СОГБПОУ СПО  "Верхнеднепровский технологический техникум"</c:v>
                </c:pt>
                <c:pt idx="3">
                  <c:v>СОГБПОУ СПО "Сафоновский индустриально - технологический техникум"</c:v>
                </c:pt>
                <c:pt idx="4">
                  <c:v>ОГБПОУ СПО "Смоленский автотранспортный колледж имени Е.Г. Трубицына"</c:v>
                </c:pt>
                <c:pt idx="5">
                  <c:v>Смоленский колледж телекоммуникаций </c:v>
                </c:pt>
                <c:pt idx="6">
                  <c:v>ОГБОУ СПО "Смоленский строительный колледж"</c:v>
                </c:pt>
                <c:pt idx="7">
                  <c:v>Смоленский кооперативный техникум</c:v>
                </c:pt>
                <c:pt idx="8">
                  <c:v>СОГБПОУ СПО "Техникум отраслевых технологий"</c:v>
                </c:pt>
                <c:pt idx="9">
                  <c:v>ОГБПОУ  СмолАПО</c:v>
                </c:pt>
                <c:pt idx="10">
                  <c:v>ОГБПОУ  СОТА</c:v>
                </c:pt>
                <c:pt idx="11">
                  <c:v>СОГБПОУ  "Гагаринский многопрофильный колледж" </c:v>
                </c:pt>
                <c:pt idx="12">
                  <c:v>СОГБПОУ  "Рославльский многопрофильный колледж" </c:v>
                </c:pt>
                <c:pt idx="13">
                  <c:v>СОГБПОУ "Козловский многопрофильный аграрный  колледж" </c:v>
                </c:pt>
                <c:pt idx="14">
                  <c:v>СОГБПОУ "Десногорский энергетический колледж"</c:v>
                </c:pt>
                <c:pt idx="15">
                  <c:v>ЧПОУ "Смоленский юридический колледж"</c:v>
                </c:pt>
              </c:strCache>
            </c:strRef>
          </c:cat>
          <c:val>
            <c:numRef>
              <c:f>'МА Завершившие общеобразователь'!$E$9:$E$24</c:f>
              <c:numCache>
                <c:formatCode>General</c:formatCode>
                <c:ptCount val="16"/>
                <c:pt idx="0">
                  <c:v>16.670000000000002</c:v>
                </c:pt>
                <c:pt idx="1">
                  <c:v>27.78</c:v>
                </c:pt>
                <c:pt idx="2">
                  <c:v>20</c:v>
                </c:pt>
                <c:pt idx="3">
                  <c:v>25.93</c:v>
                </c:pt>
                <c:pt idx="4">
                  <c:v>15.27</c:v>
                </c:pt>
                <c:pt idx="5">
                  <c:v>25.62</c:v>
                </c:pt>
                <c:pt idx="6">
                  <c:v>39.630000000000003</c:v>
                </c:pt>
                <c:pt idx="7">
                  <c:v>6.98</c:v>
                </c:pt>
                <c:pt idx="8">
                  <c:v>0</c:v>
                </c:pt>
                <c:pt idx="9">
                  <c:v>17.809999999999999</c:v>
                </c:pt>
                <c:pt idx="10">
                  <c:v>40.94</c:v>
                </c:pt>
                <c:pt idx="11">
                  <c:v>34.69</c:v>
                </c:pt>
                <c:pt idx="12">
                  <c:v>18.920000000000002</c:v>
                </c:pt>
                <c:pt idx="13">
                  <c:v>28.89</c:v>
                </c:pt>
                <c:pt idx="14">
                  <c:v>36.840000000000003</c:v>
                </c:pt>
                <c:pt idx="15">
                  <c:v>17.95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992-4261-9C25-618150EFA9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158992"/>
        <c:axId val="175159552"/>
      </c:barChart>
      <c:catAx>
        <c:axId val="17515899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5159552"/>
        <c:crosses val="autoZero"/>
        <c:auto val="1"/>
        <c:lblAlgn val="ctr"/>
        <c:lblOffset val="100"/>
        <c:noMultiLvlLbl val="0"/>
      </c:catAx>
      <c:valAx>
        <c:axId val="1751595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158992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6056552930883639"/>
          <c:y val="0.26905833796797707"/>
          <c:w val="0.81276780402449689"/>
          <c:h val="0.48739981851710917"/>
        </c:manualLayout>
      </c:layout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'ФИ 1 курс Статистика по отметка'!$D$9:$G$9</c:f>
              <c:numCache>
                <c:formatCode>General</c:formatCode>
                <c:ptCount val="4"/>
                <c:pt idx="0">
                  <c:v>18.36</c:v>
                </c:pt>
                <c:pt idx="1">
                  <c:v>61.22</c:v>
                </c:pt>
                <c:pt idx="2">
                  <c:v>17.850000000000001</c:v>
                </c:pt>
                <c:pt idx="3">
                  <c:v>2.58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15D-4DC7-9642-FD5EB5AF752D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val>
            <c:numRef>
              <c:f>'ФИ 1 курс Статистика по отметка'!$D$10:$G$10</c:f>
              <c:numCache>
                <c:formatCode>General</c:formatCode>
                <c:ptCount val="4"/>
                <c:pt idx="0">
                  <c:v>12.95</c:v>
                </c:pt>
                <c:pt idx="1">
                  <c:v>78.42</c:v>
                </c:pt>
                <c:pt idx="2">
                  <c:v>8.6300000000000008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15D-4DC7-9642-FD5EB5AF752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3506752"/>
        <c:axId val="173507312"/>
      </c:barChart>
      <c:catAx>
        <c:axId val="173506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3507312"/>
        <c:crosses val="autoZero"/>
        <c:auto val="1"/>
        <c:lblAlgn val="ctr"/>
        <c:lblOffset val="100"/>
        <c:noMultiLvlLbl val="0"/>
      </c:catAx>
      <c:valAx>
        <c:axId val="17350731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350675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'ФИ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'ФИ Завершившие общеобразовате 1'!$D$9:$G$9</c:f>
              <c:numCache>
                <c:formatCode>General</c:formatCode>
                <c:ptCount val="4"/>
                <c:pt idx="0">
                  <c:v>21.24</c:v>
                </c:pt>
                <c:pt idx="1">
                  <c:v>49.65</c:v>
                </c:pt>
                <c:pt idx="2">
                  <c:v>24.55</c:v>
                </c:pt>
                <c:pt idx="3">
                  <c:v>4.55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4E-42DD-9CC1-5715E58B3BFE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'ФИ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'ФИ Завершившие общеобразовате 1'!$D$10:$G$10</c:f>
              <c:numCache>
                <c:formatCode>General</c:formatCode>
                <c:ptCount val="4"/>
                <c:pt idx="0">
                  <c:v>17.03</c:v>
                </c:pt>
                <c:pt idx="1">
                  <c:v>43.96</c:v>
                </c:pt>
                <c:pt idx="2">
                  <c:v>25.27</c:v>
                </c:pt>
                <c:pt idx="3">
                  <c:v>13.74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54E-42DD-9CC1-5715E58B3BFE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5268000"/>
        <c:axId val="175268560"/>
      </c:barChart>
      <c:catAx>
        <c:axId val="1752680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5268560"/>
        <c:crosses val="autoZero"/>
        <c:auto val="1"/>
        <c:lblAlgn val="ctr"/>
        <c:lblOffset val="100"/>
        <c:noMultiLvlLbl val="0"/>
      </c:catAx>
      <c:valAx>
        <c:axId val="1752685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26800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ru-RU" sz="1100" dirty="0" smtClean="0"/>
              <a:t>1 </a:t>
            </a:r>
            <a:r>
              <a:rPr lang="ru-RU" sz="11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'[Пакетный_отчет_14122021_115904.xlsx]ФИ 1 курс Статистика по отметка'!$B$8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'[Пакетный_отчет_14122021_115904.xlsx]ФИ 1 курс Статистика по отметка'!$A$9:$A$12</c:f>
              <c:strCache>
                <c:ptCount val="4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СОГБПОУ  "Рославльский многопрофильный колледж" </c:v>
                </c:pt>
              </c:strCache>
            </c:strRef>
          </c:cat>
          <c:val>
            <c:numRef>
              <c:f>'[Пакетный_отчет_14122021_115904.xlsx]ФИ 1 курс Статистика по отметка'!$B$9:$B$12</c:f>
              <c:numCache>
                <c:formatCode>General</c:formatCode>
                <c:ptCount val="4"/>
                <c:pt idx="0">
                  <c:v>5.63</c:v>
                </c:pt>
                <c:pt idx="1">
                  <c:v>57.89</c:v>
                </c:pt>
                <c:pt idx="2">
                  <c:v>10.71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5F-4343-B75A-0D48FF2059FA}"/>
            </c:ext>
          </c:extLst>
        </c:ser>
        <c:ser>
          <c:idx val="1"/>
          <c:order val="1"/>
          <c:tx>
            <c:strRef>
              <c:f>'[Пакетный_отчет_14122021_115904.xlsx]ФИ 1 курс Статистика по отметка'!$C$8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'[Пакетный_отчет_14122021_115904.xlsx]ФИ 1 курс Статистика по отметка'!$A$9:$A$12</c:f>
              <c:strCache>
                <c:ptCount val="4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СОГБПОУ  "Рославльский многопрофильный колледж" </c:v>
                </c:pt>
              </c:strCache>
            </c:strRef>
          </c:cat>
          <c:val>
            <c:numRef>
              <c:f>'[Пакетный_отчет_14122021_115904.xlsx]ФИ 1 курс Статистика по отметка'!$C$9:$C$12</c:f>
              <c:numCache>
                <c:formatCode>General</c:formatCode>
                <c:ptCount val="4"/>
                <c:pt idx="0">
                  <c:v>81.69</c:v>
                </c:pt>
                <c:pt idx="1">
                  <c:v>42.11</c:v>
                </c:pt>
                <c:pt idx="2">
                  <c:v>85.71</c:v>
                </c:pt>
                <c:pt idx="3">
                  <c:v>90.48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5F-4343-B75A-0D48FF2059FA}"/>
            </c:ext>
          </c:extLst>
        </c:ser>
        <c:ser>
          <c:idx val="2"/>
          <c:order val="2"/>
          <c:tx>
            <c:strRef>
              <c:f>'[Пакетный_отчет_14122021_115904.xlsx]ФИ 1 курс Статистика по отметка'!$D$8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'[Пакетный_отчет_14122021_115904.xlsx]ФИ 1 курс Статистика по отметка'!$A$9:$A$12</c:f>
              <c:strCache>
                <c:ptCount val="4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СОГБПОУ  "Рославльский многопрофильный колледж" </c:v>
                </c:pt>
              </c:strCache>
            </c:strRef>
          </c:cat>
          <c:val>
            <c:numRef>
              <c:f>'[Пакетный_отчет_14122021_115904.xlsx]ФИ 1 курс Статистика по отметка'!$D$9:$D$12</c:f>
              <c:numCache>
                <c:formatCode>General</c:formatCode>
                <c:ptCount val="4"/>
                <c:pt idx="0">
                  <c:v>12.68</c:v>
                </c:pt>
                <c:pt idx="1">
                  <c:v>0</c:v>
                </c:pt>
                <c:pt idx="2">
                  <c:v>3.57</c:v>
                </c:pt>
                <c:pt idx="3">
                  <c:v>9.52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5F-4343-B75A-0D48FF2059FA}"/>
            </c:ext>
          </c:extLst>
        </c:ser>
        <c:ser>
          <c:idx val="3"/>
          <c:order val="3"/>
          <c:tx>
            <c:strRef>
              <c:f>'[Пакетный_отчет_14122021_115904.xlsx]ФИ 1 курс Статистика по отметка'!$E$8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'[Пакетный_отчет_14122021_115904.xlsx]ФИ 1 курс Статистика по отметка'!$A$9:$A$12</c:f>
              <c:strCache>
                <c:ptCount val="4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СОГБПОУ  "Рославльский многопрофильный колледж" </c:v>
                </c:pt>
              </c:strCache>
            </c:strRef>
          </c:cat>
          <c:val>
            <c:numRef>
              <c:f>'[Пакетный_отчет_14122021_115904.xlsx]ФИ 1 курс Статистика по отметка'!$E$9:$E$12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5F-4343-B75A-0D48FF2059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909520"/>
        <c:axId val="174910080"/>
      </c:barChart>
      <c:catAx>
        <c:axId val="17490952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4910080"/>
        <c:crosses val="autoZero"/>
        <c:auto val="1"/>
        <c:lblAlgn val="ctr"/>
        <c:lblOffset val="100"/>
        <c:noMultiLvlLbl val="0"/>
      </c:catAx>
      <c:valAx>
        <c:axId val="17491008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4909520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9.0738617280767528E-2"/>
          <c:y val="6.9299878729909295E-2"/>
          <c:w val="0.87479348095275256"/>
          <c:h val="0.5412064001761167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'ФИ Завершившие общеобразователь'!$B$8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'ФИ Завершившие общеобразователь'!$A$9:$A$14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СОГБОУ СПО "Ярцевский индустриальный техникум"</c:v>
                </c:pt>
                <c:pt idx="4">
                  <c:v>СОГБПОУ  "Рославльский многопрофильный колледж" 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'ФИ Завершившие общеобразователь'!$B$9:$B$14</c:f>
              <c:numCache>
                <c:formatCode>General</c:formatCode>
                <c:ptCount val="6"/>
                <c:pt idx="0">
                  <c:v>28.26</c:v>
                </c:pt>
                <c:pt idx="1">
                  <c:v>33.33</c:v>
                </c:pt>
                <c:pt idx="2">
                  <c:v>26.67</c:v>
                </c:pt>
                <c:pt idx="3">
                  <c:v>4.3499999999999996</c:v>
                </c:pt>
                <c:pt idx="4">
                  <c:v>5.56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C8-4530-875C-DC137B91C9FE}"/>
            </c:ext>
          </c:extLst>
        </c:ser>
        <c:ser>
          <c:idx val="1"/>
          <c:order val="1"/>
          <c:tx>
            <c:strRef>
              <c:f>'ФИ Завершившие общеобразователь'!$C$8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'ФИ Завершившие общеобразователь'!$A$9:$A$14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СОГБОУ СПО "Ярцевский индустриальный техникум"</c:v>
                </c:pt>
                <c:pt idx="4">
                  <c:v>СОГБПОУ  "Рославльский многопрофильный колледж" 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'ФИ Завершившие общеобразователь'!$C$9:$C$14</c:f>
              <c:numCache>
                <c:formatCode>General</c:formatCode>
                <c:ptCount val="6"/>
                <c:pt idx="0">
                  <c:v>65.22</c:v>
                </c:pt>
                <c:pt idx="1">
                  <c:v>54.17</c:v>
                </c:pt>
                <c:pt idx="2">
                  <c:v>60</c:v>
                </c:pt>
                <c:pt idx="3">
                  <c:v>34.78</c:v>
                </c:pt>
                <c:pt idx="4">
                  <c:v>55.56</c:v>
                </c:pt>
                <c:pt idx="5">
                  <c:v>2.44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C8-4530-875C-DC137B91C9FE}"/>
            </c:ext>
          </c:extLst>
        </c:ser>
        <c:ser>
          <c:idx val="2"/>
          <c:order val="2"/>
          <c:tx>
            <c:strRef>
              <c:f>'ФИ Завершившие общеобразователь'!$D$8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'ФИ Завершившие общеобразователь'!$A$9:$A$14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СОГБОУ СПО "Ярцевский индустриальный техникум"</c:v>
                </c:pt>
                <c:pt idx="4">
                  <c:v>СОГБПОУ  "Рославльский многопрофильный колледж" 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'ФИ Завершившие общеобразователь'!$D$9:$D$14</c:f>
              <c:numCache>
                <c:formatCode>General</c:formatCode>
                <c:ptCount val="6"/>
                <c:pt idx="0">
                  <c:v>6.52</c:v>
                </c:pt>
                <c:pt idx="1">
                  <c:v>12.5</c:v>
                </c:pt>
                <c:pt idx="2">
                  <c:v>10</c:v>
                </c:pt>
                <c:pt idx="3">
                  <c:v>56.52</c:v>
                </c:pt>
                <c:pt idx="4">
                  <c:v>38.89</c:v>
                </c:pt>
                <c:pt idx="5">
                  <c:v>41.46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C8-4530-875C-DC137B91C9FE}"/>
            </c:ext>
          </c:extLst>
        </c:ser>
        <c:ser>
          <c:idx val="3"/>
          <c:order val="3"/>
          <c:tx>
            <c:strRef>
              <c:f>'ФИ Завершившие общеобразователь'!$E$8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'ФИ Завершившие общеобразователь'!$A$9:$A$14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СОГБОУ СПО "Ярцевский индустриальный техникум"</c:v>
                </c:pt>
                <c:pt idx="4">
                  <c:v>СОГБПОУ  "Рославльский многопрофильный колледж" 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'ФИ Завершившие общеобразователь'!$E$9:$E$14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3.33</c:v>
                </c:pt>
                <c:pt idx="3">
                  <c:v>4.3499999999999996</c:v>
                </c:pt>
                <c:pt idx="4">
                  <c:v>0</c:v>
                </c:pt>
                <c:pt idx="5">
                  <c:v>56.1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C8-4530-875C-DC137B91C9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959808"/>
        <c:axId val="175123360"/>
      </c:barChart>
      <c:catAx>
        <c:axId val="174959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5123360"/>
        <c:crosses val="autoZero"/>
        <c:auto val="1"/>
        <c:lblAlgn val="ctr"/>
        <c:lblOffset val="100"/>
        <c:noMultiLvlLbl val="0"/>
      </c:catAx>
      <c:valAx>
        <c:axId val="1751233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4959808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'ХИ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'ХИ 1 курс Статистика по отметка'!$D$9:$G$9</c:f>
              <c:numCache>
                <c:formatCode>General</c:formatCode>
                <c:ptCount val="4"/>
                <c:pt idx="0">
                  <c:v>52.42</c:v>
                </c:pt>
                <c:pt idx="1">
                  <c:v>33.049999999999997</c:v>
                </c:pt>
                <c:pt idx="2">
                  <c:v>12.77</c:v>
                </c:pt>
                <c:pt idx="3">
                  <c:v>1.77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4D-49EE-A1EA-C122AD909460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'ХИ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'ХИ 1 курс Статистика по отметка'!$D$10:$G$10</c:f>
              <c:numCache>
                <c:formatCode>General</c:formatCode>
                <c:ptCount val="4"/>
                <c:pt idx="0">
                  <c:v>48.67</c:v>
                </c:pt>
                <c:pt idx="1">
                  <c:v>44.25</c:v>
                </c:pt>
                <c:pt idx="2">
                  <c:v>7.08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4D-49EE-A1EA-C122AD90946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5126720"/>
        <c:axId val="175127280"/>
      </c:barChart>
      <c:catAx>
        <c:axId val="17512672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5127280"/>
        <c:crosses val="autoZero"/>
        <c:auto val="1"/>
        <c:lblAlgn val="ctr"/>
        <c:lblOffset val="100"/>
        <c:noMultiLvlLbl val="0"/>
      </c:catAx>
      <c:valAx>
        <c:axId val="1751272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126720"/>
        <c:crosses val="autoZero"/>
        <c:crossBetween val="between"/>
      </c:valAx>
      <c:spPr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'ХИ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'ХИ Завершившие общеобразовате 1'!$D$9:$G$9</c:f>
              <c:numCache>
                <c:formatCode>General</c:formatCode>
                <c:ptCount val="4"/>
                <c:pt idx="0">
                  <c:v>22.76</c:v>
                </c:pt>
                <c:pt idx="1">
                  <c:v>39.94</c:v>
                </c:pt>
                <c:pt idx="2">
                  <c:v>30.75</c:v>
                </c:pt>
                <c:pt idx="3">
                  <c:v>6.56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604-4E37-9992-8922012A5191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'ХИ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'ХИ Завершившие общеобразовате 1'!$D$10:$G$10</c:f>
              <c:numCache>
                <c:formatCode>General</c:formatCode>
                <c:ptCount val="4"/>
                <c:pt idx="0">
                  <c:v>28.46</c:v>
                </c:pt>
                <c:pt idx="1">
                  <c:v>47.69</c:v>
                </c:pt>
                <c:pt idx="2">
                  <c:v>23.08</c:v>
                </c:pt>
                <c:pt idx="3">
                  <c:v>0.77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604-4E37-9992-8922012A519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5130080"/>
        <c:axId val="175130640"/>
      </c:barChart>
      <c:catAx>
        <c:axId val="1751300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5130640"/>
        <c:crosses val="autoZero"/>
        <c:auto val="1"/>
        <c:lblAlgn val="ctr"/>
        <c:lblOffset val="100"/>
        <c:noMultiLvlLbl val="0"/>
      </c:catAx>
      <c:valAx>
        <c:axId val="17513064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13008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'[Пакетный_отчет_14122021_115904.xlsx]ХИ 1 курс Статистика по отметка'!$B$8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'[Пакетный_отчет_14122021_115904.xlsx]ХИ 1 курс Статистика по отметка'!$A$9:$A$13</c:f>
              <c:strCache>
                <c:ptCount val="5"/>
                <c:pt idx="0">
                  <c:v>ОГБПОУ СПО  "Вяземский медицинский колледж"</c:v>
                </c:pt>
                <c:pt idx="1">
                  <c:v>СОГБПОУ СПО "Верхнеднепровский технологический техникум"</c:v>
                </c:pt>
                <c:pt idx="2">
                  <c:v>ОГБПОУ СПО "Рославльский медицинский техникум"</c:v>
                </c:pt>
                <c:pt idx="3">
                  <c:v>СОГБПОУ СПО"Техникум отраслевых технологий"</c:v>
                </c:pt>
                <c:pt idx="4">
                  <c:v>Сафоновский филиал ОГБПОУ СПО СмолАПО</c:v>
                </c:pt>
              </c:strCache>
            </c:strRef>
          </c:cat>
          <c:val>
            <c:numRef>
              <c:f>'[Пакетный_отчет_14122021_115904.xlsx]ХИ 1 курс Статистика по отметка'!$B$9:$B$13</c:f>
              <c:numCache>
                <c:formatCode>General</c:formatCode>
                <c:ptCount val="5"/>
                <c:pt idx="0">
                  <c:v>62.96</c:v>
                </c:pt>
                <c:pt idx="1">
                  <c:v>45.83</c:v>
                </c:pt>
                <c:pt idx="2">
                  <c:v>35.71</c:v>
                </c:pt>
                <c:pt idx="3">
                  <c:v>100</c:v>
                </c:pt>
                <c:pt idx="4">
                  <c:v>19.05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F53-45A4-BB2F-5315DC50D5BE}"/>
            </c:ext>
          </c:extLst>
        </c:ser>
        <c:ser>
          <c:idx val="1"/>
          <c:order val="1"/>
          <c:tx>
            <c:strRef>
              <c:f>'[Пакетный_отчет_14122021_115904.xlsx]ХИ 1 курс Статистика по отметка'!$C$8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'[Пакетный_отчет_14122021_115904.xlsx]ХИ 1 курс Статистика по отметка'!$A$9:$A$13</c:f>
              <c:strCache>
                <c:ptCount val="5"/>
                <c:pt idx="0">
                  <c:v>ОГБПОУ СПО  "Вяземский медицинский колледж"</c:v>
                </c:pt>
                <c:pt idx="1">
                  <c:v>СОГБПОУ СПО "Верхнеднепровский технологический техникум"</c:v>
                </c:pt>
                <c:pt idx="2">
                  <c:v>ОГБПОУ СПО "Рославльский медицинский техникум"</c:v>
                </c:pt>
                <c:pt idx="3">
                  <c:v>СОГБПОУ СПО"Техникум отраслевых технологий"</c:v>
                </c:pt>
                <c:pt idx="4">
                  <c:v>Сафоновский филиал ОГБПОУ СПО СмолАПО</c:v>
                </c:pt>
              </c:strCache>
            </c:strRef>
          </c:cat>
          <c:val>
            <c:numRef>
              <c:f>'[Пакетный_отчет_14122021_115904.xlsx]ХИ 1 курс Статистика по отметка'!$C$9:$C$13</c:f>
              <c:numCache>
                <c:formatCode>General</c:formatCode>
                <c:ptCount val="5"/>
                <c:pt idx="0">
                  <c:v>37.04</c:v>
                </c:pt>
                <c:pt idx="1">
                  <c:v>50</c:v>
                </c:pt>
                <c:pt idx="2">
                  <c:v>60.71</c:v>
                </c:pt>
                <c:pt idx="3">
                  <c:v>0</c:v>
                </c:pt>
                <c:pt idx="4">
                  <c:v>52.38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F53-45A4-BB2F-5315DC50D5BE}"/>
            </c:ext>
          </c:extLst>
        </c:ser>
        <c:ser>
          <c:idx val="2"/>
          <c:order val="2"/>
          <c:tx>
            <c:strRef>
              <c:f>'[Пакетный_отчет_14122021_115904.xlsx]ХИ 1 курс Статистика по отметка'!$D$8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'[Пакетный_отчет_14122021_115904.xlsx]ХИ 1 курс Статистика по отметка'!$A$9:$A$13</c:f>
              <c:strCache>
                <c:ptCount val="5"/>
                <c:pt idx="0">
                  <c:v>ОГБПОУ СПО  "Вяземский медицинский колледж"</c:v>
                </c:pt>
                <c:pt idx="1">
                  <c:v>СОГБПОУ СПО "Верхнеднепровский технологический техникум"</c:v>
                </c:pt>
                <c:pt idx="2">
                  <c:v>ОГБПОУ СПО "Рославльский медицинский техникум"</c:v>
                </c:pt>
                <c:pt idx="3">
                  <c:v>СОГБПОУ СПО"Техникум отраслевых технологий"</c:v>
                </c:pt>
                <c:pt idx="4">
                  <c:v>Сафоновский филиал ОГБПОУ СПО СмолАПО</c:v>
                </c:pt>
              </c:strCache>
            </c:strRef>
          </c:cat>
          <c:val>
            <c:numRef>
              <c:f>'[Пакетный_отчет_14122021_115904.xlsx]ХИ 1 курс Статистика по отметка'!$D$9:$D$13</c:f>
              <c:numCache>
                <c:formatCode>General</c:formatCode>
                <c:ptCount val="5"/>
                <c:pt idx="0">
                  <c:v>0</c:v>
                </c:pt>
                <c:pt idx="1">
                  <c:v>4.17</c:v>
                </c:pt>
                <c:pt idx="2">
                  <c:v>3.57</c:v>
                </c:pt>
                <c:pt idx="3">
                  <c:v>0</c:v>
                </c:pt>
                <c:pt idx="4">
                  <c:v>28.57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F53-45A4-BB2F-5315DC50D5BE}"/>
            </c:ext>
          </c:extLst>
        </c:ser>
        <c:ser>
          <c:idx val="3"/>
          <c:order val="3"/>
          <c:tx>
            <c:strRef>
              <c:f>'[Пакетный_отчет_14122021_115904.xlsx]ХИ 1 курс Статистика по отметка'!$E$8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'[Пакетный_отчет_14122021_115904.xlsx]ХИ 1 курс Статистика по отметка'!$A$9:$A$13</c:f>
              <c:strCache>
                <c:ptCount val="5"/>
                <c:pt idx="0">
                  <c:v>ОГБПОУ СПО  "Вяземский медицинский колледж"</c:v>
                </c:pt>
                <c:pt idx="1">
                  <c:v>СОГБПОУ СПО "Верхнеднепровский технологический техникум"</c:v>
                </c:pt>
                <c:pt idx="2">
                  <c:v>ОГБПОУ СПО "Рославльский медицинский техникум"</c:v>
                </c:pt>
                <c:pt idx="3">
                  <c:v>СОГБПОУ СПО"Техникум отраслевых технологий"</c:v>
                </c:pt>
                <c:pt idx="4">
                  <c:v>Сафоновский филиал ОГБПОУ СПО СмолАПО</c:v>
                </c:pt>
              </c:strCache>
            </c:strRef>
          </c:cat>
          <c:val>
            <c:numRef>
              <c:f>'[Пакетный_отчет_14122021_115904.xlsx]ХИ 1 курс Статистика по отметка'!$E$9:$E$13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F53-45A4-BB2F-5315DC50D5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486080"/>
        <c:axId val="175486640"/>
      </c:barChart>
      <c:catAx>
        <c:axId val="17548608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5486640"/>
        <c:crosses val="autoZero"/>
        <c:auto val="1"/>
        <c:lblAlgn val="ctr"/>
        <c:lblOffset val="100"/>
        <c:noMultiLvlLbl val="0"/>
      </c:catAx>
      <c:valAx>
        <c:axId val="1754866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54860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'ХИ Завершившие общеобразователь'!$B$8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'ХИ Завершившие общеобразователь'!$A$9:$A$14</c:f>
              <c:strCache>
                <c:ptCount val="6"/>
                <c:pt idx="0">
                  <c:v>ОГБОУ СПО  "Вяземский медицинский колледж"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"Рославльский медицинский техникум"</c:v>
                </c:pt>
                <c:pt idx="3">
                  <c:v>СОГБОУ СПО "Сафоновский индустриально - технологический техникум"</c:v>
                </c:pt>
                <c:pt idx="4">
                  <c:v>СОГБОУ СПО "Техникум отраслевых технологий"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'ХИ Завершившие общеобразователь'!$B$9:$B$14</c:f>
              <c:numCache>
                <c:formatCode>General</c:formatCode>
                <c:ptCount val="6"/>
                <c:pt idx="0">
                  <c:v>29.63</c:v>
                </c:pt>
                <c:pt idx="1">
                  <c:v>53.33</c:v>
                </c:pt>
                <c:pt idx="2">
                  <c:v>15.22</c:v>
                </c:pt>
                <c:pt idx="3">
                  <c:v>12.5</c:v>
                </c:pt>
                <c:pt idx="4">
                  <c:v>85.71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E-4717-99FE-124B7AD383C2}"/>
            </c:ext>
          </c:extLst>
        </c:ser>
        <c:ser>
          <c:idx val="1"/>
          <c:order val="1"/>
          <c:tx>
            <c:strRef>
              <c:f>'ХИ Завершившие общеобразователь'!$C$8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'ХИ Завершившие общеобразователь'!$A$9:$A$14</c:f>
              <c:strCache>
                <c:ptCount val="6"/>
                <c:pt idx="0">
                  <c:v>ОГБОУ СПО  "Вяземский медицинский колледж"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"Рославльский медицинский техникум"</c:v>
                </c:pt>
                <c:pt idx="3">
                  <c:v>СОГБОУ СПО "Сафоновский индустриально - технологический техникум"</c:v>
                </c:pt>
                <c:pt idx="4">
                  <c:v>СОГБОУ СПО "Техникум отраслевых технологий"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'ХИ Завершившие общеобразователь'!$C$9:$C$14</c:f>
              <c:numCache>
                <c:formatCode>General</c:formatCode>
                <c:ptCount val="6"/>
                <c:pt idx="0">
                  <c:v>40.74</c:v>
                </c:pt>
                <c:pt idx="1">
                  <c:v>33.33</c:v>
                </c:pt>
                <c:pt idx="2">
                  <c:v>69.569999999999993</c:v>
                </c:pt>
                <c:pt idx="3">
                  <c:v>87.5</c:v>
                </c:pt>
                <c:pt idx="4">
                  <c:v>7.14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2E-4717-99FE-124B7AD383C2}"/>
            </c:ext>
          </c:extLst>
        </c:ser>
        <c:ser>
          <c:idx val="2"/>
          <c:order val="2"/>
          <c:tx>
            <c:strRef>
              <c:f>'ХИ Завершившие общеобразователь'!$D$8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'ХИ Завершившие общеобразователь'!$A$9:$A$14</c:f>
              <c:strCache>
                <c:ptCount val="6"/>
                <c:pt idx="0">
                  <c:v>ОГБОУ СПО  "Вяземский медицинский колледж"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"Рославльский медицинский техникум"</c:v>
                </c:pt>
                <c:pt idx="3">
                  <c:v>СОГБОУ СПО "Сафоновский индустриально - технологический техникум"</c:v>
                </c:pt>
                <c:pt idx="4">
                  <c:v>СОГБОУ СПО "Техникум отраслевых технологий"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'ХИ Завершившие общеобразователь'!$D$9:$D$14</c:f>
              <c:numCache>
                <c:formatCode>General</c:formatCode>
                <c:ptCount val="6"/>
                <c:pt idx="0">
                  <c:v>29.63</c:v>
                </c:pt>
                <c:pt idx="1">
                  <c:v>6.67</c:v>
                </c:pt>
                <c:pt idx="2">
                  <c:v>15.22</c:v>
                </c:pt>
                <c:pt idx="3">
                  <c:v>0</c:v>
                </c:pt>
                <c:pt idx="4">
                  <c:v>7.14</c:v>
                </c:pt>
                <c:pt idx="5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A2E-4717-99FE-124B7AD383C2}"/>
            </c:ext>
          </c:extLst>
        </c:ser>
        <c:ser>
          <c:idx val="3"/>
          <c:order val="3"/>
          <c:tx>
            <c:strRef>
              <c:f>'ХИ Завершившие общеобразователь'!$E$8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'ХИ Завершившие общеобразователь'!$A$9:$A$14</c:f>
              <c:strCache>
                <c:ptCount val="6"/>
                <c:pt idx="0">
                  <c:v>ОГБОУ СПО  "Вяземский медицинский колледж"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"Рославльский медицинский техникум"</c:v>
                </c:pt>
                <c:pt idx="3">
                  <c:v>СОГБОУ СПО "Сафоновский индустриально - технологический техникум"</c:v>
                </c:pt>
                <c:pt idx="4">
                  <c:v>СОГБОУ СПО "Техникум отраслевых технологий"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'ХИ Завершившие общеобразователь'!$E$9:$E$14</c:f>
              <c:numCache>
                <c:formatCode>General</c:formatCode>
                <c:ptCount val="6"/>
                <c:pt idx="0">
                  <c:v>0</c:v>
                </c:pt>
                <c:pt idx="1">
                  <c:v>6.67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A2E-4717-99FE-124B7AD383C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652272"/>
        <c:axId val="175652832"/>
      </c:barChart>
      <c:catAx>
        <c:axId val="1756522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5652832"/>
        <c:crosses val="autoZero"/>
        <c:auto val="1"/>
        <c:lblAlgn val="ctr"/>
        <c:lblOffset val="100"/>
        <c:noMultiLvlLbl val="0"/>
      </c:catAx>
      <c:valAx>
        <c:axId val="17565283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652272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'ИНФ Завершившие общеобразоват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'ИНФ Завершившие общеобразоват 1'!$D$9:$G$9</c:f>
              <c:numCache>
                <c:formatCode>General</c:formatCode>
                <c:ptCount val="4"/>
                <c:pt idx="0">
                  <c:v>52.25</c:v>
                </c:pt>
                <c:pt idx="1">
                  <c:v>37.93</c:v>
                </c:pt>
                <c:pt idx="2">
                  <c:v>8.89</c:v>
                </c:pt>
                <c:pt idx="3">
                  <c:v>0.93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65-4F84-AE18-D9337AD3286C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'ИНФ Завершившие общеобразоват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'ИНФ Завершившие общеобразоват 1'!$D$10:$G$10</c:f>
              <c:numCache>
                <c:formatCode>General</c:formatCode>
                <c:ptCount val="4"/>
                <c:pt idx="0">
                  <c:v>66.22</c:v>
                </c:pt>
                <c:pt idx="1">
                  <c:v>29.77</c:v>
                </c:pt>
                <c:pt idx="2">
                  <c:v>3.68</c:v>
                </c:pt>
                <c:pt idx="3">
                  <c:v>0.33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65-4F84-AE18-D9337AD3286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5656192"/>
        <c:axId val="175656752"/>
      </c:barChart>
      <c:catAx>
        <c:axId val="17565619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5656752"/>
        <c:crosses val="autoZero"/>
        <c:auto val="1"/>
        <c:lblAlgn val="ctr"/>
        <c:lblOffset val="100"/>
        <c:noMultiLvlLbl val="0"/>
      </c:catAx>
      <c:valAx>
        <c:axId val="17565675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65619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2000"/>
            </a:pPr>
            <a:r>
              <a:rPr lang="ru-RU" sz="2000" b="1" i="0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Завершивших </a:t>
            </a:r>
            <a:r>
              <a:rPr lang="ru-RU" sz="2000" b="1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общеобразовательный курс в </a:t>
            </a:r>
            <a:r>
              <a:rPr lang="ru-RU" sz="2000" b="1" i="0" baseline="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предыдущем </a:t>
            </a:r>
            <a:r>
              <a:rPr lang="ru-RU" sz="2000" b="1" i="0" baseline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  <a:r>
              <a:rPr lang="ru-RU" sz="2000" b="1" i="0" baseline="0" dirty="0">
                <a:effectLst/>
              </a:rPr>
              <a:t>у</a:t>
            </a:r>
            <a:endParaRPr lang="ru-RU" sz="2000" dirty="0">
              <a:effectLst/>
            </a:endParaRPr>
          </a:p>
        </c:rich>
      </c:tx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19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'[Пакетный_отчет_13122021_102754.xlsx]диаграмма общие результаты'!$E$26;'[Пакетный_отчет_13122021_102754.xlsx]диаграмма общие результаты'!$F$26:$H$26</c:f>
              <c:strCache>
                <c:ptCount val="4"/>
                <c:pt idx="0">
                  <c:v>«2»</c:v>
                </c:pt>
                <c:pt idx="1">
                  <c:v>«3»</c:v>
                </c:pt>
                <c:pt idx="2">
                  <c:v>«4»</c:v>
                </c:pt>
                <c:pt idx="3">
                  <c:v>«5»</c:v>
                </c:pt>
              </c:strCache>
            </c:strRef>
          </c:cat>
          <c:val>
            <c:numRef>
              <c:f>'[Пакетный_отчет_13122021_102754.xlsx]диаграмма общие результаты'!$E$38:$H$38</c:f>
              <c:numCache>
                <c:formatCode>General</c:formatCode>
                <c:ptCount val="4"/>
                <c:pt idx="0">
                  <c:v>30.841818181818187</c:v>
                </c:pt>
                <c:pt idx="1">
                  <c:v>36.772727272727266</c:v>
                </c:pt>
                <c:pt idx="2">
                  <c:v>26.584545454545456</c:v>
                </c:pt>
                <c:pt idx="3">
                  <c:v>5.8027272727272736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1E-4FA3-903E-DA043A7EABEA}"/>
            </c:ext>
          </c:extLst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46303234978953567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417662196769147"/>
          <c:y val="9.3112328819783347E-2"/>
          <c:w val="0.8715041552447268"/>
          <c:h val="0.73747023528631916"/>
        </c:manualLayout>
      </c:layout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'ИНФ 1 курс Статистика по отметк'!$D$8:$G$8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'ИНФ 1 курс Статистика по отметк'!$D$9:$G$9</c:f>
              <c:numCache>
                <c:formatCode>General</c:formatCode>
                <c:ptCount val="4"/>
                <c:pt idx="0">
                  <c:v>28.24</c:v>
                </c:pt>
                <c:pt idx="1">
                  <c:v>57.35</c:v>
                </c:pt>
                <c:pt idx="2">
                  <c:v>14.05</c:v>
                </c:pt>
                <c:pt idx="3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10-444E-9706-67AF74F95657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'ИНФ 1 курс Статистика по отметк'!$D$8:$G$8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'ИНФ 1 курс Статистика по отметк'!$D$10:$G$10</c:f>
              <c:numCache>
                <c:formatCode>General</c:formatCode>
                <c:ptCount val="4"/>
                <c:pt idx="0">
                  <c:v>21.2</c:v>
                </c:pt>
                <c:pt idx="1">
                  <c:v>74.400000000000006</c:v>
                </c:pt>
                <c:pt idx="2">
                  <c:v>4.4000000000000004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310-444E-9706-67AF74F9565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6150416"/>
        <c:axId val="176150976"/>
      </c:barChart>
      <c:catAx>
        <c:axId val="1761504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6150976"/>
        <c:crosses val="autoZero"/>
        <c:auto val="1"/>
        <c:lblAlgn val="ctr"/>
        <c:lblOffset val="100"/>
        <c:noMultiLvlLbl val="0"/>
      </c:catAx>
      <c:valAx>
        <c:axId val="176150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61504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>
        <c:manualLayout>
          <c:xMode val="edge"/>
          <c:yMode val="edge"/>
          <c:x val="0.23821366163000401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'ИНФ Завершившие общеобразовател'!$B$8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'ИНФ Завершившие общеобразовател'!$A$9:$A$15</c:f>
              <c:strCache>
                <c:ptCount val="7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Смоленский филиал ФГОУ ВПО  "Российский экономический университет имени Г.В. Плеханова"</c:v>
                </c:pt>
                <c:pt idx="4">
                  <c:v>СОГБОУ СПО "Техникум отраслевых технологий"</c:v>
                </c:pt>
                <c:pt idx="5">
                  <c:v>ОГБПОУ "Смоленский техникум железнодорожного транспорта, связи и  сервиса"</c:v>
                </c:pt>
                <c:pt idx="6">
                  <c:v>Сафоновский филиал ОГБПОУ СПО СмолАПО</c:v>
                </c:pt>
              </c:strCache>
            </c:strRef>
          </c:cat>
          <c:val>
            <c:numRef>
              <c:f>'ИНФ Завершившие общеобразовател'!$B$9:$B$15</c:f>
              <c:numCache>
                <c:formatCode>General</c:formatCode>
                <c:ptCount val="7"/>
                <c:pt idx="0">
                  <c:v>96.97</c:v>
                </c:pt>
                <c:pt idx="1">
                  <c:v>100</c:v>
                </c:pt>
                <c:pt idx="2">
                  <c:v>41.41</c:v>
                </c:pt>
                <c:pt idx="3">
                  <c:v>51.85</c:v>
                </c:pt>
                <c:pt idx="4">
                  <c:v>100</c:v>
                </c:pt>
                <c:pt idx="5">
                  <c:v>100</c:v>
                </c:pt>
                <c:pt idx="6">
                  <c:v>11.76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8C9-4706-B3B4-9E58DDAE439B}"/>
            </c:ext>
          </c:extLst>
        </c:ser>
        <c:ser>
          <c:idx val="1"/>
          <c:order val="1"/>
          <c:tx>
            <c:strRef>
              <c:f>'ИНФ Завершившие общеобразовател'!$C$8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'ИНФ Завершившие общеобразовател'!$A$9:$A$15</c:f>
              <c:strCache>
                <c:ptCount val="7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Смоленский филиал ФГОУ ВПО  "Российский экономический университет имени Г.В. Плеханова"</c:v>
                </c:pt>
                <c:pt idx="4">
                  <c:v>СОГБОУ СПО "Техникум отраслевых технологий"</c:v>
                </c:pt>
                <c:pt idx="5">
                  <c:v>ОГБПОУ "Смоленский техникум железнодорожного транспорта, связи и  сервиса"</c:v>
                </c:pt>
                <c:pt idx="6">
                  <c:v>Сафоновский филиал ОГБПОУ СПО СмолАПО</c:v>
                </c:pt>
              </c:strCache>
            </c:strRef>
          </c:cat>
          <c:val>
            <c:numRef>
              <c:f>'ИНФ Завершившие общеобразовател'!$C$9:$C$15</c:f>
              <c:numCache>
                <c:formatCode>General</c:formatCode>
                <c:ptCount val="7"/>
                <c:pt idx="0">
                  <c:v>3.03</c:v>
                </c:pt>
                <c:pt idx="1">
                  <c:v>0</c:v>
                </c:pt>
                <c:pt idx="2">
                  <c:v>58.59</c:v>
                </c:pt>
                <c:pt idx="3">
                  <c:v>35.19</c:v>
                </c:pt>
                <c:pt idx="4">
                  <c:v>0</c:v>
                </c:pt>
                <c:pt idx="5">
                  <c:v>0</c:v>
                </c:pt>
                <c:pt idx="6">
                  <c:v>58.82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8C9-4706-B3B4-9E58DDAE439B}"/>
            </c:ext>
          </c:extLst>
        </c:ser>
        <c:ser>
          <c:idx val="2"/>
          <c:order val="2"/>
          <c:tx>
            <c:strRef>
              <c:f>'ИНФ Завершившие общеобразовател'!$D$8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'ИНФ Завершившие общеобразовател'!$A$9:$A$15</c:f>
              <c:strCache>
                <c:ptCount val="7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Смоленский филиал ФГОУ ВПО  "Российский экономический университет имени Г.В. Плеханова"</c:v>
                </c:pt>
                <c:pt idx="4">
                  <c:v>СОГБОУ СПО "Техникум отраслевых технологий"</c:v>
                </c:pt>
                <c:pt idx="5">
                  <c:v>ОГБПОУ "Смоленский техникум железнодорожного транспорта, связи и  сервиса"</c:v>
                </c:pt>
                <c:pt idx="6">
                  <c:v>Сафоновский филиал ОГБПОУ СПО СмолАПО</c:v>
                </c:pt>
              </c:strCache>
            </c:strRef>
          </c:cat>
          <c:val>
            <c:numRef>
              <c:f>'ИНФ Завершившие общеобразовател'!$D$9:$D$15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12.96</c:v>
                </c:pt>
                <c:pt idx="4">
                  <c:v>0</c:v>
                </c:pt>
                <c:pt idx="5">
                  <c:v>0</c:v>
                </c:pt>
                <c:pt idx="6">
                  <c:v>23.53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8C9-4706-B3B4-9E58DDAE439B}"/>
            </c:ext>
          </c:extLst>
        </c:ser>
        <c:ser>
          <c:idx val="3"/>
          <c:order val="3"/>
          <c:tx>
            <c:strRef>
              <c:f>'ИНФ Завершившие общеобразовател'!$E$8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'ИНФ Завершившие общеобразовател'!$A$9:$A$15</c:f>
              <c:strCache>
                <c:ptCount val="7"/>
                <c:pt idx="0">
                  <c:v>Вяземский политехнический техникум</c:v>
                </c:pt>
                <c:pt idx="1">
                  <c:v>СОГБОУ СПО "Верхнеднепровский технологический техникум"</c:v>
                </c:pt>
                <c:pt idx="2">
                  <c:v>ОГБОУ СПО "Смоленский строительный колледж"</c:v>
                </c:pt>
                <c:pt idx="3">
                  <c:v>Смоленский филиал ФГОУ ВПО  "Российский экономический университет имени Г.В. Плеханова"</c:v>
                </c:pt>
                <c:pt idx="4">
                  <c:v>СОГБОУ СПО "Техникум отраслевых технологий"</c:v>
                </c:pt>
                <c:pt idx="5">
                  <c:v>ОГБПОУ "Смоленский техникум железнодорожного транспорта, связи и  сервиса"</c:v>
                </c:pt>
                <c:pt idx="6">
                  <c:v>Сафоновский филиал ОГБПОУ СПО СмолАПО</c:v>
                </c:pt>
              </c:strCache>
            </c:strRef>
          </c:cat>
          <c:val>
            <c:numRef>
              <c:f>'ИНФ Завершившие общеобразовател'!$E$9:$E$15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5.88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38C9-4706-B3B4-9E58DDAE439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154896"/>
        <c:axId val="176155456"/>
      </c:barChart>
      <c:catAx>
        <c:axId val="1761548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6155456"/>
        <c:crosses val="autoZero"/>
        <c:auto val="1"/>
        <c:lblAlgn val="ctr"/>
        <c:lblOffset val="100"/>
        <c:noMultiLvlLbl val="0"/>
      </c:catAx>
      <c:valAx>
        <c:axId val="1761554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6154896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826580448589569"/>
          <c:y val="6.7435183669013687E-2"/>
          <c:w val="0.86356495754189755"/>
          <c:h val="0.397114488589844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'ИНФ 1 курс Статистика по отметк'!$B$8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'ИНФ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ОГБОУ СПО "Смоленский строительный колледж"</c:v>
                </c:pt>
                <c:pt idx="2">
                  <c:v>Смоленский филиал ФГОУ ВПО  "Российский экономический университет имени Г.В. Плеханова"</c:v>
                </c:pt>
                <c:pt idx="3">
                  <c:v>СОГБОУ СПО "Техникум отраслевых технологий"</c:v>
                </c:pt>
                <c:pt idx="4">
                  <c:v>ОГБПОУ "Смоленский техникум железнодорожного транспорта, связи и  сервиса"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'ИНФ 1 курс Статистика по отметк'!$B$9:$B$14</c:f>
              <c:numCache>
                <c:formatCode>General</c:formatCode>
                <c:ptCount val="6"/>
                <c:pt idx="0">
                  <c:v>25</c:v>
                </c:pt>
                <c:pt idx="1">
                  <c:v>11.2</c:v>
                </c:pt>
                <c:pt idx="2">
                  <c:v>16.36</c:v>
                </c:pt>
                <c:pt idx="3">
                  <c:v>81.819999999999993</c:v>
                </c:pt>
                <c:pt idx="4">
                  <c:v>48</c:v>
                </c:pt>
                <c:pt idx="5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E9-4397-99E3-60C7C84E5B89}"/>
            </c:ext>
          </c:extLst>
        </c:ser>
        <c:ser>
          <c:idx val="1"/>
          <c:order val="1"/>
          <c:tx>
            <c:strRef>
              <c:f>'ИНФ 1 курс Статистика по отметк'!$C$8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'ИНФ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ОГБОУ СПО "Смоленский строительный колледж"</c:v>
                </c:pt>
                <c:pt idx="2">
                  <c:v>Смоленский филиал ФГОУ ВПО  "Российский экономический университет имени Г.В. Плеханова"</c:v>
                </c:pt>
                <c:pt idx="3">
                  <c:v>СОГБОУ СПО "Техникум отраслевых технологий"</c:v>
                </c:pt>
                <c:pt idx="4">
                  <c:v>ОГБПОУ "Смоленский техникум железнодорожного транспорта, связи и  сервиса"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'ИНФ 1 курс Статистика по отметк'!$C$9:$C$14</c:f>
              <c:numCache>
                <c:formatCode>General</c:formatCode>
                <c:ptCount val="6"/>
                <c:pt idx="0">
                  <c:v>66.67</c:v>
                </c:pt>
                <c:pt idx="1">
                  <c:v>85.6</c:v>
                </c:pt>
                <c:pt idx="2">
                  <c:v>74.55</c:v>
                </c:pt>
                <c:pt idx="3">
                  <c:v>18.18</c:v>
                </c:pt>
                <c:pt idx="4">
                  <c:v>52</c:v>
                </c:pt>
                <c:pt idx="5">
                  <c:v>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E9-4397-99E3-60C7C84E5B89}"/>
            </c:ext>
          </c:extLst>
        </c:ser>
        <c:ser>
          <c:idx val="2"/>
          <c:order val="2"/>
          <c:tx>
            <c:strRef>
              <c:f>'ИНФ 1 курс Статистика по отметк'!$D$8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'ИНФ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ОГБОУ СПО "Смоленский строительный колледж"</c:v>
                </c:pt>
                <c:pt idx="2">
                  <c:v>Смоленский филиал ФГОУ ВПО  "Российский экономический университет имени Г.В. Плеханова"</c:v>
                </c:pt>
                <c:pt idx="3">
                  <c:v>СОГБОУ СПО "Техникум отраслевых технологий"</c:v>
                </c:pt>
                <c:pt idx="4">
                  <c:v>ОГБПОУ "Смоленский техникум железнодорожного транспорта, связи и  сервиса"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'ИНФ 1 курс Статистика по отметк'!$D$9:$D$14</c:f>
              <c:numCache>
                <c:formatCode>General</c:formatCode>
                <c:ptCount val="6"/>
                <c:pt idx="0">
                  <c:v>8.33</c:v>
                </c:pt>
                <c:pt idx="1">
                  <c:v>3.2</c:v>
                </c:pt>
                <c:pt idx="2">
                  <c:v>9.09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E9-4397-99E3-60C7C84E5B89}"/>
            </c:ext>
          </c:extLst>
        </c:ser>
        <c:ser>
          <c:idx val="3"/>
          <c:order val="3"/>
          <c:tx>
            <c:strRef>
              <c:f>'ИНФ 1 курс Статистика по отметк'!$E$8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'ИНФ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ОГБОУ СПО "Смоленский строительный колледж"</c:v>
                </c:pt>
                <c:pt idx="2">
                  <c:v>Смоленский филиал ФГОУ ВПО  "Российский экономический университет имени Г.В. Плеханова"</c:v>
                </c:pt>
                <c:pt idx="3">
                  <c:v>СОГБОУ СПО "Техникум отраслевых технологий"</c:v>
                </c:pt>
                <c:pt idx="4">
                  <c:v>ОГБПОУ "Смоленский техникум железнодорожного транспорта, связи и  сервиса"</c:v>
                </c:pt>
                <c:pt idx="5">
                  <c:v>Сафоновский филиал ОГБОУ СПО СмолАПО</c:v>
                </c:pt>
              </c:strCache>
            </c:strRef>
          </c:cat>
          <c:val>
            <c:numRef>
              <c:f>'ИНФ 1 курс Статистика по отметк'!$E$9:$E$14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EE9-4397-99E3-60C7C84E5B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5993392"/>
        <c:axId val="175993952"/>
      </c:barChart>
      <c:catAx>
        <c:axId val="175993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5993952"/>
        <c:crosses val="autoZero"/>
        <c:auto val="1"/>
        <c:lblAlgn val="ctr"/>
        <c:lblOffset val="100"/>
        <c:noMultiLvlLbl val="0"/>
      </c:catAx>
      <c:valAx>
        <c:axId val="175993952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5993392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'БИО Завершившие общеобразоват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'БИО Завершившие общеобразоват 1'!$D$9:$G$9</c:f>
              <c:numCache>
                <c:formatCode>General</c:formatCode>
                <c:ptCount val="4"/>
                <c:pt idx="0">
                  <c:v>23.74</c:v>
                </c:pt>
                <c:pt idx="1">
                  <c:v>34.83</c:v>
                </c:pt>
                <c:pt idx="2">
                  <c:v>32.32</c:v>
                </c:pt>
                <c:pt idx="3">
                  <c:v>9.1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D26-497D-9BDB-475EFD5439BF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'БИО Завершившие общеобразоват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'БИО Завершившие общеобразоват 1'!$D$10:$G$10</c:f>
              <c:numCache>
                <c:formatCode>General</c:formatCode>
                <c:ptCount val="4"/>
                <c:pt idx="0">
                  <c:v>26.5</c:v>
                </c:pt>
                <c:pt idx="1">
                  <c:v>32.5</c:v>
                </c:pt>
                <c:pt idx="2">
                  <c:v>37.5</c:v>
                </c:pt>
                <c:pt idx="3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D26-497D-9BDB-475EFD5439B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5997312"/>
        <c:axId val="175997872"/>
      </c:barChart>
      <c:catAx>
        <c:axId val="17599731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5997872"/>
        <c:crosses val="autoZero"/>
        <c:auto val="1"/>
        <c:lblAlgn val="ctr"/>
        <c:lblOffset val="100"/>
        <c:noMultiLvlLbl val="0"/>
      </c:catAx>
      <c:valAx>
        <c:axId val="17599787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599731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'БИО 1 курс Статистика по отметк'!$D$8:$G$8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'БИО 1 курс Статистика по отметк'!$D$9:$G$9</c:f>
              <c:numCache>
                <c:formatCode>General</c:formatCode>
                <c:ptCount val="4"/>
                <c:pt idx="0">
                  <c:v>13.76</c:v>
                </c:pt>
                <c:pt idx="1">
                  <c:v>48.39</c:v>
                </c:pt>
                <c:pt idx="2">
                  <c:v>33.1</c:v>
                </c:pt>
                <c:pt idx="3">
                  <c:v>4.75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78-4C65-88C4-84BFB608BCB1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'БИО 1 курс Статистика по отметк'!$D$8:$G$8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'БИО 1 курс Статистика по отметк'!$D$10:$G$10</c:f>
              <c:numCache>
                <c:formatCode>General</c:formatCode>
                <c:ptCount val="4"/>
                <c:pt idx="0">
                  <c:v>8.2200000000000006</c:v>
                </c:pt>
                <c:pt idx="1">
                  <c:v>51.03</c:v>
                </c:pt>
                <c:pt idx="2">
                  <c:v>30.82</c:v>
                </c:pt>
                <c:pt idx="3">
                  <c:v>9.93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78-4C65-88C4-84BFB608BCB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6544784"/>
        <c:axId val="176545344"/>
      </c:barChart>
      <c:catAx>
        <c:axId val="1765447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6545344"/>
        <c:crosses val="autoZero"/>
        <c:auto val="1"/>
        <c:lblAlgn val="ctr"/>
        <c:lblOffset val="100"/>
        <c:noMultiLvlLbl val="0"/>
      </c:catAx>
      <c:valAx>
        <c:axId val="1765453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65447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462693235481039"/>
          <c:y val="0.11520558154031811"/>
          <c:w val="0.87207762532150213"/>
          <c:h val="0.480686595118915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'БИО Завершившие общеобразовател'!$B$8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'БИО Завершившие общеобразовател'!$A$9:$A$12</c:f>
              <c:strCache>
                <c:ptCount val="4"/>
                <c:pt idx="0">
                  <c:v>ОГБПОУ СПО  "Вяземский медицинский колледж"</c:v>
                </c:pt>
                <c:pt idx="1">
                  <c:v>ОГБПОУ СПО "Рославльский медицинский техникум"</c:v>
                </c:pt>
                <c:pt idx="2">
                  <c:v>ОГБПОУ СПО "Смоленский базовый медицинский колледж"</c:v>
                </c:pt>
                <c:pt idx="3">
                  <c:v>СОГБПОУ  "Гагаринский многопрофильный колледж" </c:v>
                </c:pt>
              </c:strCache>
            </c:strRef>
          </c:cat>
          <c:val>
            <c:numRef>
              <c:f>'БИО Завершившие общеобразовател'!$B$9:$B$12</c:f>
              <c:numCache>
                <c:formatCode>General</c:formatCode>
                <c:ptCount val="4"/>
                <c:pt idx="0">
                  <c:v>45</c:v>
                </c:pt>
                <c:pt idx="1">
                  <c:v>35.29</c:v>
                </c:pt>
                <c:pt idx="2">
                  <c:v>4</c:v>
                </c:pt>
                <c:pt idx="3">
                  <c:v>69.569999999999993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24E-4FCC-A4D8-4A504D09ADF2}"/>
            </c:ext>
          </c:extLst>
        </c:ser>
        <c:ser>
          <c:idx val="1"/>
          <c:order val="1"/>
          <c:tx>
            <c:strRef>
              <c:f>'БИО Завершившие общеобразовател'!$C$8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'БИО Завершившие общеобразовател'!$A$9:$A$12</c:f>
              <c:strCache>
                <c:ptCount val="4"/>
                <c:pt idx="0">
                  <c:v>ОГБПОУ СПО  "Вяземский медицинский колледж"</c:v>
                </c:pt>
                <c:pt idx="1">
                  <c:v>ОГБПОУ СПО "Рославльский медицинский техникум"</c:v>
                </c:pt>
                <c:pt idx="2">
                  <c:v>ОГБПОУ СПО "Смоленский базовый медицинский колледж"</c:v>
                </c:pt>
                <c:pt idx="3">
                  <c:v>СОГБПОУ  "Гагаринский многопрофильный колледж" </c:v>
                </c:pt>
              </c:strCache>
            </c:strRef>
          </c:cat>
          <c:val>
            <c:numRef>
              <c:f>'БИО Завершившие общеобразовател'!$C$9:$C$12</c:f>
              <c:numCache>
                <c:formatCode>General</c:formatCode>
                <c:ptCount val="4"/>
                <c:pt idx="0">
                  <c:v>46.67</c:v>
                </c:pt>
                <c:pt idx="1">
                  <c:v>58.82</c:v>
                </c:pt>
                <c:pt idx="2">
                  <c:v>23</c:v>
                </c:pt>
                <c:pt idx="3">
                  <c:v>17.39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24E-4FCC-A4D8-4A504D09ADF2}"/>
            </c:ext>
          </c:extLst>
        </c:ser>
        <c:ser>
          <c:idx val="2"/>
          <c:order val="2"/>
          <c:tx>
            <c:strRef>
              <c:f>'БИО Завершившие общеобразовател'!$D$8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'БИО Завершившие общеобразовател'!$A$9:$A$12</c:f>
              <c:strCache>
                <c:ptCount val="4"/>
                <c:pt idx="0">
                  <c:v>ОГБПОУ СПО  "Вяземский медицинский колледж"</c:v>
                </c:pt>
                <c:pt idx="1">
                  <c:v>ОГБПОУ СПО "Рославльский медицинский техникум"</c:v>
                </c:pt>
                <c:pt idx="2">
                  <c:v>ОГБПОУ СПО "Смоленский базовый медицинский колледж"</c:v>
                </c:pt>
                <c:pt idx="3">
                  <c:v>СОГБПОУ  "Гагаринский многопрофильный колледж" </c:v>
                </c:pt>
              </c:strCache>
            </c:strRef>
          </c:cat>
          <c:val>
            <c:numRef>
              <c:f>'БИО Завершившие общеобразовател'!$D$9:$D$12</c:f>
              <c:numCache>
                <c:formatCode>General</c:formatCode>
                <c:ptCount val="4"/>
                <c:pt idx="0">
                  <c:v>8.33</c:v>
                </c:pt>
                <c:pt idx="1">
                  <c:v>5.88</c:v>
                </c:pt>
                <c:pt idx="2">
                  <c:v>66</c:v>
                </c:pt>
                <c:pt idx="3">
                  <c:v>13.04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24E-4FCC-A4D8-4A504D09ADF2}"/>
            </c:ext>
          </c:extLst>
        </c:ser>
        <c:ser>
          <c:idx val="3"/>
          <c:order val="3"/>
          <c:tx>
            <c:strRef>
              <c:f>'БИО Завершившие общеобразовател'!$E$8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'БИО Завершившие общеобразовател'!$A$9:$A$12</c:f>
              <c:strCache>
                <c:ptCount val="4"/>
                <c:pt idx="0">
                  <c:v>ОГБПОУ СПО  "Вяземский медицинский колледж"</c:v>
                </c:pt>
                <c:pt idx="1">
                  <c:v>ОГБПОУ СПО "Рославльский медицинский техникум"</c:v>
                </c:pt>
                <c:pt idx="2">
                  <c:v>ОГБПОУ СПО "Смоленский базовый медицинский колледж"</c:v>
                </c:pt>
                <c:pt idx="3">
                  <c:v>СОГБПОУ  "Гагаринский многопрофильный колледж" </c:v>
                </c:pt>
              </c:strCache>
            </c:strRef>
          </c:cat>
          <c:val>
            <c:numRef>
              <c:f>'БИО Завершившие общеобразовател'!$E$9:$E$12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7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E24E-4FCC-A4D8-4A504D09AD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410144"/>
        <c:axId val="176410704"/>
      </c:barChart>
      <c:catAx>
        <c:axId val="176410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6410704"/>
        <c:crosses val="autoZero"/>
        <c:auto val="1"/>
        <c:lblAlgn val="ctr"/>
        <c:lblOffset val="100"/>
        <c:noMultiLvlLbl val="0"/>
      </c:catAx>
      <c:valAx>
        <c:axId val="1764107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6410144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'БИО 1 курс Статистика по отметк'!$B$8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'БИО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СОГБПОУ  "Вяземский медицинский колледж"</c:v>
                </c:pt>
                <c:pt idx="2">
                  <c:v>СОГБПОУ "Рославльский медицинский техникум"</c:v>
                </c:pt>
                <c:pt idx="3">
                  <c:v>СОГБПОУ "Смоленский базовый медицинский колледж"</c:v>
                </c:pt>
                <c:pt idx="4">
                  <c:v>СОГБПОУ  "Гагаринский многопрофильный колледж" </c:v>
                </c:pt>
                <c:pt idx="5">
                  <c:v>СОГБПОУ "Козловский многопрофильный аграрный  колледж" </c:v>
                </c:pt>
              </c:strCache>
            </c:strRef>
          </c:cat>
          <c:val>
            <c:numRef>
              <c:f>'БИО 1 курс Статистика по отметк'!$B$9:$B$14</c:f>
              <c:numCache>
                <c:formatCode>General</c:formatCode>
                <c:ptCount val="6"/>
                <c:pt idx="0">
                  <c:v>9.09</c:v>
                </c:pt>
                <c:pt idx="1">
                  <c:v>14.75</c:v>
                </c:pt>
                <c:pt idx="2">
                  <c:v>14.04</c:v>
                </c:pt>
                <c:pt idx="3">
                  <c:v>0.94</c:v>
                </c:pt>
                <c:pt idx="4">
                  <c:v>11.54</c:v>
                </c:pt>
                <c:pt idx="5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F6-480D-84DD-D8874EE7D66D}"/>
            </c:ext>
          </c:extLst>
        </c:ser>
        <c:ser>
          <c:idx val="1"/>
          <c:order val="1"/>
          <c:tx>
            <c:strRef>
              <c:f>'БИО 1 курс Статистика по отметк'!$C$8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'БИО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СОГБПОУ  "Вяземский медицинский колледж"</c:v>
                </c:pt>
                <c:pt idx="2">
                  <c:v>СОГБПОУ "Рославльский медицинский техникум"</c:v>
                </c:pt>
                <c:pt idx="3">
                  <c:v>СОГБПОУ "Смоленский базовый медицинский колледж"</c:v>
                </c:pt>
                <c:pt idx="4">
                  <c:v>СОГБПОУ  "Гагаринский многопрофильный колледж" </c:v>
                </c:pt>
                <c:pt idx="5">
                  <c:v>СОГБПОУ "Козловский многопрофильный аграрный  колледж" </c:v>
                </c:pt>
              </c:strCache>
            </c:strRef>
          </c:cat>
          <c:val>
            <c:numRef>
              <c:f>'БИО 1 курс Статистика по отметк'!$C$9:$C$14</c:f>
              <c:numCache>
                <c:formatCode>General</c:formatCode>
                <c:ptCount val="6"/>
                <c:pt idx="0">
                  <c:v>81.819999999999993</c:v>
                </c:pt>
                <c:pt idx="1">
                  <c:v>47.54</c:v>
                </c:pt>
                <c:pt idx="2">
                  <c:v>68.42</c:v>
                </c:pt>
                <c:pt idx="3">
                  <c:v>30.19</c:v>
                </c:pt>
                <c:pt idx="4">
                  <c:v>73.08</c:v>
                </c:pt>
                <c:pt idx="5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F6-480D-84DD-D8874EE7D66D}"/>
            </c:ext>
          </c:extLst>
        </c:ser>
        <c:ser>
          <c:idx val="2"/>
          <c:order val="2"/>
          <c:tx>
            <c:strRef>
              <c:f>'БИО 1 курс Статистика по отметк'!$D$8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'БИО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СОГБПОУ  "Вяземский медицинский колледж"</c:v>
                </c:pt>
                <c:pt idx="2">
                  <c:v>СОГБПОУ "Рославльский медицинский техникум"</c:v>
                </c:pt>
                <c:pt idx="3">
                  <c:v>СОГБПОУ "Смоленский базовый медицинский колледж"</c:v>
                </c:pt>
                <c:pt idx="4">
                  <c:v>СОГБПОУ  "Гагаринский многопрофильный колледж" </c:v>
                </c:pt>
                <c:pt idx="5">
                  <c:v>СОГБПОУ "Козловский многопрофильный аграрный  колледж" </c:v>
                </c:pt>
              </c:strCache>
            </c:strRef>
          </c:cat>
          <c:val>
            <c:numRef>
              <c:f>'БИО 1 курс Статистика по отметк'!$D$9:$D$14</c:f>
              <c:numCache>
                <c:formatCode>General</c:formatCode>
                <c:ptCount val="6"/>
                <c:pt idx="0">
                  <c:v>9.09</c:v>
                </c:pt>
                <c:pt idx="1">
                  <c:v>31.15</c:v>
                </c:pt>
                <c:pt idx="2">
                  <c:v>17.54</c:v>
                </c:pt>
                <c:pt idx="3">
                  <c:v>46.23</c:v>
                </c:pt>
                <c:pt idx="4">
                  <c:v>11.54</c:v>
                </c:pt>
                <c:pt idx="5">
                  <c:v>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0F6-480D-84DD-D8874EE7D66D}"/>
            </c:ext>
          </c:extLst>
        </c:ser>
        <c:ser>
          <c:idx val="3"/>
          <c:order val="3"/>
          <c:tx>
            <c:strRef>
              <c:f>'БИО 1 курс Статистика по отметк'!$E$8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'БИО 1 курс Статистика по отметк'!$A$9:$A$14</c:f>
              <c:strCache>
                <c:ptCount val="6"/>
                <c:pt idx="0">
                  <c:v>Вяземский политехнический техникум</c:v>
                </c:pt>
                <c:pt idx="1">
                  <c:v>СОГБПОУ  "Вяземский медицинский колледж"</c:v>
                </c:pt>
                <c:pt idx="2">
                  <c:v>СОГБПОУ "Рославльский медицинский техникум"</c:v>
                </c:pt>
                <c:pt idx="3">
                  <c:v>СОГБПОУ "Смоленский базовый медицинский колледж"</c:v>
                </c:pt>
                <c:pt idx="4">
                  <c:v>СОГБПОУ  "Гагаринский многопрофильный колледж" </c:v>
                </c:pt>
                <c:pt idx="5">
                  <c:v>СОГБПОУ "Козловский многопрофильный аграрный  колледж" </c:v>
                </c:pt>
              </c:strCache>
            </c:strRef>
          </c:cat>
          <c:val>
            <c:numRef>
              <c:f>'БИО 1 курс Статистика по отметк'!$E$9:$E$14</c:f>
              <c:numCache>
                <c:formatCode>General</c:formatCode>
                <c:ptCount val="6"/>
                <c:pt idx="0">
                  <c:v>0</c:v>
                </c:pt>
                <c:pt idx="1">
                  <c:v>6.56</c:v>
                </c:pt>
                <c:pt idx="2">
                  <c:v>0</c:v>
                </c:pt>
                <c:pt idx="3">
                  <c:v>22.64</c:v>
                </c:pt>
                <c:pt idx="4">
                  <c:v>3.85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F6-480D-84DD-D8874EE7D6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415184"/>
        <c:axId val="176415744"/>
      </c:barChart>
      <c:catAx>
        <c:axId val="17641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6415744"/>
        <c:crosses val="autoZero"/>
        <c:auto val="1"/>
        <c:lblAlgn val="ctr"/>
        <c:lblOffset val="100"/>
        <c:noMultiLvlLbl val="0"/>
      </c:catAx>
      <c:valAx>
        <c:axId val="17641574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64151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b="0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0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'ИС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'ИС 1 курс Статистика по отметка'!$D$9:$G$9</c:f>
              <c:numCache>
                <c:formatCode>General</c:formatCode>
                <c:ptCount val="4"/>
                <c:pt idx="0">
                  <c:v>16.489999999999998</c:v>
                </c:pt>
                <c:pt idx="1">
                  <c:v>40.450000000000003</c:v>
                </c:pt>
                <c:pt idx="2">
                  <c:v>33.630000000000003</c:v>
                </c:pt>
                <c:pt idx="3">
                  <c:v>9.43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C-4759-A2DA-E7E17CEDA772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'ИС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'ИС 1 курс Статистика по отметка'!$D$10:$G$10</c:f>
              <c:numCache>
                <c:formatCode>General</c:formatCode>
                <c:ptCount val="4"/>
                <c:pt idx="0">
                  <c:v>9.09</c:v>
                </c:pt>
                <c:pt idx="1">
                  <c:v>31.93</c:v>
                </c:pt>
                <c:pt idx="2">
                  <c:v>43.82</c:v>
                </c:pt>
                <c:pt idx="3">
                  <c:v>15.15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1C-4759-A2DA-E7E17CEDA7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6476816"/>
        <c:axId val="176477376"/>
      </c:barChart>
      <c:catAx>
        <c:axId val="1764768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6477376"/>
        <c:crosses val="autoZero"/>
        <c:auto val="1"/>
        <c:lblAlgn val="ctr"/>
        <c:lblOffset val="100"/>
        <c:noMultiLvlLbl val="0"/>
      </c:catAx>
      <c:valAx>
        <c:axId val="1764773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647681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'ИС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'ИС Завершившие общеобразовате 1'!$D$9:$G$9</c:f>
              <c:numCache>
                <c:formatCode>General</c:formatCode>
                <c:ptCount val="4"/>
                <c:pt idx="0">
                  <c:v>14.92</c:v>
                </c:pt>
                <c:pt idx="1">
                  <c:v>34.22</c:v>
                </c:pt>
                <c:pt idx="2">
                  <c:v>37.43</c:v>
                </c:pt>
                <c:pt idx="3">
                  <c:v>13.44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611-4789-BEFF-D26032D86044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'ИС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'ИС Завершившие общеобразовате 1'!$D$10:$G$10</c:f>
              <c:numCache>
                <c:formatCode>General</c:formatCode>
                <c:ptCount val="4"/>
                <c:pt idx="0">
                  <c:v>12.01</c:v>
                </c:pt>
                <c:pt idx="1">
                  <c:v>39.46</c:v>
                </c:pt>
                <c:pt idx="2">
                  <c:v>45.83</c:v>
                </c:pt>
                <c:pt idx="3">
                  <c:v>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611-4789-BEFF-D26032D860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6480176"/>
        <c:axId val="176480736"/>
      </c:barChart>
      <c:catAx>
        <c:axId val="176480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6480736"/>
        <c:crosses val="autoZero"/>
        <c:auto val="1"/>
        <c:lblAlgn val="ctr"/>
        <c:lblOffset val="100"/>
        <c:noMultiLvlLbl val="0"/>
      </c:catAx>
      <c:valAx>
        <c:axId val="1764807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64801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'ИС 1 курс Статистика по отметка'!$B$8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'ИС 1 курс Статистика по отметка'!$A$9:$A$16</c:f>
              <c:strCache>
                <c:ptCount val="8"/>
                <c:pt idx="0">
                  <c:v>ОГБПОУ "Смоленский педагогический колледж"</c:v>
                </c:pt>
                <c:pt idx="1">
                  <c:v>ГОБУ СПО "Смоленское областное музыкальное училище имени М.И.Глинки (техникум)"</c:v>
                </c:pt>
                <c:pt idx="2">
                  <c:v>СОГБПОУ "Техникум отраслевых технологий"</c:v>
                </c:pt>
                <c:pt idx="3">
                  <c:v>СОГБПОУ  "Гагаринский многопрофильный колледж" </c:v>
                </c:pt>
                <c:pt idx="4">
                  <c:v>ПОУ "Международная Академия современных технологий" </c:v>
                </c:pt>
                <c:pt idx="5">
                  <c:v>ПОАНО "Смоленский колледж международного юридического института"</c:v>
                </c:pt>
                <c:pt idx="6">
                  <c:v>Смоленский казачий институт промышленных технологий и бизнеса (филиал)</c:v>
                </c:pt>
                <c:pt idx="7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1 курс Статистика по отметка'!$B$9:$B$16</c:f>
              <c:numCache>
                <c:formatCode>General</c:formatCode>
                <c:ptCount val="8"/>
                <c:pt idx="0">
                  <c:v>2.44</c:v>
                </c:pt>
                <c:pt idx="1">
                  <c:v>30</c:v>
                </c:pt>
                <c:pt idx="2">
                  <c:v>88.89</c:v>
                </c:pt>
                <c:pt idx="3">
                  <c:v>38.1</c:v>
                </c:pt>
                <c:pt idx="4">
                  <c:v>6.35</c:v>
                </c:pt>
                <c:pt idx="5">
                  <c:v>5.63</c:v>
                </c:pt>
                <c:pt idx="6">
                  <c:v>6.25</c:v>
                </c:pt>
                <c:pt idx="7">
                  <c:v>2.02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B57-488E-9E82-A2C5342F60B1}"/>
            </c:ext>
          </c:extLst>
        </c:ser>
        <c:ser>
          <c:idx val="1"/>
          <c:order val="1"/>
          <c:tx>
            <c:strRef>
              <c:f>'ИС 1 курс Статистика по отметка'!$C$8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'ИС 1 курс Статистика по отметка'!$A$9:$A$16</c:f>
              <c:strCache>
                <c:ptCount val="8"/>
                <c:pt idx="0">
                  <c:v>ОГБПОУ "Смоленский педагогический колледж"</c:v>
                </c:pt>
                <c:pt idx="1">
                  <c:v>ГОБУ СПО "Смоленское областное музыкальное училище имени М.И.Глинки (техникум)"</c:v>
                </c:pt>
                <c:pt idx="2">
                  <c:v>СОГБПОУ "Техникум отраслевых технологий"</c:v>
                </c:pt>
                <c:pt idx="3">
                  <c:v>СОГБПОУ  "Гагаринский многопрофильный колледж" </c:v>
                </c:pt>
                <c:pt idx="4">
                  <c:v>ПОУ "Международная Академия современных технологий" </c:v>
                </c:pt>
                <c:pt idx="5">
                  <c:v>ПОАНО "Смоленский колледж международного юридического института"</c:v>
                </c:pt>
                <c:pt idx="6">
                  <c:v>Смоленский казачий институт промышленных технологий и бизнеса (филиал)</c:v>
                </c:pt>
                <c:pt idx="7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1 курс Статистика по отметка'!$C$9:$C$16</c:f>
              <c:numCache>
                <c:formatCode>General</c:formatCode>
                <c:ptCount val="8"/>
                <c:pt idx="0">
                  <c:v>39.020000000000003</c:v>
                </c:pt>
                <c:pt idx="1">
                  <c:v>50</c:v>
                </c:pt>
                <c:pt idx="2">
                  <c:v>11.11</c:v>
                </c:pt>
                <c:pt idx="3">
                  <c:v>52.38</c:v>
                </c:pt>
                <c:pt idx="4">
                  <c:v>53.97</c:v>
                </c:pt>
                <c:pt idx="5">
                  <c:v>20.63</c:v>
                </c:pt>
                <c:pt idx="6">
                  <c:v>93.75</c:v>
                </c:pt>
                <c:pt idx="7">
                  <c:v>17.170000000000002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B57-488E-9E82-A2C5342F60B1}"/>
            </c:ext>
          </c:extLst>
        </c:ser>
        <c:ser>
          <c:idx val="2"/>
          <c:order val="2"/>
          <c:tx>
            <c:strRef>
              <c:f>'ИС 1 курс Статистика по отметка'!$D$8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'ИС 1 курс Статистика по отметка'!$A$9:$A$16</c:f>
              <c:strCache>
                <c:ptCount val="8"/>
                <c:pt idx="0">
                  <c:v>ОГБПОУ "Смоленский педагогический колледж"</c:v>
                </c:pt>
                <c:pt idx="1">
                  <c:v>ГОБУ СПО "Смоленское областное музыкальное училище имени М.И.Глинки (техникум)"</c:v>
                </c:pt>
                <c:pt idx="2">
                  <c:v>СОГБПОУ "Техникум отраслевых технологий"</c:v>
                </c:pt>
                <c:pt idx="3">
                  <c:v>СОГБПОУ  "Гагаринский многопрофильный колледж" </c:v>
                </c:pt>
                <c:pt idx="4">
                  <c:v>ПОУ "Международная Академия современных технологий" </c:v>
                </c:pt>
                <c:pt idx="5">
                  <c:v>ПОАНО "Смоленский колледж международного юридического института"</c:v>
                </c:pt>
                <c:pt idx="6">
                  <c:v>Смоленский казачий институт промышленных технологий и бизнеса (филиал)</c:v>
                </c:pt>
                <c:pt idx="7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1 курс Статистика по отметка'!$D$9:$D$16</c:f>
              <c:numCache>
                <c:formatCode>General</c:formatCode>
                <c:ptCount val="8"/>
                <c:pt idx="0">
                  <c:v>58.54</c:v>
                </c:pt>
                <c:pt idx="1">
                  <c:v>20</c:v>
                </c:pt>
                <c:pt idx="2">
                  <c:v>0</c:v>
                </c:pt>
                <c:pt idx="3">
                  <c:v>9.52</c:v>
                </c:pt>
                <c:pt idx="4">
                  <c:v>31.75</c:v>
                </c:pt>
                <c:pt idx="5">
                  <c:v>46.88</c:v>
                </c:pt>
                <c:pt idx="6">
                  <c:v>0</c:v>
                </c:pt>
                <c:pt idx="7">
                  <c:v>63.64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57-488E-9E82-A2C5342F60B1}"/>
            </c:ext>
          </c:extLst>
        </c:ser>
        <c:ser>
          <c:idx val="3"/>
          <c:order val="3"/>
          <c:tx>
            <c:strRef>
              <c:f>'ИС 1 курс Статистика по отметка'!$E$8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'ИС 1 курс Статистика по отметка'!$A$9:$A$16</c:f>
              <c:strCache>
                <c:ptCount val="8"/>
                <c:pt idx="0">
                  <c:v>ОГБПОУ "Смоленский педагогический колледж"</c:v>
                </c:pt>
                <c:pt idx="1">
                  <c:v>ГОБУ СПО "Смоленское областное музыкальное училище имени М.И.Глинки (техникум)"</c:v>
                </c:pt>
                <c:pt idx="2">
                  <c:v>СОГБПОУ "Техникум отраслевых технологий"</c:v>
                </c:pt>
                <c:pt idx="3">
                  <c:v>СОГБПОУ  "Гагаринский многопрофильный колледж" </c:v>
                </c:pt>
                <c:pt idx="4">
                  <c:v>ПОУ "Международная Академия современных технологий" </c:v>
                </c:pt>
                <c:pt idx="5">
                  <c:v>ПОАНО "Смоленский колледж международного юридического института"</c:v>
                </c:pt>
                <c:pt idx="6">
                  <c:v>Смоленский казачий институт промышленных технологий и бизнеса (филиал)</c:v>
                </c:pt>
                <c:pt idx="7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1 курс Статистика по отметка'!$E$9:$E$16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7.94</c:v>
                </c:pt>
                <c:pt idx="5">
                  <c:v>26.88</c:v>
                </c:pt>
                <c:pt idx="6">
                  <c:v>0</c:v>
                </c:pt>
                <c:pt idx="7">
                  <c:v>17.170000000000002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B57-488E-9E82-A2C5342F60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6648880"/>
        <c:axId val="176649440"/>
      </c:barChart>
      <c:catAx>
        <c:axId val="17664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6649440"/>
        <c:crosses val="autoZero"/>
        <c:auto val="1"/>
        <c:lblAlgn val="ctr"/>
        <c:lblOffset val="100"/>
        <c:noMultiLvlLbl val="0"/>
      </c:catAx>
      <c:valAx>
        <c:axId val="17664944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6648880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dirty="0" smtClean="0">
                <a:effectLst/>
              </a:rPr>
              <a:t>1 </a:t>
            </a:r>
            <a:r>
              <a:rPr lang="ru-RU" sz="1200" b="1" i="0" dirty="0">
                <a:effectLst/>
              </a:rPr>
              <a:t>курс</a:t>
            </a: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'[931454.xlsx]РУ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'[931454.xlsx]РУ 1 курс Статистика по отметка'!$D$9:$G$9</c:f>
              <c:numCache>
                <c:formatCode>General</c:formatCode>
                <c:ptCount val="4"/>
                <c:pt idx="0">
                  <c:v>8.68</c:v>
                </c:pt>
                <c:pt idx="1">
                  <c:v>25.33</c:v>
                </c:pt>
                <c:pt idx="2">
                  <c:v>43.1</c:v>
                </c:pt>
                <c:pt idx="3">
                  <c:v>22.89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810-462A-875C-2868CEDF8F59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'[931454.xlsx]РУ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'[931454.xlsx]РУ 1 курс Статистика по отметка'!$D$10:$G$10</c:f>
              <c:numCache>
                <c:formatCode>General</c:formatCode>
                <c:ptCount val="4"/>
                <c:pt idx="0">
                  <c:v>10.46</c:v>
                </c:pt>
                <c:pt idx="1">
                  <c:v>30.13</c:v>
                </c:pt>
                <c:pt idx="2">
                  <c:v>42.26</c:v>
                </c:pt>
                <c:pt idx="3">
                  <c:v>17.149999999999999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10-462A-875C-2868CEDF8F5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-25"/>
        <c:axId val="174381168"/>
        <c:axId val="174381728"/>
      </c:barChart>
      <c:catAx>
        <c:axId val="174381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4381728"/>
        <c:crosses val="autoZero"/>
        <c:auto val="1"/>
        <c:lblAlgn val="ctr"/>
        <c:lblOffset val="100"/>
        <c:noMultiLvlLbl val="0"/>
      </c:catAx>
      <c:valAx>
        <c:axId val="17438172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ru-RU" b="0"/>
                  <a:t>Распределение</a:t>
                </a:r>
                <a:r>
                  <a:rPr lang="ru-RU" b="0" baseline="0"/>
                  <a:t>  груп баллов в </a:t>
                </a:r>
                <a:r>
                  <a:rPr lang="ru-RU" baseline="0"/>
                  <a:t>%</a:t>
                </a:r>
                <a:endParaRPr lang="ru-RU"/>
              </a:p>
            </c:rich>
          </c:tx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74381168"/>
        <c:crossesAt val="1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'ИС Завершившие общеобразователь'!$B$8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'ИС Завершившие общеобразователь'!$A$9:$A$17</c:f>
              <c:strCache>
                <c:ptCount val="9"/>
                <c:pt idx="0">
                  <c:v>НОУ СПО "Техникум туризма менеджмента и информационных технологий"</c:v>
                </c:pt>
                <c:pt idx="1">
                  <c:v>ОГБПОУ СПО "Смоленский педагогический колледж"</c:v>
                </c:pt>
                <c:pt idx="2">
                  <c:v>ГОБУ СПО "Смоленское областное музыкальное училище имени М.И.Глинки (техникум)"</c:v>
                </c:pt>
                <c:pt idx="3">
                  <c:v>СОГБПОУ СПО "Техникум отраслевых технологий"</c:v>
                </c:pt>
                <c:pt idx="4">
                  <c:v>СОГБПОУ  "Гагаринский многопрофильный колледж" </c:v>
                </c:pt>
                <c:pt idx="5">
                  <c:v>ПОУ "Международная Академия современных технологий" </c:v>
                </c:pt>
                <c:pt idx="6">
                  <c:v>ПОАНО "Смоленский колледж международного юридического института"</c:v>
                </c:pt>
                <c:pt idx="7">
                  <c:v>Смоленский казачий институт промышленных технологий и бизнеса (филиал) </c:v>
                </c:pt>
                <c:pt idx="8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Завершившие общеобразователь'!$B$9:$B$17</c:f>
              <c:numCache>
                <c:formatCode>General</c:formatCode>
                <c:ptCount val="9"/>
                <c:pt idx="0">
                  <c:v>0</c:v>
                </c:pt>
                <c:pt idx="1">
                  <c:v>69.569999999999993</c:v>
                </c:pt>
                <c:pt idx="2">
                  <c:v>73.680000000000007</c:v>
                </c:pt>
                <c:pt idx="3">
                  <c:v>31.25</c:v>
                </c:pt>
                <c:pt idx="4">
                  <c:v>0</c:v>
                </c:pt>
                <c:pt idx="5">
                  <c:v>11.76</c:v>
                </c:pt>
                <c:pt idx="6">
                  <c:v>0</c:v>
                </c:pt>
                <c:pt idx="7">
                  <c:v>0</c:v>
                </c:pt>
                <c:pt idx="8">
                  <c:v>4.88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7E5-49A4-8116-39ECE7351D31}"/>
            </c:ext>
          </c:extLst>
        </c:ser>
        <c:ser>
          <c:idx val="1"/>
          <c:order val="1"/>
          <c:tx>
            <c:strRef>
              <c:f>'ИС Завершившие общеобразователь'!$C$8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'ИС Завершившие общеобразователь'!$A$9:$A$17</c:f>
              <c:strCache>
                <c:ptCount val="9"/>
                <c:pt idx="0">
                  <c:v>НОУ СПО "Техникум туризма менеджмента и информационных технологий"</c:v>
                </c:pt>
                <c:pt idx="1">
                  <c:v>ОГБПОУ СПО "Смоленский педагогический колледж"</c:v>
                </c:pt>
                <c:pt idx="2">
                  <c:v>ГОБУ СПО "Смоленское областное музыкальное училище имени М.И.Глинки (техникум)"</c:v>
                </c:pt>
                <c:pt idx="3">
                  <c:v>СОГБПОУ СПО "Техникум отраслевых технологий"</c:v>
                </c:pt>
                <c:pt idx="4">
                  <c:v>СОГБПОУ  "Гагаринский многопрофильный колледж" </c:v>
                </c:pt>
                <c:pt idx="5">
                  <c:v>ПОУ "Международная Академия современных технологий" </c:v>
                </c:pt>
                <c:pt idx="6">
                  <c:v>ПОАНО "Смоленский колледж международного юридического института"</c:v>
                </c:pt>
                <c:pt idx="7">
                  <c:v>Смоленский казачий институт промышленных технологий и бизнеса (филиал) </c:v>
                </c:pt>
                <c:pt idx="8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Завершившие общеобразователь'!$C$9:$C$17</c:f>
              <c:numCache>
                <c:formatCode>General</c:formatCode>
                <c:ptCount val="9"/>
                <c:pt idx="0">
                  <c:v>33.33</c:v>
                </c:pt>
                <c:pt idx="1">
                  <c:v>26.09</c:v>
                </c:pt>
                <c:pt idx="2">
                  <c:v>26.32</c:v>
                </c:pt>
                <c:pt idx="3">
                  <c:v>31.25</c:v>
                </c:pt>
                <c:pt idx="4">
                  <c:v>33.33</c:v>
                </c:pt>
                <c:pt idx="5">
                  <c:v>64.709999999999994</c:v>
                </c:pt>
                <c:pt idx="6">
                  <c:v>15.63</c:v>
                </c:pt>
                <c:pt idx="7">
                  <c:v>50</c:v>
                </c:pt>
                <c:pt idx="8">
                  <c:v>56.91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7E5-49A4-8116-39ECE7351D31}"/>
            </c:ext>
          </c:extLst>
        </c:ser>
        <c:ser>
          <c:idx val="2"/>
          <c:order val="2"/>
          <c:tx>
            <c:strRef>
              <c:f>'ИС Завершившие общеобразователь'!$D$8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'ИС Завершившие общеобразователь'!$A$9:$A$17</c:f>
              <c:strCache>
                <c:ptCount val="9"/>
                <c:pt idx="0">
                  <c:v>НОУ СПО "Техникум туризма менеджмента и информационных технологий"</c:v>
                </c:pt>
                <c:pt idx="1">
                  <c:v>ОГБПОУ СПО "Смоленский педагогический колледж"</c:v>
                </c:pt>
                <c:pt idx="2">
                  <c:v>ГОБУ СПО "Смоленское областное музыкальное училище имени М.И.Глинки (техникум)"</c:v>
                </c:pt>
                <c:pt idx="3">
                  <c:v>СОГБПОУ СПО "Техникум отраслевых технологий"</c:v>
                </c:pt>
                <c:pt idx="4">
                  <c:v>СОГБПОУ  "Гагаринский многопрофильный колледж" </c:v>
                </c:pt>
                <c:pt idx="5">
                  <c:v>ПОУ "Международная Академия современных технологий" </c:v>
                </c:pt>
                <c:pt idx="6">
                  <c:v>ПОАНО "Смоленский колледж международного юридического института"</c:v>
                </c:pt>
                <c:pt idx="7">
                  <c:v>Смоленский казачий институт промышленных технологий и бизнеса (филиал) </c:v>
                </c:pt>
                <c:pt idx="8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Завершившие общеобразователь'!$D$9:$D$17</c:f>
              <c:numCache>
                <c:formatCode>General</c:formatCode>
                <c:ptCount val="9"/>
                <c:pt idx="0">
                  <c:v>66.67</c:v>
                </c:pt>
                <c:pt idx="1">
                  <c:v>4.3499999999999996</c:v>
                </c:pt>
                <c:pt idx="2">
                  <c:v>0</c:v>
                </c:pt>
                <c:pt idx="3">
                  <c:v>37.5</c:v>
                </c:pt>
                <c:pt idx="4">
                  <c:v>66.67</c:v>
                </c:pt>
                <c:pt idx="5">
                  <c:v>23.53</c:v>
                </c:pt>
                <c:pt idx="6">
                  <c:v>78.13</c:v>
                </c:pt>
                <c:pt idx="7">
                  <c:v>50</c:v>
                </c:pt>
                <c:pt idx="8">
                  <c:v>35.770000000000003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7E5-49A4-8116-39ECE7351D31}"/>
            </c:ext>
          </c:extLst>
        </c:ser>
        <c:ser>
          <c:idx val="3"/>
          <c:order val="3"/>
          <c:tx>
            <c:strRef>
              <c:f>'ИС Завершившие общеобразователь'!$E$8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'ИС Завершившие общеобразователь'!$A$9:$A$17</c:f>
              <c:strCache>
                <c:ptCount val="9"/>
                <c:pt idx="0">
                  <c:v>НОУ СПО "Техникум туризма менеджмента и информационных технологий"</c:v>
                </c:pt>
                <c:pt idx="1">
                  <c:v>ОГБПОУ СПО "Смоленский педагогический колледж"</c:v>
                </c:pt>
                <c:pt idx="2">
                  <c:v>ГОБУ СПО "Смоленское областное музыкальное училище имени М.И.Глинки (техникум)"</c:v>
                </c:pt>
                <c:pt idx="3">
                  <c:v>СОГБПОУ СПО "Техникум отраслевых технологий"</c:v>
                </c:pt>
                <c:pt idx="4">
                  <c:v>СОГБПОУ  "Гагаринский многопрофильный колледж" </c:v>
                </c:pt>
                <c:pt idx="5">
                  <c:v>ПОУ "Международная Академия современных технологий" </c:v>
                </c:pt>
                <c:pt idx="6">
                  <c:v>ПОАНО "Смоленский колледж международного юридического института"</c:v>
                </c:pt>
                <c:pt idx="7">
                  <c:v>Смоленский казачий институт промышленных технологий и бизнеса (филиал) </c:v>
                </c:pt>
                <c:pt idx="8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'ИС Завершившие общеобразователь'!$E$9:$E$17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6.25</c:v>
                </c:pt>
                <c:pt idx="7">
                  <c:v>0</c:v>
                </c:pt>
                <c:pt idx="8">
                  <c:v>2.44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7E5-49A4-8116-39ECE7351D3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039296"/>
        <c:axId val="177039856"/>
      </c:barChart>
      <c:catAx>
        <c:axId val="1770392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7039856"/>
        <c:crosses val="autoZero"/>
        <c:auto val="1"/>
        <c:lblAlgn val="ctr"/>
        <c:lblOffset val="100"/>
        <c:noMultiLvlLbl val="0"/>
      </c:catAx>
      <c:valAx>
        <c:axId val="1770398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039296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0879342710884923"/>
          <c:y val="8.2155417297651037E-2"/>
          <c:w val="0.86580959282296255"/>
          <c:h val="0.76836319479398474"/>
        </c:manualLayout>
      </c:layout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'ГЕО 1 курс Статистика по отметк'!$D$8:$G$8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'ГЕО 1 курс Статистика по отметк'!$D$9:$G$9</c:f>
              <c:numCache>
                <c:formatCode>General</c:formatCode>
                <c:ptCount val="4"/>
                <c:pt idx="0">
                  <c:v>20.83</c:v>
                </c:pt>
                <c:pt idx="1">
                  <c:v>33.979999999999997</c:v>
                </c:pt>
                <c:pt idx="2">
                  <c:v>35.76</c:v>
                </c:pt>
                <c:pt idx="3">
                  <c:v>9.43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34C-455B-A027-A7ABBAFD4ED1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'ГЕО 1 курс Статистика по отметк'!$D$8:$G$8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'ГЕО 1 курс Статистика по отметк'!$D$10:$G$10</c:f>
              <c:numCache>
                <c:formatCode>General</c:formatCode>
                <c:ptCount val="4"/>
                <c:pt idx="0">
                  <c:v>10.29</c:v>
                </c:pt>
                <c:pt idx="1">
                  <c:v>33.82</c:v>
                </c:pt>
                <c:pt idx="2">
                  <c:v>44.12</c:v>
                </c:pt>
                <c:pt idx="3">
                  <c:v>11.76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34C-455B-A027-A7ABBAFD4ED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043216"/>
        <c:axId val="177043776"/>
      </c:barChart>
      <c:catAx>
        <c:axId val="1770432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7043776"/>
        <c:crosses val="autoZero"/>
        <c:auto val="1"/>
        <c:lblAlgn val="ctr"/>
        <c:lblOffset val="100"/>
        <c:noMultiLvlLbl val="0"/>
      </c:catAx>
      <c:valAx>
        <c:axId val="1770437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043216"/>
        <c:crosses val="autoZero"/>
        <c:crossBetween val="between"/>
      </c:valAx>
      <c:spPr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21468950955911417"/>
          <c:y val="1.8293134959414814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'ГЕО Завершившие общеобразоват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'ГЕО Завершившие общеобразоват 1'!$D$9:$G$9</c:f>
              <c:numCache>
                <c:formatCode>General</c:formatCode>
                <c:ptCount val="4"/>
                <c:pt idx="0">
                  <c:v>13.41</c:v>
                </c:pt>
                <c:pt idx="1">
                  <c:v>36.479999999999997</c:v>
                </c:pt>
                <c:pt idx="2">
                  <c:v>39.409999999999997</c:v>
                </c:pt>
                <c:pt idx="3">
                  <c:v>10.7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C67-4054-A44C-EC82ADC58D4A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'ГЕО Завершившие общеобразоват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'ГЕО Завершившие общеобразоват 1'!$D$10:$G$10</c:f>
              <c:numCache>
                <c:formatCode>General</c:formatCode>
                <c:ptCount val="4"/>
                <c:pt idx="0">
                  <c:v>11.25</c:v>
                </c:pt>
                <c:pt idx="1">
                  <c:v>35</c:v>
                </c:pt>
                <c:pt idx="2">
                  <c:v>52.5</c:v>
                </c:pt>
                <c:pt idx="3">
                  <c:v>1.25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C67-4054-A44C-EC82ADC58D4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046576"/>
        <c:axId val="177047136"/>
      </c:barChart>
      <c:catAx>
        <c:axId val="177046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7047136"/>
        <c:crosses val="autoZero"/>
        <c:auto val="1"/>
        <c:lblAlgn val="ctr"/>
        <c:lblOffset val="100"/>
        <c:noMultiLvlLbl val="0"/>
      </c:catAx>
      <c:valAx>
        <c:axId val="1770471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0465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/>
            </a:pPr>
            <a:r>
              <a:rPr lang="ru-RU" sz="1100" dirty="0" smtClean="0"/>
              <a:t>1 </a:t>
            </a:r>
            <a:r>
              <a:rPr lang="ru-RU" sz="1100" dirty="0"/>
              <a:t>курс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3124696762302301"/>
          <c:y val="7.8325208022913068E-2"/>
          <c:w val="0.85498366921002344"/>
          <c:h val="0.563125674136244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'ГЕО 1 курс Статистика по отметк'!$B$8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'ГЕО 1 курс Статистика по отметк'!$A$9:$A$10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1 курс Статистика по отметк'!$B$9:$B$10</c:f>
              <c:numCache>
                <c:formatCode>General</c:formatCode>
                <c:ptCount val="2"/>
                <c:pt idx="0">
                  <c:v>0</c:v>
                </c:pt>
                <c:pt idx="1">
                  <c:v>10.61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B66-4862-908A-39F4B7258192}"/>
            </c:ext>
          </c:extLst>
        </c:ser>
        <c:ser>
          <c:idx val="1"/>
          <c:order val="1"/>
          <c:tx>
            <c:strRef>
              <c:f>'ГЕО 1 курс Статистика по отметк'!$C$8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'ГЕО 1 курс Статистика по отметк'!$A$9:$A$10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1 курс Статистика по отметк'!$C$9:$C$10</c:f>
              <c:numCache>
                <c:formatCode>General</c:formatCode>
                <c:ptCount val="2"/>
                <c:pt idx="0">
                  <c:v>100</c:v>
                </c:pt>
                <c:pt idx="1">
                  <c:v>31.82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B66-4862-908A-39F4B7258192}"/>
            </c:ext>
          </c:extLst>
        </c:ser>
        <c:ser>
          <c:idx val="2"/>
          <c:order val="2"/>
          <c:tx>
            <c:strRef>
              <c:f>'ГЕО 1 курс Статистика по отметк'!$D$8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'ГЕО 1 курс Статистика по отметк'!$A$9:$A$10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1 курс Статистика по отметк'!$D$9:$D$10</c:f>
              <c:numCache>
                <c:formatCode>General</c:formatCode>
                <c:ptCount val="2"/>
                <c:pt idx="0">
                  <c:v>0</c:v>
                </c:pt>
                <c:pt idx="1">
                  <c:v>45.45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B66-4862-908A-39F4B7258192}"/>
            </c:ext>
          </c:extLst>
        </c:ser>
        <c:ser>
          <c:idx val="3"/>
          <c:order val="3"/>
          <c:tx>
            <c:strRef>
              <c:f>'ГЕО 1 курс Статистика по отметк'!$E$8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'ГЕО 1 курс Статистика по отметк'!$A$9:$A$10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1 курс Статистика по отметк'!$E$9:$E$10</c:f>
              <c:numCache>
                <c:formatCode>General</c:formatCode>
                <c:ptCount val="2"/>
                <c:pt idx="0">
                  <c:v>0</c:v>
                </c:pt>
                <c:pt idx="1">
                  <c:v>12.12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B66-4862-908A-39F4B7258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051056"/>
        <c:axId val="177051616"/>
      </c:barChart>
      <c:catAx>
        <c:axId val="1770510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77051616"/>
        <c:crosses val="autoZero"/>
        <c:auto val="1"/>
        <c:lblAlgn val="ctr"/>
        <c:lblOffset val="100"/>
        <c:noMultiLvlLbl val="0"/>
      </c:catAx>
      <c:valAx>
        <c:axId val="1770516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70510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>
        <c:manualLayout>
          <c:xMode val="edge"/>
          <c:yMode val="edge"/>
          <c:x val="0.20656608967068527"/>
          <c:y val="0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'ГЕО Завершившие общеобразовател'!$B$8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'ГЕО Завершившие общеобразовател'!$A$9:$A$10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Завершившие общеобразовател'!$B$9:$B$10</c:f>
              <c:numCache>
                <c:formatCode>General</c:formatCode>
                <c:ptCount val="2"/>
                <c:pt idx="0">
                  <c:v>0</c:v>
                </c:pt>
                <c:pt idx="1">
                  <c:v>11.69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09-46C8-98D3-E1A2A10B1165}"/>
            </c:ext>
          </c:extLst>
        </c:ser>
        <c:ser>
          <c:idx val="1"/>
          <c:order val="1"/>
          <c:tx>
            <c:strRef>
              <c:f>'ГЕО Завершившие общеобразовател'!$C$8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'ГЕО Завершившие общеобразовател'!$A$9:$A$10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Завершившие общеобразовател'!$C$9:$C$10</c:f>
              <c:numCache>
                <c:formatCode>General</c:formatCode>
                <c:ptCount val="2"/>
                <c:pt idx="0">
                  <c:v>0</c:v>
                </c:pt>
                <c:pt idx="1">
                  <c:v>36.36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09-46C8-98D3-E1A2A10B1165}"/>
            </c:ext>
          </c:extLst>
        </c:ser>
        <c:ser>
          <c:idx val="2"/>
          <c:order val="2"/>
          <c:tx>
            <c:strRef>
              <c:f>'ГЕО Завершившие общеобразовател'!$D$8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'ГЕО Завершившие общеобразовател'!$A$9:$A$10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Завершившие общеобразовател'!$D$9:$D$10</c:f>
              <c:numCache>
                <c:formatCode>General</c:formatCode>
                <c:ptCount val="2"/>
                <c:pt idx="0">
                  <c:v>100</c:v>
                </c:pt>
                <c:pt idx="1">
                  <c:v>50.65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09-46C8-98D3-E1A2A10B1165}"/>
            </c:ext>
          </c:extLst>
        </c:ser>
        <c:ser>
          <c:idx val="3"/>
          <c:order val="3"/>
          <c:tx>
            <c:strRef>
              <c:f>'ГЕО Завершившие общеобразовател'!$E$8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'ГЕО Завершившие общеобразовател'!$A$9:$A$10</c:f>
              <c:strCache>
                <c:ptCount val="2"/>
                <c:pt idx="0">
                  <c:v>НОУ СПО "Техникум туризма менеджмента и информационных технологий"</c:v>
                </c:pt>
                <c:pt idx="1">
                  <c:v>ПОУ "Международная Академия современных технологий" </c:v>
                </c:pt>
              </c:strCache>
            </c:strRef>
          </c:cat>
          <c:val>
            <c:numRef>
              <c:f>'ГЕО Завершившие общеобразовател'!$E$9:$E$10</c:f>
              <c:numCache>
                <c:formatCode>General</c:formatCode>
                <c:ptCount val="2"/>
                <c:pt idx="0">
                  <c:v>0</c:v>
                </c:pt>
                <c:pt idx="1">
                  <c:v>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09-46C8-98D3-E1A2A10B11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316656"/>
        <c:axId val="177317216"/>
      </c:barChart>
      <c:catAx>
        <c:axId val="177316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7317216"/>
        <c:crosses val="autoZero"/>
        <c:auto val="1"/>
        <c:lblAlgn val="ctr"/>
        <c:lblOffset val="100"/>
        <c:noMultiLvlLbl val="0"/>
      </c:catAx>
      <c:valAx>
        <c:axId val="17731721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316656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100" b="1"/>
            </a:pPr>
            <a:r>
              <a:rPr lang="ru-RU" sz="11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1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1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'ОБ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'ОБ Завершившие общеобразовате 1'!$D$9:$G$9</c:f>
              <c:numCache>
                <c:formatCode>General</c:formatCode>
                <c:ptCount val="4"/>
                <c:pt idx="0">
                  <c:v>18.420000000000002</c:v>
                </c:pt>
                <c:pt idx="1">
                  <c:v>40.880000000000003</c:v>
                </c:pt>
                <c:pt idx="2">
                  <c:v>36.57</c:v>
                </c:pt>
                <c:pt idx="3">
                  <c:v>4.12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FD-42E3-B0E7-DA06449AADAC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'ОБ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'ОБ Завершившие общеобразовате 1'!$D$10:$G$10</c:f>
              <c:numCache>
                <c:formatCode>General</c:formatCode>
                <c:ptCount val="4"/>
                <c:pt idx="0">
                  <c:v>46.81</c:v>
                </c:pt>
                <c:pt idx="1">
                  <c:v>53.19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FD-42E3-B0E7-DA06449AADA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320576"/>
        <c:axId val="177321136"/>
      </c:barChart>
      <c:catAx>
        <c:axId val="1773205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7321136"/>
        <c:crosses val="autoZero"/>
        <c:auto val="1"/>
        <c:lblAlgn val="ctr"/>
        <c:lblOffset val="100"/>
        <c:noMultiLvlLbl val="0"/>
      </c:catAx>
      <c:valAx>
        <c:axId val="1773211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3205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'ОБ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'ОБ 1 курс Статистика по отметка'!$D$9:$G$9</c:f>
              <c:numCache>
                <c:formatCode>General</c:formatCode>
                <c:ptCount val="4"/>
                <c:pt idx="0">
                  <c:v>12.28</c:v>
                </c:pt>
                <c:pt idx="1">
                  <c:v>45.45</c:v>
                </c:pt>
                <c:pt idx="2">
                  <c:v>34.01</c:v>
                </c:pt>
                <c:pt idx="3">
                  <c:v>8.26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ED-465A-B3D1-3158A34EF566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'ОБ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'ОБ 1 курс Статистика по отметка'!$D$10:$G$10</c:f>
              <c:numCache>
                <c:formatCode>General</c:formatCode>
                <c:ptCount val="4"/>
                <c:pt idx="0">
                  <c:v>21.57</c:v>
                </c:pt>
                <c:pt idx="1">
                  <c:v>72.55</c:v>
                </c:pt>
                <c:pt idx="2">
                  <c:v>5.88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CED-465A-B3D1-3158A34EF5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7323936"/>
        <c:axId val="177324496"/>
      </c:barChart>
      <c:catAx>
        <c:axId val="177323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7324496"/>
        <c:crosses val="autoZero"/>
        <c:auto val="1"/>
        <c:lblAlgn val="ctr"/>
        <c:lblOffset val="100"/>
        <c:noMultiLvlLbl val="0"/>
      </c:catAx>
      <c:valAx>
        <c:axId val="1773244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32393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</a:t>
            </a:r>
            <a:r>
              <a:rPr lang="ru-RU" sz="1200" dirty="0"/>
              <a:t>общеобразовательную подготовку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</c:v>
          </c:tx>
          <c:invertIfNegative val="0"/>
          <c:cat>
            <c:strRef>
              <c:f>'ОБ Завершившие общеобразователь'!$A$9:$A$11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Завершившие общеобразователь'!$B$9:$B$11</c:f>
              <c:numCache>
                <c:formatCode>General</c:formatCode>
                <c:ptCount val="3"/>
                <c:pt idx="0">
                  <c:v>8.33</c:v>
                </c:pt>
                <c:pt idx="1">
                  <c:v>75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15E-4FD1-A716-DCAC5E44CE75}"/>
            </c:ext>
          </c:extLst>
        </c:ser>
        <c:ser>
          <c:idx val="1"/>
          <c:order val="1"/>
          <c:tx>
            <c:v>3</c:v>
          </c:tx>
          <c:invertIfNegative val="0"/>
          <c:cat>
            <c:strRef>
              <c:f>'ОБ Завершившие общеобразователь'!$A$9:$A$11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Завершившие общеобразователь'!$C$9:$C$11</c:f>
              <c:numCache>
                <c:formatCode>General</c:formatCode>
                <c:ptCount val="3"/>
                <c:pt idx="0">
                  <c:v>91.67</c:v>
                </c:pt>
                <c:pt idx="1">
                  <c:v>25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15E-4FD1-A716-DCAC5E44CE75}"/>
            </c:ext>
          </c:extLst>
        </c:ser>
        <c:ser>
          <c:idx val="2"/>
          <c:order val="2"/>
          <c:tx>
            <c:v>4</c:v>
          </c:tx>
          <c:invertIfNegative val="0"/>
          <c:cat>
            <c:strRef>
              <c:f>'ОБ Завершившие общеобразователь'!$A$9:$A$11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Завершившие общеобразователь'!$D$9:$D$11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15E-4FD1-A716-DCAC5E44CE75}"/>
            </c:ext>
          </c:extLst>
        </c:ser>
        <c:ser>
          <c:idx val="3"/>
          <c:order val="3"/>
          <c:tx>
            <c:v>5</c:v>
          </c:tx>
          <c:invertIfNegative val="0"/>
          <c:cat>
            <c:strRef>
              <c:f>'ОБ Завершившие общеобразователь'!$A$9:$A$11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Завершившие общеобразователь'!$E$9:$E$11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15E-4FD1-A716-DCAC5E44CE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328416"/>
        <c:axId val="177328976"/>
      </c:barChart>
      <c:catAx>
        <c:axId val="1773284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7328976"/>
        <c:crosses val="autoZero"/>
        <c:auto val="1"/>
        <c:lblAlgn val="ctr"/>
        <c:lblOffset val="100"/>
        <c:noMultiLvlLbl val="0"/>
      </c:catAx>
      <c:valAx>
        <c:axId val="17732897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7328416"/>
        <c:crosses val="autoZero"/>
        <c:crossBetween val="between"/>
      </c:valAx>
      <c:dTable>
        <c:showHorzBorder val="1"/>
        <c:showVertBorder val="1"/>
        <c:showOutline val="1"/>
        <c:showKeys val="0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'ОБ 1 курс Статистика по отметка'!$B$8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'ОБ 1 курс Статистика по отметка'!$A$9:$A$11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1 курс Статистика по отметка'!$B$9:$B$11</c:f>
              <c:numCache>
                <c:formatCode>General</c:formatCode>
                <c:ptCount val="3"/>
                <c:pt idx="0">
                  <c:v>5.56</c:v>
                </c:pt>
                <c:pt idx="1">
                  <c:v>41.67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871-461D-BC26-941A907AF409}"/>
            </c:ext>
          </c:extLst>
        </c:ser>
        <c:ser>
          <c:idx val="1"/>
          <c:order val="1"/>
          <c:tx>
            <c:strRef>
              <c:f>'ОБ 1 курс Статистика по отметка'!$C$8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'ОБ 1 курс Статистика по отметка'!$A$9:$A$11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1 курс Статистика по отметка'!$C$9:$C$11</c:f>
              <c:numCache>
                <c:formatCode>General</c:formatCode>
                <c:ptCount val="3"/>
                <c:pt idx="0">
                  <c:v>77.78</c:v>
                </c:pt>
                <c:pt idx="1">
                  <c:v>58.33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871-461D-BC26-941A907AF409}"/>
            </c:ext>
          </c:extLst>
        </c:ser>
        <c:ser>
          <c:idx val="2"/>
          <c:order val="2"/>
          <c:tx>
            <c:strRef>
              <c:f>'ОБ 1 курс Статистика по отметка'!$D$8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'ОБ 1 курс Статистика по отметка'!$A$9:$A$11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1 курс Статистика по отметка'!$D$9:$D$11</c:f>
              <c:numCache>
                <c:formatCode>General</c:formatCode>
                <c:ptCount val="3"/>
                <c:pt idx="0">
                  <c:v>16.670000000000002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871-461D-BC26-941A907AF409}"/>
            </c:ext>
          </c:extLst>
        </c:ser>
        <c:ser>
          <c:idx val="3"/>
          <c:order val="3"/>
          <c:tx>
            <c:strRef>
              <c:f>'ОБ 1 курс Статистика по отметка'!$E$8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'ОБ 1 курс Статистика по отметка'!$A$9:$A$11</c:f>
              <c:strCache>
                <c:ptCount val="3"/>
                <c:pt idx="0">
                  <c:v>НОУ СПО "Техникум туризма менеджмента и информационных технологий"</c:v>
                </c:pt>
                <c:pt idx="1">
                  <c:v>ОГОБУ ВПО "Смоленский государственный институт искусств"</c:v>
                </c:pt>
                <c:pt idx="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'ОБ 1 курс Статистика по отметка'!$E$9:$E$11</c:f>
              <c:numCache>
                <c:formatCode>General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871-461D-BC26-941A907AF4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5384464"/>
        <c:axId val="245385024"/>
      </c:barChart>
      <c:catAx>
        <c:axId val="24538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45385024"/>
        <c:crosses val="autoZero"/>
        <c:auto val="1"/>
        <c:lblAlgn val="ctr"/>
        <c:lblOffset val="100"/>
        <c:noMultiLvlLbl val="0"/>
      </c:catAx>
      <c:valAx>
        <c:axId val="245385024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4538446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'МЕТА 1 курс Статистика по отмет'!$D$8:$G$8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'МЕТА 1 курс Статистика по отмет'!$D$9:$G$9</c:f>
              <c:numCache>
                <c:formatCode>General</c:formatCode>
                <c:ptCount val="4"/>
                <c:pt idx="0">
                  <c:v>11.13</c:v>
                </c:pt>
                <c:pt idx="1">
                  <c:v>49.69</c:v>
                </c:pt>
                <c:pt idx="2">
                  <c:v>35.520000000000003</c:v>
                </c:pt>
                <c:pt idx="3">
                  <c:v>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8A-4DF7-8E72-0696D2B18AA4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'МЕТА 1 курс Статистика по отмет'!$D$8:$G$8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'МЕТА 1 курс Статистика по отмет'!$D$10:$G$10</c:f>
              <c:numCache>
                <c:formatCode>General</c:formatCode>
                <c:ptCount val="4"/>
                <c:pt idx="0">
                  <c:v>11.15</c:v>
                </c:pt>
                <c:pt idx="1">
                  <c:v>51.71</c:v>
                </c:pt>
                <c:pt idx="2">
                  <c:v>34.82</c:v>
                </c:pt>
                <c:pt idx="3">
                  <c:v>2.3199999999999998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8A-4DF7-8E72-0696D2B18AA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5388384"/>
        <c:axId val="245388944"/>
      </c:barChart>
      <c:catAx>
        <c:axId val="2453883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5388944"/>
        <c:crosses val="autoZero"/>
        <c:auto val="1"/>
        <c:lblAlgn val="ctr"/>
        <c:lblOffset val="100"/>
        <c:noMultiLvlLbl val="0"/>
      </c:catAx>
      <c:valAx>
        <c:axId val="24538894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4538838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'РУ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'МЕТА 1 курс Статистика по отмет'!$D$9:$G$9</c:f>
              <c:numCache>
                <c:formatCode>General</c:formatCode>
                <c:ptCount val="4"/>
                <c:pt idx="0">
                  <c:v>11.13</c:v>
                </c:pt>
                <c:pt idx="1">
                  <c:v>49.69</c:v>
                </c:pt>
                <c:pt idx="2">
                  <c:v>35.520000000000003</c:v>
                </c:pt>
                <c:pt idx="3">
                  <c:v>3.65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31A-423E-B6DD-B86B95412327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'РУ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'МЕТА 1 курс Статистика по отмет'!$D$10:$G$10</c:f>
              <c:numCache>
                <c:formatCode>General</c:formatCode>
                <c:ptCount val="4"/>
                <c:pt idx="0">
                  <c:v>11.15</c:v>
                </c:pt>
                <c:pt idx="1">
                  <c:v>51.71</c:v>
                </c:pt>
                <c:pt idx="2">
                  <c:v>34.82</c:v>
                </c:pt>
                <c:pt idx="3">
                  <c:v>2.3199999999999998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31A-423E-B6DD-B86B9541232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4384528"/>
        <c:axId val="174519104"/>
      </c:barChart>
      <c:catAx>
        <c:axId val="1743845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4519104"/>
        <c:crosses val="autoZero"/>
        <c:auto val="1"/>
        <c:lblAlgn val="ctr"/>
        <c:lblOffset val="100"/>
        <c:noMultiLvlLbl val="0"/>
      </c:catAx>
      <c:valAx>
        <c:axId val="1745191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crossAx val="1743845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11591367745698455"/>
          <c:y val="0.21513020909561026"/>
          <c:w val="0.82779002624671916"/>
          <c:h val="0.51158817043780314"/>
        </c:manualLayout>
      </c:layout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'МЕТА Завершившие общеобразова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'МЕТА Завершившие общеобразова 1'!$D$9:$G$9</c:f>
              <c:numCache>
                <c:formatCode>General</c:formatCode>
                <c:ptCount val="4"/>
                <c:pt idx="0">
                  <c:v>36.01</c:v>
                </c:pt>
                <c:pt idx="1">
                  <c:v>38.58</c:v>
                </c:pt>
                <c:pt idx="2">
                  <c:v>22.14</c:v>
                </c:pt>
                <c:pt idx="3">
                  <c:v>3.28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35-40E4-BD17-4C4DA961C771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'МЕТА Завершившие общеобразова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'МЕТА Завершившие общеобразова 1'!$D$10:$G$10</c:f>
              <c:numCache>
                <c:formatCode>General</c:formatCode>
                <c:ptCount val="4"/>
                <c:pt idx="0">
                  <c:v>47.05</c:v>
                </c:pt>
                <c:pt idx="1">
                  <c:v>36.270000000000003</c:v>
                </c:pt>
                <c:pt idx="2">
                  <c:v>15.09</c:v>
                </c:pt>
                <c:pt idx="3">
                  <c:v>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D35-40E4-BD17-4C4DA961C77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45391744"/>
        <c:axId val="245392304"/>
      </c:barChart>
      <c:catAx>
        <c:axId val="245391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45392304"/>
        <c:crosses val="autoZero"/>
        <c:auto val="1"/>
        <c:lblAlgn val="ctr"/>
        <c:lblOffset val="100"/>
        <c:noMultiLvlLbl val="0"/>
      </c:catAx>
      <c:valAx>
        <c:axId val="2453923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45391744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'МЕТА 1 курс Статистика по отмет'!$B$8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'МЕТА 1 курс Статистика по отмет'!$A$9:$A$41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ФГОУ ВПО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СОГБОУ СПО "Ярцевский индустриальный техникум"</c:v>
                </c:pt>
                <c:pt idx="18">
                  <c:v>ОГБПОУ  " Смоленская академия профессионального образования"</c:v>
                </c:pt>
                <c:pt idx="19">
                  <c:v>ОГБПОУ  "Смоленская областная технологическая академия"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</c:v>
                </c:pt>
                <c:pt idx="31">
                  <c:v>Сафоновский филиал ОГБОУ СПО СмолАПО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1 курс Статистика по отмет'!$B$9:$B$41</c:f>
              <c:numCache>
                <c:formatCode>General</c:formatCode>
                <c:ptCount val="33"/>
                <c:pt idx="0">
                  <c:v>19.05</c:v>
                </c:pt>
                <c:pt idx="1">
                  <c:v>10.1</c:v>
                </c:pt>
                <c:pt idx="2">
                  <c:v>7.37</c:v>
                </c:pt>
                <c:pt idx="3">
                  <c:v>37.04</c:v>
                </c:pt>
                <c:pt idx="4">
                  <c:v>7.41</c:v>
                </c:pt>
                <c:pt idx="5">
                  <c:v>14.58</c:v>
                </c:pt>
                <c:pt idx="6">
                  <c:v>0</c:v>
                </c:pt>
                <c:pt idx="7">
                  <c:v>21.79</c:v>
                </c:pt>
                <c:pt idx="8">
                  <c:v>1.92</c:v>
                </c:pt>
                <c:pt idx="9">
                  <c:v>0.93</c:v>
                </c:pt>
                <c:pt idx="10">
                  <c:v>0</c:v>
                </c:pt>
                <c:pt idx="11">
                  <c:v>8.64</c:v>
                </c:pt>
                <c:pt idx="12">
                  <c:v>1.96</c:v>
                </c:pt>
                <c:pt idx="13">
                  <c:v>15</c:v>
                </c:pt>
                <c:pt idx="14">
                  <c:v>4.17</c:v>
                </c:pt>
                <c:pt idx="15">
                  <c:v>0</c:v>
                </c:pt>
                <c:pt idx="16">
                  <c:v>35.25</c:v>
                </c:pt>
                <c:pt idx="17">
                  <c:v>49.19</c:v>
                </c:pt>
                <c:pt idx="18">
                  <c:v>8.5</c:v>
                </c:pt>
                <c:pt idx="19">
                  <c:v>0.93</c:v>
                </c:pt>
                <c:pt idx="20">
                  <c:v>17.920000000000002</c:v>
                </c:pt>
                <c:pt idx="21">
                  <c:v>18.18</c:v>
                </c:pt>
                <c:pt idx="22">
                  <c:v>12.2</c:v>
                </c:pt>
                <c:pt idx="23">
                  <c:v>4.79</c:v>
                </c:pt>
                <c:pt idx="24">
                  <c:v>21.25</c:v>
                </c:pt>
                <c:pt idx="25">
                  <c:v>16</c:v>
                </c:pt>
                <c:pt idx="26">
                  <c:v>3.13</c:v>
                </c:pt>
                <c:pt idx="27">
                  <c:v>0</c:v>
                </c:pt>
                <c:pt idx="28">
                  <c:v>2.44</c:v>
                </c:pt>
                <c:pt idx="29">
                  <c:v>0</c:v>
                </c:pt>
                <c:pt idx="30">
                  <c:v>5.88</c:v>
                </c:pt>
                <c:pt idx="31">
                  <c:v>5.88</c:v>
                </c:pt>
                <c:pt idx="32">
                  <c:v>1.69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48-47E1-86F7-7863DE5889ED}"/>
            </c:ext>
          </c:extLst>
        </c:ser>
        <c:ser>
          <c:idx val="1"/>
          <c:order val="1"/>
          <c:tx>
            <c:strRef>
              <c:f>'МЕТА 1 курс Статистика по отмет'!$C$8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'МЕТА 1 курс Статистика по отмет'!$A$9:$A$41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ФГОУ ВПО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СОГБОУ СПО "Ярцевский индустриальный техникум"</c:v>
                </c:pt>
                <c:pt idx="18">
                  <c:v>ОГБПОУ  " Смоленская академия профессионального образования"</c:v>
                </c:pt>
                <c:pt idx="19">
                  <c:v>ОГБПОУ  "Смоленская областная технологическая академия"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</c:v>
                </c:pt>
                <c:pt idx="31">
                  <c:v>Сафоновский филиал ОГБОУ СПО СмолАПО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1 курс Статистика по отмет'!$C$9:$C$41</c:f>
              <c:numCache>
                <c:formatCode>General</c:formatCode>
                <c:ptCount val="33"/>
                <c:pt idx="0">
                  <c:v>64.63</c:v>
                </c:pt>
                <c:pt idx="1">
                  <c:v>75.25</c:v>
                </c:pt>
                <c:pt idx="2">
                  <c:v>56.84</c:v>
                </c:pt>
                <c:pt idx="3">
                  <c:v>44.44</c:v>
                </c:pt>
                <c:pt idx="4">
                  <c:v>64.2</c:v>
                </c:pt>
                <c:pt idx="5">
                  <c:v>62.5</c:v>
                </c:pt>
                <c:pt idx="6">
                  <c:v>15</c:v>
                </c:pt>
                <c:pt idx="7">
                  <c:v>68.72</c:v>
                </c:pt>
                <c:pt idx="8">
                  <c:v>42.31</c:v>
                </c:pt>
                <c:pt idx="9">
                  <c:v>14.81</c:v>
                </c:pt>
                <c:pt idx="10">
                  <c:v>45.89</c:v>
                </c:pt>
                <c:pt idx="11">
                  <c:v>50.52</c:v>
                </c:pt>
                <c:pt idx="12">
                  <c:v>45.1</c:v>
                </c:pt>
                <c:pt idx="13">
                  <c:v>50</c:v>
                </c:pt>
                <c:pt idx="14">
                  <c:v>70.83</c:v>
                </c:pt>
                <c:pt idx="15">
                  <c:v>26</c:v>
                </c:pt>
                <c:pt idx="16">
                  <c:v>58.2</c:v>
                </c:pt>
                <c:pt idx="17">
                  <c:v>49.19</c:v>
                </c:pt>
                <c:pt idx="18">
                  <c:v>50.75</c:v>
                </c:pt>
                <c:pt idx="19">
                  <c:v>22.79</c:v>
                </c:pt>
                <c:pt idx="20">
                  <c:v>68.209999999999994</c:v>
                </c:pt>
                <c:pt idx="21">
                  <c:v>58.59</c:v>
                </c:pt>
                <c:pt idx="22">
                  <c:v>67.48</c:v>
                </c:pt>
                <c:pt idx="23">
                  <c:v>63.7</c:v>
                </c:pt>
                <c:pt idx="24">
                  <c:v>67.5</c:v>
                </c:pt>
                <c:pt idx="25">
                  <c:v>72</c:v>
                </c:pt>
                <c:pt idx="26">
                  <c:v>45.31</c:v>
                </c:pt>
                <c:pt idx="27">
                  <c:v>52.17</c:v>
                </c:pt>
                <c:pt idx="28">
                  <c:v>32.32</c:v>
                </c:pt>
                <c:pt idx="29">
                  <c:v>0</c:v>
                </c:pt>
                <c:pt idx="30">
                  <c:v>70.59</c:v>
                </c:pt>
                <c:pt idx="31">
                  <c:v>50.98</c:v>
                </c:pt>
                <c:pt idx="32">
                  <c:v>34.75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948-47E1-86F7-7863DE5889ED}"/>
            </c:ext>
          </c:extLst>
        </c:ser>
        <c:ser>
          <c:idx val="2"/>
          <c:order val="2"/>
          <c:tx>
            <c:strRef>
              <c:f>'МЕТА 1 курс Статистика по отмет'!$D$8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'МЕТА 1 курс Статистика по отмет'!$A$9:$A$41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ФГОУ ВПО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СОГБОУ СПО "Ярцевский индустриальный техникум"</c:v>
                </c:pt>
                <c:pt idx="18">
                  <c:v>ОГБПОУ  " Смоленская академия профессионального образования"</c:v>
                </c:pt>
                <c:pt idx="19">
                  <c:v>ОГБПОУ  "Смоленская областная технологическая академия"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</c:v>
                </c:pt>
                <c:pt idx="31">
                  <c:v>Сафоновский филиал ОГБОУ СПО СмолАПО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1 курс Статистика по отмет'!$D$9:$D$41</c:f>
              <c:numCache>
                <c:formatCode>General</c:formatCode>
                <c:ptCount val="33"/>
                <c:pt idx="0">
                  <c:v>15.65</c:v>
                </c:pt>
                <c:pt idx="1">
                  <c:v>14.65</c:v>
                </c:pt>
                <c:pt idx="2">
                  <c:v>35.79</c:v>
                </c:pt>
                <c:pt idx="3">
                  <c:v>16.670000000000002</c:v>
                </c:pt>
                <c:pt idx="4">
                  <c:v>28.4</c:v>
                </c:pt>
                <c:pt idx="5">
                  <c:v>22.92</c:v>
                </c:pt>
                <c:pt idx="6">
                  <c:v>80</c:v>
                </c:pt>
                <c:pt idx="7">
                  <c:v>9.5</c:v>
                </c:pt>
                <c:pt idx="8">
                  <c:v>51.28</c:v>
                </c:pt>
                <c:pt idx="9">
                  <c:v>67.59</c:v>
                </c:pt>
                <c:pt idx="10">
                  <c:v>52.05</c:v>
                </c:pt>
                <c:pt idx="11">
                  <c:v>38.22</c:v>
                </c:pt>
                <c:pt idx="12">
                  <c:v>52.94</c:v>
                </c:pt>
                <c:pt idx="13">
                  <c:v>35</c:v>
                </c:pt>
                <c:pt idx="14">
                  <c:v>25</c:v>
                </c:pt>
                <c:pt idx="15">
                  <c:v>68</c:v>
                </c:pt>
                <c:pt idx="16">
                  <c:v>6.56</c:v>
                </c:pt>
                <c:pt idx="17">
                  <c:v>1.61</c:v>
                </c:pt>
                <c:pt idx="18">
                  <c:v>39</c:v>
                </c:pt>
                <c:pt idx="19">
                  <c:v>66.05</c:v>
                </c:pt>
                <c:pt idx="20">
                  <c:v>13.87</c:v>
                </c:pt>
                <c:pt idx="21">
                  <c:v>22.22</c:v>
                </c:pt>
                <c:pt idx="22">
                  <c:v>19.510000000000002</c:v>
                </c:pt>
                <c:pt idx="23">
                  <c:v>31.51</c:v>
                </c:pt>
                <c:pt idx="24">
                  <c:v>11.25</c:v>
                </c:pt>
                <c:pt idx="25">
                  <c:v>12</c:v>
                </c:pt>
                <c:pt idx="26">
                  <c:v>46.88</c:v>
                </c:pt>
                <c:pt idx="27">
                  <c:v>47.83</c:v>
                </c:pt>
                <c:pt idx="28">
                  <c:v>62.8</c:v>
                </c:pt>
                <c:pt idx="29">
                  <c:v>100</c:v>
                </c:pt>
                <c:pt idx="30">
                  <c:v>23.53</c:v>
                </c:pt>
                <c:pt idx="31">
                  <c:v>41.18</c:v>
                </c:pt>
                <c:pt idx="32">
                  <c:v>61.02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948-47E1-86F7-7863DE5889ED}"/>
            </c:ext>
          </c:extLst>
        </c:ser>
        <c:ser>
          <c:idx val="3"/>
          <c:order val="3"/>
          <c:tx>
            <c:strRef>
              <c:f>'МЕТА 1 курс Статистика по отмет'!$E$8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'МЕТА 1 курс Статистика по отмет'!$A$9:$A$41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ФГОУ ВПО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СОГБОУ СПО "Ярцевский индустриальный техникум"</c:v>
                </c:pt>
                <c:pt idx="18">
                  <c:v>ОГБПОУ  " Смоленская академия профессионального образования"</c:v>
                </c:pt>
                <c:pt idx="19">
                  <c:v>ОГБПОУ  "Смоленская областная технологическая академия"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</c:v>
                </c:pt>
                <c:pt idx="31">
                  <c:v>Сафоновский филиал ОГБОУ СПО СмолАПО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1 курс Статистика по отмет'!$E$9:$E$41</c:f>
              <c:numCache>
                <c:formatCode>General</c:formatCode>
                <c:ptCount val="33"/>
                <c:pt idx="0">
                  <c:v>0.68</c:v>
                </c:pt>
                <c:pt idx="1">
                  <c:v>0</c:v>
                </c:pt>
                <c:pt idx="2">
                  <c:v>0</c:v>
                </c:pt>
                <c:pt idx="3">
                  <c:v>1.85</c:v>
                </c:pt>
                <c:pt idx="4">
                  <c:v>0</c:v>
                </c:pt>
                <c:pt idx="5">
                  <c:v>0</c:v>
                </c:pt>
                <c:pt idx="6">
                  <c:v>5</c:v>
                </c:pt>
                <c:pt idx="7">
                  <c:v>0</c:v>
                </c:pt>
                <c:pt idx="8">
                  <c:v>4.49</c:v>
                </c:pt>
                <c:pt idx="9">
                  <c:v>16.670000000000002</c:v>
                </c:pt>
                <c:pt idx="10">
                  <c:v>2.0499999999999998</c:v>
                </c:pt>
                <c:pt idx="11">
                  <c:v>2.62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6</c:v>
                </c:pt>
                <c:pt idx="16">
                  <c:v>0</c:v>
                </c:pt>
                <c:pt idx="17">
                  <c:v>0</c:v>
                </c:pt>
                <c:pt idx="18">
                  <c:v>1.75</c:v>
                </c:pt>
                <c:pt idx="19">
                  <c:v>10.23</c:v>
                </c:pt>
                <c:pt idx="20">
                  <c:v>0</c:v>
                </c:pt>
                <c:pt idx="21">
                  <c:v>1.01</c:v>
                </c:pt>
                <c:pt idx="22">
                  <c:v>0.81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4.6900000000000004</c:v>
                </c:pt>
                <c:pt idx="27">
                  <c:v>0</c:v>
                </c:pt>
                <c:pt idx="28">
                  <c:v>2.44</c:v>
                </c:pt>
                <c:pt idx="29">
                  <c:v>0</c:v>
                </c:pt>
                <c:pt idx="30">
                  <c:v>0</c:v>
                </c:pt>
                <c:pt idx="31">
                  <c:v>1.96</c:v>
                </c:pt>
                <c:pt idx="32">
                  <c:v>2.54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948-47E1-86F7-7863DE5889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5849376"/>
        <c:axId val="245849936"/>
      </c:barChart>
      <c:catAx>
        <c:axId val="24584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245849936"/>
        <c:crosses val="autoZero"/>
        <c:auto val="1"/>
        <c:lblAlgn val="ctr"/>
        <c:lblOffset val="100"/>
        <c:noMultiLvlLbl val="0"/>
      </c:catAx>
      <c:valAx>
        <c:axId val="24584993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Распределение групп баллов в %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2458493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Завершившие общеобразовательную </a:t>
            </a:r>
            <a:r>
              <a:rPr lang="ru-RU" sz="1200" dirty="0"/>
              <a:t>подготовку</a:t>
            </a:r>
          </a:p>
        </c:rich>
      </c:tx>
      <c:layout>
        <c:manualLayout>
          <c:xMode val="edge"/>
          <c:yMode val="edge"/>
          <c:x val="0.39780680171420868"/>
          <c:y val="1.928612850901712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2202938040454209"/>
          <c:y val="7.0210434037462924E-2"/>
          <c:w val="0.76173624966663389"/>
          <c:h val="0.43024903478407017"/>
        </c:manualLayout>
      </c:layout>
      <c:barChart>
        <c:barDir val="col"/>
        <c:grouping val="clustered"/>
        <c:varyColors val="0"/>
        <c:ser>
          <c:idx val="0"/>
          <c:order val="0"/>
          <c:tx>
            <c:v>2</c:v>
          </c:tx>
          <c:invertIfNegative val="0"/>
          <c:cat>
            <c:strRef>
              <c:f>'МЕТА Завершившие общеобразовате'!$A$9:$A$41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федерального государственного образовательного учреждения высшего профессионального образования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ОГБОУ СПО "Ярцевский индустриальный техникум"</c:v>
                </c:pt>
                <c:pt idx="18">
                  <c:v>ОГБПОУ  СмолАПО</c:v>
                </c:pt>
                <c:pt idx="19">
                  <c:v>ОГБПОУ  СОТА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 ФГБОУ ВО "Московский государственный университет технологий и управления имени К.Г. Разумовского (ПКУ)"</c:v>
                </c:pt>
                <c:pt idx="31">
                  <c:v>Сафоновский филиал ОГБПОУ "Смоленская академия профессионального образования"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Завершившие общеобразовате'!$B$9:$B$41</c:f>
              <c:numCache>
                <c:formatCode>General</c:formatCode>
                <c:ptCount val="33"/>
                <c:pt idx="0">
                  <c:v>64.89</c:v>
                </c:pt>
                <c:pt idx="1">
                  <c:v>44.21</c:v>
                </c:pt>
                <c:pt idx="2">
                  <c:v>37.65</c:v>
                </c:pt>
                <c:pt idx="3">
                  <c:v>71.67</c:v>
                </c:pt>
                <c:pt idx="4">
                  <c:v>49.23</c:v>
                </c:pt>
                <c:pt idx="5">
                  <c:v>60.38</c:v>
                </c:pt>
                <c:pt idx="6">
                  <c:v>0</c:v>
                </c:pt>
                <c:pt idx="7">
                  <c:v>68.22</c:v>
                </c:pt>
                <c:pt idx="8">
                  <c:v>68.52</c:v>
                </c:pt>
                <c:pt idx="9">
                  <c:v>21.11</c:v>
                </c:pt>
                <c:pt idx="10">
                  <c:v>63.28</c:v>
                </c:pt>
                <c:pt idx="11">
                  <c:v>44.19</c:v>
                </c:pt>
                <c:pt idx="12">
                  <c:v>50</c:v>
                </c:pt>
                <c:pt idx="13">
                  <c:v>78.95</c:v>
                </c:pt>
                <c:pt idx="14">
                  <c:v>88.89</c:v>
                </c:pt>
                <c:pt idx="15">
                  <c:v>11.54</c:v>
                </c:pt>
                <c:pt idx="16">
                  <c:v>58.18</c:v>
                </c:pt>
                <c:pt idx="17">
                  <c:v>12.5</c:v>
                </c:pt>
                <c:pt idx="18">
                  <c:v>57.99</c:v>
                </c:pt>
                <c:pt idx="19">
                  <c:v>6.84</c:v>
                </c:pt>
                <c:pt idx="20">
                  <c:v>98.57</c:v>
                </c:pt>
                <c:pt idx="21">
                  <c:v>74.12</c:v>
                </c:pt>
                <c:pt idx="22">
                  <c:v>37.5</c:v>
                </c:pt>
                <c:pt idx="23">
                  <c:v>18.18</c:v>
                </c:pt>
                <c:pt idx="24">
                  <c:v>78.87</c:v>
                </c:pt>
                <c:pt idx="25">
                  <c:v>86.21</c:v>
                </c:pt>
                <c:pt idx="26">
                  <c:v>54.67</c:v>
                </c:pt>
                <c:pt idx="27">
                  <c:v>7.89</c:v>
                </c:pt>
                <c:pt idx="28">
                  <c:v>0.79</c:v>
                </c:pt>
                <c:pt idx="29">
                  <c:v>0</c:v>
                </c:pt>
                <c:pt idx="30">
                  <c:v>0</c:v>
                </c:pt>
                <c:pt idx="31">
                  <c:v>5.17</c:v>
                </c:pt>
                <c:pt idx="32">
                  <c:v>21.3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98-4C2C-B7A7-B644D13FFC01}"/>
            </c:ext>
          </c:extLst>
        </c:ser>
        <c:ser>
          <c:idx val="1"/>
          <c:order val="1"/>
          <c:tx>
            <c:v>3</c:v>
          </c:tx>
          <c:invertIfNegative val="0"/>
          <c:cat>
            <c:strRef>
              <c:f>'МЕТА Завершившие общеобразовате'!$A$9:$A$41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федерального государственного образовательного учреждения высшего профессионального образования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ОГБОУ СПО "Ярцевский индустриальный техникум"</c:v>
                </c:pt>
                <c:pt idx="18">
                  <c:v>ОГБПОУ  СмолАПО</c:v>
                </c:pt>
                <c:pt idx="19">
                  <c:v>ОГБПОУ  СОТА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 ФГБОУ ВО "Московский государственный университет технологий и управления имени К.Г. Разумовского (ПКУ)"</c:v>
                </c:pt>
                <c:pt idx="31">
                  <c:v>Сафоновский филиал ОГБПОУ "Смоленская академия профессионального образования"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Завершившие общеобразовате'!$C$9:$C$41</c:f>
              <c:numCache>
                <c:formatCode>General</c:formatCode>
                <c:ptCount val="33"/>
                <c:pt idx="0">
                  <c:v>28.72</c:v>
                </c:pt>
                <c:pt idx="1">
                  <c:v>38.950000000000003</c:v>
                </c:pt>
                <c:pt idx="2">
                  <c:v>51.76</c:v>
                </c:pt>
                <c:pt idx="3">
                  <c:v>23.33</c:v>
                </c:pt>
                <c:pt idx="4">
                  <c:v>44.62</c:v>
                </c:pt>
                <c:pt idx="5">
                  <c:v>32.08</c:v>
                </c:pt>
                <c:pt idx="6">
                  <c:v>5.56</c:v>
                </c:pt>
                <c:pt idx="7">
                  <c:v>27.91</c:v>
                </c:pt>
                <c:pt idx="8">
                  <c:v>31.48</c:v>
                </c:pt>
                <c:pt idx="9">
                  <c:v>57.78</c:v>
                </c:pt>
                <c:pt idx="10">
                  <c:v>28.13</c:v>
                </c:pt>
                <c:pt idx="11">
                  <c:v>42.12</c:v>
                </c:pt>
                <c:pt idx="12">
                  <c:v>32.61</c:v>
                </c:pt>
                <c:pt idx="13">
                  <c:v>21.05</c:v>
                </c:pt>
                <c:pt idx="14">
                  <c:v>11.11</c:v>
                </c:pt>
                <c:pt idx="15">
                  <c:v>25</c:v>
                </c:pt>
                <c:pt idx="16">
                  <c:v>35.450000000000003</c:v>
                </c:pt>
                <c:pt idx="17">
                  <c:v>58.33</c:v>
                </c:pt>
                <c:pt idx="18">
                  <c:v>34.32</c:v>
                </c:pt>
                <c:pt idx="19">
                  <c:v>50.53</c:v>
                </c:pt>
                <c:pt idx="20">
                  <c:v>0.71</c:v>
                </c:pt>
                <c:pt idx="21">
                  <c:v>22.35</c:v>
                </c:pt>
                <c:pt idx="22">
                  <c:v>58.75</c:v>
                </c:pt>
                <c:pt idx="23">
                  <c:v>54.55</c:v>
                </c:pt>
                <c:pt idx="24">
                  <c:v>21.13</c:v>
                </c:pt>
                <c:pt idx="25">
                  <c:v>13.79</c:v>
                </c:pt>
                <c:pt idx="26">
                  <c:v>37.33</c:v>
                </c:pt>
                <c:pt idx="27">
                  <c:v>76.319999999999993</c:v>
                </c:pt>
                <c:pt idx="28">
                  <c:v>25.4</c:v>
                </c:pt>
                <c:pt idx="29">
                  <c:v>33.33</c:v>
                </c:pt>
                <c:pt idx="30">
                  <c:v>60</c:v>
                </c:pt>
                <c:pt idx="31">
                  <c:v>39.659999999999997</c:v>
                </c:pt>
                <c:pt idx="32">
                  <c:v>55.56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98-4C2C-B7A7-B644D13FFC01}"/>
            </c:ext>
          </c:extLst>
        </c:ser>
        <c:ser>
          <c:idx val="2"/>
          <c:order val="2"/>
          <c:tx>
            <c:v>4</c:v>
          </c:tx>
          <c:invertIfNegative val="0"/>
          <c:cat>
            <c:strRef>
              <c:f>'МЕТА Завершившие общеобразовате'!$A$9:$A$41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федерального государственного образовательного учреждения высшего профессионального образования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ОГБОУ СПО "Ярцевский индустриальный техникум"</c:v>
                </c:pt>
                <c:pt idx="18">
                  <c:v>ОГБПОУ  СмолАПО</c:v>
                </c:pt>
                <c:pt idx="19">
                  <c:v>ОГБПОУ  СОТА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 ФГБОУ ВО "Московский государственный университет технологий и управления имени К.Г. Разумовского (ПКУ)"</c:v>
                </c:pt>
                <c:pt idx="31">
                  <c:v>Сафоновский филиал ОГБПОУ "Смоленская академия профессионального образования"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Завершившие общеобразовате'!$D$9:$D$41</c:f>
              <c:numCache>
                <c:formatCode>General</c:formatCode>
                <c:ptCount val="33"/>
                <c:pt idx="0">
                  <c:v>6.38</c:v>
                </c:pt>
                <c:pt idx="1">
                  <c:v>16.84</c:v>
                </c:pt>
                <c:pt idx="2">
                  <c:v>10.59</c:v>
                </c:pt>
                <c:pt idx="3">
                  <c:v>5</c:v>
                </c:pt>
                <c:pt idx="4">
                  <c:v>6.15</c:v>
                </c:pt>
                <c:pt idx="5">
                  <c:v>7.55</c:v>
                </c:pt>
                <c:pt idx="6">
                  <c:v>61.11</c:v>
                </c:pt>
                <c:pt idx="7">
                  <c:v>3.88</c:v>
                </c:pt>
                <c:pt idx="8">
                  <c:v>0</c:v>
                </c:pt>
                <c:pt idx="9">
                  <c:v>17.78</c:v>
                </c:pt>
                <c:pt idx="10">
                  <c:v>8.59</c:v>
                </c:pt>
                <c:pt idx="11">
                  <c:v>13.7</c:v>
                </c:pt>
                <c:pt idx="12">
                  <c:v>17.39</c:v>
                </c:pt>
                <c:pt idx="13">
                  <c:v>0</c:v>
                </c:pt>
                <c:pt idx="14">
                  <c:v>0</c:v>
                </c:pt>
                <c:pt idx="15">
                  <c:v>48.08</c:v>
                </c:pt>
                <c:pt idx="16">
                  <c:v>6.36</c:v>
                </c:pt>
                <c:pt idx="17">
                  <c:v>29.17</c:v>
                </c:pt>
                <c:pt idx="18">
                  <c:v>7.4</c:v>
                </c:pt>
                <c:pt idx="19">
                  <c:v>39.47</c:v>
                </c:pt>
                <c:pt idx="20">
                  <c:v>0.71</c:v>
                </c:pt>
                <c:pt idx="21">
                  <c:v>3.53</c:v>
                </c:pt>
                <c:pt idx="22">
                  <c:v>3.75</c:v>
                </c:pt>
                <c:pt idx="23">
                  <c:v>27.27</c:v>
                </c:pt>
                <c:pt idx="24">
                  <c:v>0</c:v>
                </c:pt>
                <c:pt idx="25">
                  <c:v>0</c:v>
                </c:pt>
                <c:pt idx="26">
                  <c:v>8</c:v>
                </c:pt>
                <c:pt idx="27">
                  <c:v>15.79</c:v>
                </c:pt>
                <c:pt idx="28">
                  <c:v>57.14</c:v>
                </c:pt>
                <c:pt idx="29">
                  <c:v>50</c:v>
                </c:pt>
                <c:pt idx="30">
                  <c:v>40</c:v>
                </c:pt>
                <c:pt idx="31">
                  <c:v>50</c:v>
                </c:pt>
                <c:pt idx="32">
                  <c:v>23.15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698-4C2C-B7A7-B644D13FFC01}"/>
            </c:ext>
          </c:extLst>
        </c:ser>
        <c:ser>
          <c:idx val="3"/>
          <c:order val="3"/>
          <c:tx>
            <c:v>5</c:v>
          </c:tx>
          <c:invertIfNegative val="0"/>
          <c:cat>
            <c:strRef>
              <c:f>'МЕТА Завершившие общеобразовате'!$A$9:$A$41</c:f>
              <c:strCache>
                <c:ptCount val="33"/>
                <c:pt idx="0">
                  <c:v>СОГБОУ СПО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ОГБОУ СПО  "Вяземский медицинский колледж"</c:v>
                </c:pt>
                <c:pt idx="3">
                  <c:v>СОГБОУ СПО "Верхнеднепровский технологический техникум"</c:v>
                </c:pt>
                <c:pt idx="4">
                  <c:v>ОГБОУ СПО "Рославльский медицинский техникум"</c:v>
                </c:pt>
                <c:pt idx="5">
                  <c:v>СОГБОУ СПО "Сафоновский индустриально - технологический техникум"</c:v>
                </c:pt>
                <c:pt idx="6">
                  <c:v>НОУ СПО "Техникум туризма менеджмента и информационных технологий"</c:v>
                </c:pt>
                <c:pt idx="7">
                  <c:v>ОГБОУ СПО "Смоленский автотранспортный колледж имени Е.Г. Трубицына"</c:v>
                </c:pt>
                <c:pt idx="8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9">
                  <c:v>ОГБОУ СПО "Смоленский базовый медицинский колледж"</c:v>
                </c:pt>
                <c:pt idx="10">
                  <c:v>ОГБОУ СПО "Смоленский педагогический колледж"</c:v>
                </c:pt>
                <c:pt idx="11">
                  <c:v>ОГБОУ СПО "Смоленский строительный колледж"</c:v>
                </c:pt>
                <c:pt idx="12">
                  <c:v>Смоленский кооперативный техникум</c:v>
                </c:pt>
                <c:pt idx="13">
                  <c:v>ГОБУ СПО "Смоленское областное музыкальное училище имени М.И.Глинки (техникум)"</c:v>
                </c:pt>
                <c:pt idx="14">
                  <c:v>ОГОБУ ВПО "Смоленский государственный институт искусств"</c:v>
                </c:pt>
                <c:pt idx="15">
                  <c:v>Смоленский филиал федерального государственного образовательного учреждения высшего профессионального образования  "Российский экономический университет имени Г.В. Плеханова"</c:v>
                </c:pt>
                <c:pt idx="16">
                  <c:v>СОГБОУ СПО "Техникум отраслевых технологий"</c:v>
                </c:pt>
                <c:pt idx="17">
                  <c:v>ОГБОУ СПО "Ярцевский индустриальный техникум"</c:v>
                </c:pt>
                <c:pt idx="18">
                  <c:v>ОГБПОУ  СмолАПО</c:v>
                </c:pt>
                <c:pt idx="19">
                  <c:v>ОГБПОУ  СОТА</c:v>
                </c:pt>
                <c:pt idx="20">
                  <c:v>ОГБПОУ "Смоленский техникум железнодорожного транспорта, связи и  сервиса"</c:v>
                </c:pt>
                <c:pt idx="21">
                  <c:v>СОГБПОУ  "Гагаринский многопрофильный колледж" </c:v>
                </c:pt>
                <c:pt idx="22">
                  <c:v>СОГБПОУ  "Рославльский многопрофильный колледж" </c:v>
                </c:pt>
                <c:pt idx="23">
                  <c:v>СОГБПОУ "Козловский многопрофильный аграрный  колледж" </c:v>
                </c:pt>
                <c:pt idx="24">
                  <c:v>СОГБПОУ "Десногорский энергетический колледж"</c:v>
                </c:pt>
                <c:pt idx="25">
                  <c:v>ФГБУ ПОО  "Смоленское государственное училище (техникум)  олимпийского резерва"</c:v>
                </c:pt>
                <c:pt idx="26">
                  <c:v>ПОУ "Международная Академия современных технологий" </c:v>
                </c:pt>
                <c:pt idx="27">
                  <c:v>ЧПОУ "Смоленский юридический колледж"</c:v>
                </c:pt>
                <c:pt idx="28">
                  <c:v>ПОАНО "Смоленский колледж международного юридического института"</c:v>
                </c:pt>
                <c:pt idx="29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  <c:pt idx="30">
                  <c:v>Смоленский казачий институт промышленных технологий и бизнеса (филиал) ФГБОУ ВО "Московский государственный университет технологий и управления имени К.Г. Разумовского (ПКУ)"</c:v>
                </c:pt>
                <c:pt idx="31">
                  <c:v>Сафоновский филиал ОГБПОУ "Смоленская академия профессионального образования"</c:v>
                </c:pt>
                <c:pt idx="32">
                  <c:v>АНО ПО "СМОЛЕНСКИЙ КОЛЛЕДЖ ПРАВООХРАНЫ И ПРАВОСУДИЯ"</c:v>
                </c:pt>
              </c:strCache>
            </c:strRef>
          </c:cat>
          <c:val>
            <c:numRef>
              <c:f>'МЕТА Завершившие общеобразовате'!$E$9:$E$41</c:f>
              <c:numCache>
                <c:formatCode>General</c:formatCode>
                <c:ptCount val="3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33.33</c:v>
                </c:pt>
                <c:pt idx="7">
                  <c:v>0</c:v>
                </c:pt>
                <c:pt idx="8">
                  <c:v>0</c:v>
                </c:pt>
                <c:pt idx="9">
                  <c:v>3.33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15.38</c:v>
                </c:pt>
                <c:pt idx="16">
                  <c:v>0</c:v>
                </c:pt>
                <c:pt idx="17">
                  <c:v>0</c:v>
                </c:pt>
                <c:pt idx="18">
                  <c:v>0.3</c:v>
                </c:pt>
                <c:pt idx="19">
                  <c:v>3.16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0</c:v>
                </c:pt>
                <c:pt idx="28">
                  <c:v>16.670000000000002</c:v>
                </c:pt>
                <c:pt idx="29">
                  <c:v>16.670000000000002</c:v>
                </c:pt>
                <c:pt idx="30">
                  <c:v>0</c:v>
                </c:pt>
                <c:pt idx="31">
                  <c:v>5.17</c:v>
                </c:pt>
                <c:pt idx="3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698-4C2C-B7A7-B644D13FFC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45856096"/>
        <c:axId val="245856656"/>
      </c:barChart>
      <c:catAx>
        <c:axId val="24585609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45856656"/>
        <c:crosses val="autoZero"/>
        <c:auto val="1"/>
        <c:lblAlgn val="ctr"/>
        <c:lblOffset val="100"/>
        <c:noMultiLvlLbl val="0"/>
      </c:catAx>
      <c:valAx>
        <c:axId val="24585665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4585609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1"/>
            </a:pPr>
            <a:r>
              <a:rPr lang="ru-RU" sz="1200" b="1"/>
              <a:t>ВПР СПО Информатика 1 курс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v>Смоленская область</c:v>
          </c:tx>
          <c:invertIfNegative val="0"/>
          <c:val>
            <c:numRef>
              <c:f>'ИНФ 1 курс Достижение планируем'!$C$10:$C$24</c:f>
              <c:numCache>
                <c:formatCode>General</c:formatCode>
                <c:ptCount val="15"/>
                <c:pt idx="0">
                  <c:v>35.6</c:v>
                </c:pt>
                <c:pt idx="1">
                  <c:v>84</c:v>
                </c:pt>
                <c:pt idx="2">
                  <c:v>51.6</c:v>
                </c:pt>
                <c:pt idx="3">
                  <c:v>50.8</c:v>
                </c:pt>
                <c:pt idx="4">
                  <c:v>58.8</c:v>
                </c:pt>
                <c:pt idx="5">
                  <c:v>9.1999999999999993</c:v>
                </c:pt>
                <c:pt idx="6">
                  <c:v>70</c:v>
                </c:pt>
                <c:pt idx="7">
                  <c:v>26.4</c:v>
                </c:pt>
                <c:pt idx="8">
                  <c:v>48.4</c:v>
                </c:pt>
                <c:pt idx="9">
                  <c:v>65.599999999999994</c:v>
                </c:pt>
                <c:pt idx="10">
                  <c:v>68.400000000000006</c:v>
                </c:pt>
                <c:pt idx="11">
                  <c:v>23.2</c:v>
                </c:pt>
                <c:pt idx="12">
                  <c:v>24.2</c:v>
                </c:pt>
                <c:pt idx="13">
                  <c:v>2</c:v>
                </c:pt>
                <c:pt idx="1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FC4-4DC1-A27A-D6908584DFBE}"/>
            </c:ext>
          </c:extLst>
        </c:ser>
        <c:ser>
          <c:idx val="1"/>
          <c:order val="1"/>
          <c:tx>
            <c:v>РФ</c:v>
          </c:tx>
          <c:invertIfNegative val="0"/>
          <c:val>
            <c:numRef>
              <c:f>'ИНФ 1 курс Достижение планируем'!$D$10:$D$24</c:f>
              <c:numCache>
                <c:formatCode>General</c:formatCode>
                <c:ptCount val="15"/>
                <c:pt idx="0">
                  <c:v>53.96</c:v>
                </c:pt>
                <c:pt idx="1">
                  <c:v>75.63</c:v>
                </c:pt>
                <c:pt idx="2">
                  <c:v>45.71</c:v>
                </c:pt>
                <c:pt idx="3">
                  <c:v>43.72</c:v>
                </c:pt>
                <c:pt idx="4">
                  <c:v>63.72</c:v>
                </c:pt>
                <c:pt idx="5">
                  <c:v>21.03</c:v>
                </c:pt>
                <c:pt idx="6">
                  <c:v>61.05</c:v>
                </c:pt>
                <c:pt idx="7">
                  <c:v>30.21</c:v>
                </c:pt>
                <c:pt idx="8">
                  <c:v>46.66</c:v>
                </c:pt>
                <c:pt idx="9">
                  <c:v>53.55</c:v>
                </c:pt>
                <c:pt idx="10">
                  <c:v>60.45</c:v>
                </c:pt>
                <c:pt idx="11">
                  <c:v>29.91</c:v>
                </c:pt>
                <c:pt idx="12">
                  <c:v>29.79</c:v>
                </c:pt>
                <c:pt idx="13">
                  <c:v>5.95</c:v>
                </c:pt>
                <c:pt idx="14">
                  <c:v>4.57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FC4-4DC1-A27A-D6908584DF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245858896"/>
        <c:axId val="245858336"/>
      </c:barChart>
      <c:valAx>
        <c:axId val="245858336"/>
        <c:scaling>
          <c:orientation val="minMax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 b="0"/>
                </a:pPr>
                <a:r>
                  <a:rPr lang="ru-RU" b="0"/>
                  <a:t>% выполнения задания</a:t>
                </a:r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245858896"/>
        <c:crosses val="autoZero"/>
        <c:crossBetween val="between"/>
      </c:valAx>
      <c:catAx>
        <c:axId val="245858896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ru-RU" b="0"/>
                  <a:t>Задания</a:t>
                </a:r>
              </a:p>
            </c:rich>
          </c:tx>
          <c:layout/>
          <c:overlay val="0"/>
        </c:title>
        <c:majorTickMark val="none"/>
        <c:minorTickMark val="none"/>
        <c:tickLblPos val="nextTo"/>
        <c:crossAx val="245858336"/>
        <c:crosses val="autoZero"/>
        <c:auto val="1"/>
        <c:lblAlgn val="ctr"/>
        <c:lblOffset val="100"/>
        <c:noMultiLvlLbl val="0"/>
      </c:catAx>
      <c:spPr>
        <a:ln>
          <a:noFill/>
        </a:ln>
      </c:spPr>
    </c:plotArea>
    <c:legend>
      <c:legendPos val="b"/>
      <c:layout/>
      <c:overlay val="0"/>
      <c:txPr>
        <a:bodyPr/>
        <a:lstStyle/>
        <a:p>
          <a:pPr rtl="0">
            <a:defRPr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'[Пакетный_отчет_14122021_113604.xlsx]РУ 1 курс Статистика по отметка'!$B$8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'[Пакетный_отчет_14122021_113604.xlsx]РУ 1 курс Статистика по отметка'!$A$9:$A$14</c:f>
              <c:strCache>
                <c:ptCount val="6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ОГБПОУ  "Смоленская областная технологическая академия"</c:v>
                </c:pt>
                <c:pt idx="3">
                  <c:v>СОГБПОУ  "Гагаринский многопрофильный колледж" </c:v>
                </c:pt>
                <c:pt idx="4">
                  <c:v>ФГБУ ПОО  "Смоленское государственное училище (техникум)  олимпийского резерва"</c:v>
                </c:pt>
                <c:pt idx="5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</c:strCache>
            </c:strRef>
          </c:cat>
          <c:val>
            <c:numRef>
              <c:f>'[Пакетный_отчет_14122021_113604.xlsx]РУ 1 курс Статистика по отметка'!$B$9:$B$14</c:f>
              <c:numCache>
                <c:formatCode>General</c:formatCode>
                <c:ptCount val="6"/>
                <c:pt idx="0">
                  <c:v>6.54</c:v>
                </c:pt>
                <c:pt idx="1">
                  <c:v>1.79</c:v>
                </c:pt>
                <c:pt idx="2">
                  <c:v>0</c:v>
                </c:pt>
                <c:pt idx="3">
                  <c:v>23.08</c:v>
                </c:pt>
                <c:pt idx="4">
                  <c:v>44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E6-4F0B-92A8-E1574F7C0A77}"/>
            </c:ext>
          </c:extLst>
        </c:ser>
        <c:ser>
          <c:idx val="1"/>
          <c:order val="1"/>
          <c:tx>
            <c:strRef>
              <c:f>'[Пакетный_отчет_14122021_113604.xlsx]РУ 1 курс Статистика по отметка'!$C$8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'[Пакетный_отчет_14122021_113604.xlsx]РУ 1 курс Статистика по отметка'!$A$9:$A$14</c:f>
              <c:strCache>
                <c:ptCount val="6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ОГБПОУ  "Смоленская областная технологическая академия"</c:v>
                </c:pt>
                <c:pt idx="3">
                  <c:v>СОГБПОУ  "Гагаринский многопрофильный колледж" </c:v>
                </c:pt>
                <c:pt idx="4">
                  <c:v>ФГБУ ПОО  "Смоленское государственное училище (техникум)  олимпийского резерва"</c:v>
                </c:pt>
                <c:pt idx="5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</c:strCache>
            </c:strRef>
          </c:cat>
          <c:val>
            <c:numRef>
              <c:f>'[Пакетный_отчет_14122021_113604.xlsx]РУ 1 курс Статистика по отметка'!$C$9:$C$14</c:f>
              <c:numCache>
                <c:formatCode>General</c:formatCode>
                <c:ptCount val="6"/>
                <c:pt idx="0">
                  <c:v>29.91</c:v>
                </c:pt>
                <c:pt idx="1">
                  <c:v>17.86</c:v>
                </c:pt>
                <c:pt idx="2">
                  <c:v>45.45</c:v>
                </c:pt>
                <c:pt idx="3">
                  <c:v>38.46</c:v>
                </c:pt>
                <c:pt idx="4">
                  <c:v>40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FE6-4F0B-92A8-E1574F7C0A77}"/>
            </c:ext>
          </c:extLst>
        </c:ser>
        <c:ser>
          <c:idx val="2"/>
          <c:order val="2"/>
          <c:tx>
            <c:strRef>
              <c:f>'[Пакетный_отчет_14122021_113604.xlsx]РУ 1 курс Статистика по отметка'!$D$8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'[Пакетный_отчет_14122021_113604.xlsx]РУ 1 курс Статистика по отметка'!$A$9:$A$14</c:f>
              <c:strCache>
                <c:ptCount val="6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ОГБПОУ  "Смоленская областная технологическая академия"</c:v>
                </c:pt>
                <c:pt idx="3">
                  <c:v>СОГБПОУ  "Гагаринский многопрофильный колледж" </c:v>
                </c:pt>
                <c:pt idx="4">
                  <c:v>ФГБУ ПОО  "Смоленское государственное училище (техникум)  олимпийского резерва"</c:v>
                </c:pt>
                <c:pt idx="5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</c:strCache>
            </c:strRef>
          </c:cat>
          <c:val>
            <c:numRef>
              <c:f>'[Пакетный_отчет_14122021_113604.xlsx]РУ 1 курс Статистика по отметка'!$D$9:$D$14</c:f>
              <c:numCache>
                <c:formatCode>General</c:formatCode>
                <c:ptCount val="6"/>
                <c:pt idx="0">
                  <c:v>48.6</c:v>
                </c:pt>
                <c:pt idx="1">
                  <c:v>46.43</c:v>
                </c:pt>
                <c:pt idx="2">
                  <c:v>45.45</c:v>
                </c:pt>
                <c:pt idx="3">
                  <c:v>34.619999999999997</c:v>
                </c:pt>
                <c:pt idx="4">
                  <c:v>16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FE6-4F0B-92A8-E1574F7C0A77}"/>
            </c:ext>
          </c:extLst>
        </c:ser>
        <c:ser>
          <c:idx val="3"/>
          <c:order val="3"/>
          <c:tx>
            <c:strRef>
              <c:f>'[Пакетный_отчет_14122021_113604.xlsx]РУ 1 курс Статистика по отметка'!$E$8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'[Пакетный_отчет_14122021_113604.xlsx]РУ 1 курс Статистика по отметка'!$A$9:$A$14</c:f>
              <c:strCache>
                <c:ptCount val="6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ОГБПОУ  "Смоленская областная технологическая академия"</c:v>
                </c:pt>
                <c:pt idx="3">
                  <c:v>СОГБПОУ  "Гагаринский многопрофильный колледж" </c:v>
                </c:pt>
                <c:pt idx="4">
                  <c:v>ФГБУ ПОО  "Смоленское государственное училище (техникум)  олимпийского резерва"</c:v>
                </c:pt>
                <c:pt idx="5">
                  <c:v>Религиозная организация - духовная профессиональная образовательная организация «Центр подготовки церковных специалистов Смоленской Епархии Русской Православной Церкви»</c:v>
                </c:pt>
              </c:strCache>
            </c:strRef>
          </c:cat>
          <c:val>
            <c:numRef>
              <c:f>'[Пакетный_отчет_14122021_113604.xlsx]РУ 1 курс Статистика по отметка'!$E$9:$E$14</c:f>
              <c:numCache>
                <c:formatCode>General</c:formatCode>
                <c:ptCount val="6"/>
                <c:pt idx="0">
                  <c:v>14.95</c:v>
                </c:pt>
                <c:pt idx="1">
                  <c:v>33.93</c:v>
                </c:pt>
                <c:pt idx="2">
                  <c:v>9.09</c:v>
                </c:pt>
                <c:pt idx="3">
                  <c:v>3.85</c:v>
                </c:pt>
                <c:pt idx="4">
                  <c:v>0</c:v>
                </c:pt>
                <c:pt idx="5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FE6-4F0B-92A8-E1574F7C0A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-25"/>
        <c:axId val="174470928"/>
        <c:axId val="174471488"/>
      </c:barChart>
      <c:catAx>
        <c:axId val="1744709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4471488"/>
        <c:crosses val="autoZero"/>
        <c:auto val="1"/>
        <c:lblAlgn val="ctr"/>
        <c:lblOffset val="100"/>
        <c:noMultiLvlLbl val="0"/>
      </c:catAx>
      <c:valAx>
        <c:axId val="174471488"/>
        <c:scaling>
          <c:orientation val="minMax"/>
        </c:scaling>
        <c:delete val="0"/>
        <c:axPos val="l"/>
        <c:majorGridlines/>
        <c:numFmt formatCode="General" sourceLinked="1"/>
        <c:majorTickMark val="none"/>
        <c:minorTickMark val="none"/>
        <c:tickLblPos val="nextTo"/>
        <c:spPr>
          <a:ln w="9525">
            <a:noFill/>
          </a:ln>
        </c:spPr>
        <c:crossAx val="174470928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b="1" i="0" baseline="0" dirty="0" smtClean="0">
                <a:effectLst/>
              </a:rPr>
              <a:t>Завершившие </a:t>
            </a:r>
            <a:r>
              <a:rPr lang="ru-RU" sz="1200" b="1" i="0" baseline="0" dirty="0">
                <a:effectLst/>
              </a:rPr>
              <a:t>общеобразовательную подготовку</a:t>
            </a:r>
            <a:endParaRPr lang="ru-RU" sz="1200" dirty="0">
              <a:effectLst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'[Пакетный_отчет_14122021_162450.xlsx]РУ Завершившие общеобразователь'!$B$8</c:f>
              <c:strCache>
                <c:ptCount val="1"/>
                <c:pt idx="0">
                  <c:v>2</c:v>
                </c:pt>
              </c:strCache>
            </c:strRef>
          </c:tx>
          <c:invertIfNegative val="0"/>
          <c:cat>
            <c:strRef>
              <c:f>'[Пакетный_отчет_14122021_162450.xlsx]РУ Завершившие общеобразователь'!$A$9:$A$13</c:f>
              <c:strCache>
                <c:ptCount val="5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СОГБПОУ  "Гагаринский многопрофильный колледж" </c:v>
                </c:pt>
                <c:pt idx="3">
                  <c:v>ФГБУ ПОО  "Смоленское государственное училище (техникум)  олимпийского резерва"</c:v>
                </c:pt>
                <c:pt idx="4">
                  <c:v>Религиозная организация - духовная профессиональная образовательная организация</c:v>
                </c:pt>
              </c:strCache>
            </c:strRef>
          </c:cat>
          <c:val>
            <c:numRef>
              <c:f>'[Пакетный_отчет_14122021_162450.xlsx]РУ Завершившие общеобразователь'!$B$9:$B$13</c:f>
              <c:numCache>
                <c:formatCode>General</c:formatCode>
                <c:ptCount val="5"/>
                <c:pt idx="0">
                  <c:v>31.63</c:v>
                </c:pt>
                <c:pt idx="1">
                  <c:v>33.33</c:v>
                </c:pt>
                <c:pt idx="2">
                  <c:v>24.24</c:v>
                </c:pt>
                <c:pt idx="3">
                  <c:v>68.97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87-4A25-8761-DE0B1820AEAA}"/>
            </c:ext>
          </c:extLst>
        </c:ser>
        <c:ser>
          <c:idx val="1"/>
          <c:order val="1"/>
          <c:tx>
            <c:strRef>
              <c:f>'[Пакетный_отчет_14122021_162450.xlsx]РУ Завершившие общеобразователь'!$C$8</c:f>
              <c:strCache>
                <c:ptCount val="1"/>
                <c:pt idx="0">
                  <c:v>3</c:v>
                </c:pt>
              </c:strCache>
            </c:strRef>
          </c:tx>
          <c:invertIfNegative val="0"/>
          <c:cat>
            <c:strRef>
              <c:f>'[Пакетный_отчет_14122021_162450.xlsx]РУ Завершившие общеобразователь'!$A$9:$A$13</c:f>
              <c:strCache>
                <c:ptCount val="5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СОГБПОУ  "Гагаринский многопрофильный колледж" </c:v>
                </c:pt>
                <c:pt idx="3">
                  <c:v>ФГБУ ПОО  "Смоленское государственное училище (техникум)  олимпийского резерва"</c:v>
                </c:pt>
                <c:pt idx="4">
                  <c:v>Религиозная организация - духовная профессиональная образовательная организация</c:v>
                </c:pt>
              </c:strCache>
            </c:strRef>
          </c:cat>
          <c:val>
            <c:numRef>
              <c:f>'[Пакетный_отчет_14122021_162450.xlsx]РУ Завершившие общеобразователь'!$C$9:$C$13</c:f>
              <c:numCache>
                <c:formatCode>General</c:formatCode>
                <c:ptCount val="5"/>
                <c:pt idx="0">
                  <c:v>45.92</c:v>
                </c:pt>
                <c:pt idx="1">
                  <c:v>47.62</c:v>
                </c:pt>
                <c:pt idx="2">
                  <c:v>33.33</c:v>
                </c:pt>
                <c:pt idx="3">
                  <c:v>20.69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87-4A25-8761-DE0B1820AEAA}"/>
            </c:ext>
          </c:extLst>
        </c:ser>
        <c:ser>
          <c:idx val="2"/>
          <c:order val="2"/>
          <c:tx>
            <c:strRef>
              <c:f>'[Пакетный_отчет_14122021_162450.xlsx]РУ Завершившие общеобразователь'!$D$8</c:f>
              <c:strCache>
                <c:ptCount val="1"/>
                <c:pt idx="0">
                  <c:v>4</c:v>
                </c:pt>
              </c:strCache>
            </c:strRef>
          </c:tx>
          <c:invertIfNegative val="0"/>
          <c:cat>
            <c:strRef>
              <c:f>'[Пакетный_отчет_14122021_162450.xlsx]РУ Завершившие общеобразователь'!$A$9:$A$13</c:f>
              <c:strCache>
                <c:ptCount val="5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СОГБПОУ  "Гагаринский многопрофильный колледж" </c:v>
                </c:pt>
                <c:pt idx="3">
                  <c:v>ФГБУ ПОО  "Смоленское государственное училище (техникум)  олимпийского резерва"</c:v>
                </c:pt>
                <c:pt idx="4">
                  <c:v>Религиозная организация - духовная профессиональная образовательная организация</c:v>
                </c:pt>
              </c:strCache>
            </c:strRef>
          </c:cat>
          <c:val>
            <c:numRef>
              <c:f>'[Пакетный_отчет_14122021_162450.xlsx]РУ Завершившие общеобразователь'!$D$9:$D$13</c:f>
              <c:numCache>
                <c:formatCode>General</c:formatCode>
                <c:ptCount val="5"/>
                <c:pt idx="0">
                  <c:v>19.39</c:v>
                </c:pt>
                <c:pt idx="1">
                  <c:v>14.29</c:v>
                </c:pt>
                <c:pt idx="2">
                  <c:v>24.24</c:v>
                </c:pt>
                <c:pt idx="3">
                  <c:v>10.34</c:v>
                </c:pt>
                <c:pt idx="4">
                  <c:v>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87-4A25-8761-DE0B1820AEAA}"/>
            </c:ext>
          </c:extLst>
        </c:ser>
        <c:ser>
          <c:idx val="3"/>
          <c:order val="3"/>
          <c:tx>
            <c:strRef>
              <c:f>'[Пакетный_отчет_14122021_162450.xlsx]РУ Завершившие общеобразователь'!$E$8</c:f>
              <c:strCache>
                <c:ptCount val="1"/>
                <c:pt idx="0">
                  <c:v>5</c:v>
                </c:pt>
              </c:strCache>
            </c:strRef>
          </c:tx>
          <c:invertIfNegative val="0"/>
          <c:cat>
            <c:strRef>
              <c:f>'[Пакетный_отчет_14122021_162450.xlsx]РУ Завершившие общеобразователь'!$A$9:$A$13</c:f>
              <c:strCache>
                <c:ptCount val="5"/>
                <c:pt idx="0">
                  <c:v>ОГБПОУ "Смоленский педагогический колледж"</c:v>
                </c:pt>
                <c:pt idx="1">
                  <c:v>ОГБПОУ  " Смоленская академия профессионального образования"</c:v>
                </c:pt>
                <c:pt idx="2">
                  <c:v>СОГБПОУ  "Гагаринский многопрофильный колледж" </c:v>
                </c:pt>
                <c:pt idx="3">
                  <c:v>ФГБУ ПОО  "Смоленское государственное училище (техникум)  олимпийского резерва"</c:v>
                </c:pt>
                <c:pt idx="4">
                  <c:v>Религиозная организация - духовная профессиональная образовательная организация</c:v>
                </c:pt>
              </c:strCache>
            </c:strRef>
          </c:cat>
          <c:val>
            <c:numRef>
              <c:f>'[Пакетный_отчет_14122021_162450.xlsx]РУ Завершившие общеобразователь'!$E$9:$E$13</c:f>
              <c:numCache>
                <c:formatCode>General</c:formatCode>
                <c:ptCount val="5"/>
                <c:pt idx="0">
                  <c:v>3.06</c:v>
                </c:pt>
                <c:pt idx="1">
                  <c:v>4.76</c:v>
                </c:pt>
                <c:pt idx="2">
                  <c:v>18.18</c:v>
                </c:pt>
                <c:pt idx="3">
                  <c:v>0</c:v>
                </c:pt>
                <c:pt idx="4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87-4A25-8761-DE0B1820AE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4039408"/>
        <c:axId val="174039968"/>
      </c:barChart>
      <c:catAx>
        <c:axId val="1740394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174039968"/>
        <c:crosses val="autoZero"/>
        <c:auto val="1"/>
        <c:lblAlgn val="ctr"/>
        <c:lblOffset val="100"/>
        <c:noMultiLvlLbl val="0"/>
      </c:catAx>
      <c:valAx>
        <c:axId val="174039968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/>
                </a:pPr>
                <a:r>
                  <a:rPr lang="ru-RU" sz="1000" b="0" i="0" baseline="0">
                    <a:effectLst/>
                  </a:rPr>
                  <a:t>Распределение групп баллов в %</a:t>
                </a:r>
                <a:endParaRPr lang="ru-RU" sz="1000">
                  <a:effectLst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4039408"/>
        <c:crosses val="autoZero"/>
        <c:crossBetween val="between"/>
      </c:valAx>
      <c:dTable>
        <c:showHorzBorder val="1"/>
        <c:showVertBorder val="1"/>
        <c:showOutline val="1"/>
        <c:showKeys val="0"/>
      </c:dTable>
      <c:spPr>
        <a:ln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Завершившие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общеобразовательную подготовку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spPr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'МА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'МА Завершившие общеобразовате 1'!$D$9:$G$9</c:f>
              <c:numCache>
                <c:formatCode>General</c:formatCode>
                <c:ptCount val="4"/>
                <c:pt idx="0">
                  <c:v>7.27</c:v>
                </c:pt>
                <c:pt idx="1">
                  <c:v>25.53</c:v>
                </c:pt>
                <c:pt idx="2">
                  <c:v>38.799999999999997</c:v>
                </c:pt>
                <c:pt idx="3">
                  <c:v>28.4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65-4695-A276-C9F0778E37CF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'МА Завершившие общеобразовате 1'!$D$8:$G$8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'МА Завершившие общеобразовате 1'!$D$10:$G$10</c:f>
              <c:numCache>
                <c:formatCode>General</c:formatCode>
                <c:ptCount val="4"/>
                <c:pt idx="0">
                  <c:v>6.89</c:v>
                </c:pt>
                <c:pt idx="1">
                  <c:v>25.53</c:v>
                </c:pt>
                <c:pt idx="2">
                  <c:v>42.79</c:v>
                </c:pt>
                <c:pt idx="3">
                  <c:v>24.8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F65-4695-A276-C9F0778E37CF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4114176"/>
        <c:axId val="174114736"/>
      </c:barChart>
      <c:catAx>
        <c:axId val="17411417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4114736"/>
        <c:crosses val="autoZero"/>
        <c:auto val="1"/>
        <c:lblAlgn val="ctr"/>
        <c:lblOffset val="100"/>
        <c:noMultiLvlLbl val="0"/>
      </c:catAx>
      <c:valAx>
        <c:axId val="17411473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4114176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 b="1"/>
            </a:pPr>
            <a:r>
              <a:rPr lang="ru-RU" sz="1200" b="1" i="0" baseline="0" dirty="0" smtClean="0">
                <a:effectLst/>
                <a:latin typeface="+mn-lt"/>
                <a:cs typeface="Times New Roman" panose="02020603050405020304" pitchFamily="18" charset="0"/>
              </a:rPr>
              <a:t>1 </a:t>
            </a:r>
            <a:r>
              <a:rPr lang="ru-RU" sz="1200" b="1" i="0" baseline="0" dirty="0">
                <a:effectLst/>
                <a:latin typeface="+mn-lt"/>
                <a:cs typeface="Times New Roman" panose="02020603050405020304" pitchFamily="18" charset="0"/>
              </a:rPr>
              <a:t>курс</a:t>
            </a:r>
            <a:endParaRPr lang="ru-RU" sz="1200" b="1" dirty="0">
              <a:effectLst/>
              <a:latin typeface="+mn-lt"/>
              <a:cs typeface="Times New Roman" panose="02020603050405020304" pitchFamily="18" charset="0"/>
            </a:endParaRP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Россия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'МА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'МА 1 курс Статистика по отметка'!$D$9:$G$9</c:f>
              <c:numCache>
                <c:formatCode>General</c:formatCode>
                <c:ptCount val="4"/>
                <c:pt idx="0">
                  <c:v>15.17</c:v>
                </c:pt>
                <c:pt idx="1">
                  <c:v>59.35</c:v>
                </c:pt>
                <c:pt idx="2">
                  <c:v>23.02</c:v>
                </c:pt>
                <c:pt idx="3">
                  <c:v>2.4700000000000002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D0-4843-9F69-6A1BDAC790CA}"/>
            </c:ext>
          </c:extLst>
        </c:ser>
        <c:ser>
          <c:idx val="1"/>
          <c:order val="1"/>
          <c:tx>
            <c:v>Смоленская область</c:v>
          </c:tx>
          <c:invertIfNegative val="0"/>
          <c:dLbls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'МА 1 курс Статистика по отметка'!$D$8:$G$8</c:f>
              <c:numCache>
                <c:formatCode>General</c:formatCod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numCache>
            </c:numRef>
          </c:cat>
          <c:val>
            <c:numRef>
              <c:f>'МА 1 курс Статистика по отметка'!$D$10:$G$10</c:f>
              <c:numCache>
                <c:formatCode>General</c:formatCode>
                <c:ptCount val="4"/>
                <c:pt idx="0">
                  <c:v>11.8</c:v>
                </c:pt>
                <c:pt idx="1">
                  <c:v>65.22</c:v>
                </c:pt>
                <c:pt idx="2">
                  <c:v>19.64</c:v>
                </c:pt>
                <c:pt idx="3">
                  <c:v>3.34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D0-4843-9F69-6A1BDAC790C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74165840"/>
        <c:axId val="174166400"/>
      </c:barChart>
      <c:catAx>
        <c:axId val="1741658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74166400"/>
        <c:crosses val="autoZero"/>
        <c:auto val="1"/>
        <c:lblAlgn val="ctr"/>
        <c:lblOffset val="100"/>
        <c:noMultiLvlLbl val="0"/>
      </c:catAx>
      <c:valAx>
        <c:axId val="17416640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000">
                    <a:latin typeface="+mn-lt"/>
                  </a:defRPr>
                </a:pPr>
                <a:r>
                  <a:rPr lang="ru-RU" sz="1000" b="0" i="0" baseline="0">
                    <a:effectLst/>
                    <a:latin typeface="+mn-lt"/>
                  </a:rPr>
                  <a:t>Распределение  груп баллов в </a:t>
                </a:r>
                <a:r>
                  <a:rPr lang="ru-RU" sz="1000" b="1" i="0" baseline="0">
                    <a:effectLst/>
                    <a:latin typeface="+mn-lt"/>
                  </a:rPr>
                  <a:t>%</a:t>
                </a:r>
                <a:endParaRPr lang="ru-RU" sz="1000">
                  <a:effectLst/>
                  <a:latin typeface="+mn-lt"/>
                </a:endParaRP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174165840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200"/>
            </a:pPr>
            <a:r>
              <a:rPr lang="ru-RU" sz="1200" dirty="0" smtClean="0"/>
              <a:t>1 </a:t>
            </a:r>
            <a:r>
              <a:rPr lang="ru-RU" sz="1200" dirty="0"/>
              <a:t>курс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2</c:v>
          </c:tx>
          <c:invertIfNegative val="0"/>
          <c:cat>
            <c:strRef>
              <c:f>'[Пакетный_отчет_14122021_114723.xlsx]МА 1 курс Статистика по отметка'!$A$9:$A$23</c:f>
              <c:strCache>
                <c:ptCount val="15"/>
                <c:pt idx="0">
                  <c:v>СОГБОУ СПО 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ОГБПОУ  "Смоленский автотранспортный колледж имени Е.Г. Трубицына"</c:v>
                </c:pt>
                <c:pt idx="3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4">
                  <c:v>ОГБОУ СПО "Смоленский строительный колледж"</c:v>
                </c:pt>
                <c:pt idx="5">
                  <c:v>Смоленский кооперативный техникум</c:v>
                </c:pt>
                <c:pt idx="6">
                  <c:v>СОГБОУ СПО "Техникум отраслевых технологий"</c:v>
                </c:pt>
                <c:pt idx="7">
                  <c:v>СОГБОУ СПО "Ярцевский индустриальный техникум"</c:v>
                </c:pt>
                <c:pt idx="8">
                  <c:v>ОГБПОУ  СмолАПО</c:v>
                </c:pt>
                <c:pt idx="9">
                  <c:v>ОГБПОУ  СОТА</c:v>
                </c:pt>
                <c:pt idx="10">
                  <c:v>СОГБПОУ  "Гагаринский многопрофильный колледж" </c:v>
                </c:pt>
                <c:pt idx="11">
                  <c:v>СОГБПОУ  "Рославльский многопрофильный колледж" </c:v>
                </c:pt>
                <c:pt idx="12">
                  <c:v>СОГБПОУ "Козловский многопрофильный аграрный  колледж" </c:v>
                </c:pt>
                <c:pt idx="13">
                  <c:v>СОГБПОУ "Десногорский энергетический колледж"</c:v>
                </c:pt>
                <c:pt idx="14">
                  <c:v>ЧПОУ "Смоленский юридический колледж"</c:v>
                </c:pt>
              </c:strCache>
            </c:strRef>
          </c:cat>
          <c:val>
            <c:numRef>
              <c:f>'[Пакетный_отчет_14122021_114723.xlsx]МА 1 курс Статистика по отметка'!$B$9:$B$23</c:f>
              <c:numCache>
                <c:formatCode>General</c:formatCode>
                <c:ptCount val="15"/>
                <c:pt idx="0">
                  <c:v>23.53</c:v>
                </c:pt>
                <c:pt idx="1">
                  <c:v>0</c:v>
                </c:pt>
                <c:pt idx="2">
                  <c:v>8.89</c:v>
                </c:pt>
                <c:pt idx="3">
                  <c:v>6.17</c:v>
                </c:pt>
                <c:pt idx="4">
                  <c:v>6.71</c:v>
                </c:pt>
                <c:pt idx="5">
                  <c:v>12.79</c:v>
                </c:pt>
                <c:pt idx="6">
                  <c:v>61.54</c:v>
                </c:pt>
                <c:pt idx="7">
                  <c:v>0</c:v>
                </c:pt>
                <c:pt idx="8">
                  <c:v>22.92</c:v>
                </c:pt>
                <c:pt idx="9">
                  <c:v>1.53</c:v>
                </c:pt>
                <c:pt idx="10">
                  <c:v>30</c:v>
                </c:pt>
                <c:pt idx="11">
                  <c:v>2.27</c:v>
                </c:pt>
                <c:pt idx="12">
                  <c:v>2.38</c:v>
                </c:pt>
                <c:pt idx="13">
                  <c:v>22.73</c:v>
                </c:pt>
                <c:pt idx="14">
                  <c:v>7.69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E36-44E5-84FA-A0918E4D1436}"/>
            </c:ext>
          </c:extLst>
        </c:ser>
        <c:ser>
          <c:idx val="1"/>
          <c:order val="1"/>
          <c:tx>
            <c:v>3</c:v>
          </c:tx>
          <c:invertIfNegative val="0"/>
          <c:cat>
            <c:strRef>
              <c:f>'[Пакетный_отчет_14122021_114723.xlsx]МА 1 курс Статистика по отметка'!$A$9:$A$23</c:f>
              <c:strCache>
                <c:ptCount val="15"/>
                <c:pt idx="0">
                  <c:v>СОГБОУ СПО 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ОГБПОУ  "Смоленский автотранспортный колледж имени Е.Г. Трубицына"</c:v>
                </c:pt>
                <c:pt idx="3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4">
                  <c:v>ОГБОУ СПО "Смоленский строительный колледж"</c:v>
                </c:pt>
                <c:pt idx="5">
                  <c:v>Смоленский кооперативный техникум</c:v>
                </c:pt>
                <c:pt idx="6">
                  <c:v>СОГБОУ СПО "Техникум отраслевых технологий"</c:v>
                </c:pt>
                <c:pt idx="7">
                  <c:v>СОГБОУ СПО "Ярцевский индустриальный техникум"</c:v>
                </c:pt>
                <c:pt idx="8">
                  <c:v>ОГБПОУ  СмолАПО</c:v>
                </c:pt>
                <c:pt idx="9">
                  <c:v>ОГБПОУ  СОТА</c:v>
                </c:pt>
                <c:pt idx="10">
                  <c:v>СОГБПОУ  "Гагаринский многопрофильный колледж" </c:v>
                </c:pt>
                <c:pt idx="11">
                  <c:v>СОГБПОУ  "Рославльский многопрофильный колледж" </c:v>
                </c:pt>
                <c:pt idx="12">
                  <c:v>СОГБПОУ "Козловский многопрофильный аграрный  колледж" </c:v>
                </c:pt>
                <c:pt idx="13">
                  <c:v>СОГБПОУ "Десногорский энергетический колледж"</c:v>
                </c:pt>
                <c:pt idx="14">
                  <c:v>ЧПОУ "Смоленский юридический колледж"</c:v>
                </c:pt>
              </c:strCache>
            </c:strRef>
          </c:cat>
          <c:val>
            <c:numRef>
              <c:f>'[Пакетный_отчет_14122021_114723.xlsx]МА 1 курс Статистика по отметка'!$C$9:$C$23</c:f>
              <c:numCache>
                <c:formatCode>General</c:formatCode>
                <c:ptCount val="15"/>
                <c:pt idx="0">
                  <c:v>75</c:v>
                </c:pt>
                <c:pt idx="1">
                  <c:v>90.91</c:v>
                </c:pt>
                <c:pt idx="2">
                  <c:v>76.67</c:v>
                </c:pt>
                <c:pt idx="3">
                  <c:v>67.900000000000006</c:v>
                </c:pt>
                <c:pt idx="4">
                  <c:v>59.76</c:v>
                </c:pt>
                <c:pt idx="5">
                  <c:v>77.91</c:v>
                </c:pt>
                <c:pt idx="6">
                  <c:v>38.46</c:v>
                </c:pt>
                <c:pt idx="7">
                  <c:v>90</c:v>
                </c:pt>
                <c:pt idx="8">
                  <c:v>66.400000000000006</c:v>
                </c:pt>
                <c:pt idx="9">
                  <c:v>36.64</c:v>
                </c:pt>
                <c:pt idx="10">
                  <c:v>65</c:v>
                </c:pt>
                <c:pt idx="11">
                  <c:v>25</c:v>
                </c:pt>
                <c:pt idx="12">
                  <c:v>83.33</c:v>
                </c:pt>
                <c:pt idx="13">
                  <c:v>68.180000000000007</c:v>
                </c:pt>
                <c:pt idx="14">
                  <c:v>69.23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36-44E5-84FA-A0918E4D1436}"/>
            </c:ext>
          </c:extLst>
        </c:ser>
        <c:ser>
          <c:idx val="2"/>
          <c:order val="2"/>
          <c:tx>
            <c:v>4</c:v>
          </c:tx>
          <c:invertIfNegative val="0"/>
          <c:cat>
            <c:strRef>
              <c:f>'[Пакетный_отчет_14122021_114723.xlsx]МА 1 курс Статистика по отметка'!$A$9:$A$23</c:f>
              <c:strCache>
                <c:ptCount val="15"/>
                <c:pt idx="0">
                  <c:v>СОГБОУ СПО 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ОГБПОУ  "Смоленский автотранспортный колледж имени Е.Г. Трубицына"</c:v>
                </c:pt>
                <c:pt idx="3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4">
                  <c:v>ОГБОУ СПО "Смоленский строительный колледж"</c:v>
                </c:pt>
                <c:pt idx="5">
                  <c:v>Смоленский кооперативный техникум</c:v>
                </c:pt>
                <c:pt idx="6">
                  <c:v>СОГБОУ СПО "Техникум отраслевых технологий"</c:v>
                </c:pt>
                <c:pt idx="7">
                  <c:v>СОГБОУ СПО "Ярцевский индустриальный техникум"</c:v>
                </c:pt>
                <c:pt idx="8">
                  <c:v>ОГБПОУ  СмолАПО</c:v>
                </c:pt>
                <c:pt idx="9">
                  <c:v>ОГБПОУ  СОТА</c:v>
                </c:pt>
                <c:pt idx="10">
                  <c:v>СОГБПОУ  "Гагаринский многопрофильный колледж" </c:v>
                </c:pt>
                <c:pt idx="11">
                  <c:v>СОГБПОУ  "Рославльский многопрофильный колледж" </c:v>
                </c:pt>
                <c:pt idx="12">
                  <c:v>СОГБПОУ "Козловский многопрофильный аграрный  колледж" </c:v>
                </c:pt>
                <c:pt idx="13">
                  <c:v>СОГБПОУ "Десногорский энергетический колледж"</c:v>
                </c:pt>
                <c:pt idx="14">
                  <c:v>ЧПОУ "Смоленский юридический колледж"</c:v>
                </c:pt>
              </c:strCache>
            </c:strRef>
          </c:cat>
          <c:val>
            <c:numRef>
              <c:f>'[Пакетный_отчет_14122021_114723.xlsx]МА 1 курс Статистика по отметка'!$D$9:$D$23</c:f>
              <c:numCache>
                <c:formatCode>General</c:formatCode>
                <c:ptCount val="15"/>
                <c:pt idx="0">
                  <c:v>1.47</c:v>
                </c:pt>
                <c:pt idx="1">
                  <c:v>9.09</c:v>
                </c:pt>
                <c:pt idx="2">
                  <c:v>13.89</c:v>
                </c:pt>
                <c:pt idx="3">
                  <c:v>22.22</c:v>
                </c:pt>
                <c:pt idx="4">
                  <c:v>29.27</c:v>
                </c:pt>
                <c:pt idx="5">
                  <c:v>9.3000000000000007</c:v>
                </c:pt>
                <c:pt idx="6">
                  <c:v>0</c:v>
                </c:pt>
                <c:pt idx="7">
                  <c:v>10</c:v>
                </c:pt>
                <c:pt idx="8">
                  <c:v>9.49</c:v>
                </c:pt>
                <c:pt idx="9">
                  <c:v>46.56</c:v>
                </c:pt>
                <c:pt idx="10">
                  <c:v>5</c:v>
                </c:pt>
                <c:pt idx="11">
                  <c:v>65.91</c:v>
                </c:pt>
                <c:pt idx="12">
                  <c:v>11.9</c:v>
                </c:pt>
                <c:pt idx="13">
                  <c:v>9.09</c:v>
                </c:pt>
                <c:pt idx="14">
                  <c:v>19.23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E36-44E5-84FA-A0918E4D1436}"/>
            </c:ext>
          </c:extLst>
        </c:ser>
        <c:ser>
          <c:idx val="3"/>
          <c:order val="3"/>
          <c:tx>
            <c:v>5</c:v>
          </c:tx>
          <c:invertIfNegative val="0"/>
          <c:cat>
            <c:strRef>
              <c:f>'[Пакетный_отчет_14122021_114723.xlsx]МА 1 курс Статистика по отметка'!$A$9:$A$23</c:f>
              <c:strCache>
                <c:ptCount val="15"/>
                <c:pt idx="0">
                  <c:v>СОГБОУ СПО  "Вяземский железнодорожный техникум"</c:v>
                </c:pt>
                <c:pt idx="1">
                  <c:v>Вяземский политехнический техникум</c:v>
                </c:pt>
                <c:pt idx="2">
                  <c:v>ОГБПОУ  "Смоленский автотранспортный колледж имени Е.Г. Трубицына"</c:v>
                </c:pt>
                <c:pt idx="3">
                  <c:v>Смоленский колледж телекоммуникаций - филиал Санкт-Петербургского государственного университета телекоммуникаций</c:v>
                </c:pt>
                <c:pt idx="4">
                  <c:v>ОГБОУ СПО "Смоленский строительный колледж"</c:v>
                </c:pt>
                <c:pt idx="5">
                  <c:v>Смоленский кооперативный техникум</c:v>
                </c:pt>
                <c:pt idx="6">
                  <c:v>СОГБОУ СПО "Техникум отраслевых технологий"</c:v>
                </c:pt>
                <c:pt idx="7">
                  <c:v>СОГБОУ СПО "Ярцевский индустриальный техникум"</c:v>
                </c:pt>
                <c:pt idx="8">
                  <c:v>ОГБПОУ  СмолАПО</c:v>
                </c:pt>
                <c:pt idx="9">
                  <c:v>ОГБПОУ  СОТА</c:v>
                </c:pt>
                <c:pt idx="10">
                  <c:v>СОГБПОУ  "Гагаринский многопрофильный колледж" </c:v>
                </c:pt>
                <c:pt idx="11">
                  <c:v>СОГБПОУ  "Рославльский многопрофильный колледж" </c:v>
                </c:pt>
                <c:pt idx="12">
                  <c:v>СОГБПОУ "Козловский многопрофильный аграрный  колледж" </c:v>
                </c:pt>
                <c:pt idx="13">
                  <c:v>СОГБПОУ "Десногорский энергетический колледж"</c:v>
                </c:pt>
                <c:pt idx="14">
                  <c:v>ЧПОУ "Смоленский юридический колледж"</c:v>
                </c:pt>
              </c:strCache>
            </c:strRef>
          </c:cat>
          <c:val>
            <c:numRef>
              <c:f>'[Пакетный_отчет_14122021_114723.xlsx]МА 1 курс Статистика по отметка'!$E$9:$E$23</c:f>
              <c:numCache>
                <c:formatCode>General</c:formatCode>
                <c:ptCount val="15"/>
                <c:pt idx="0">
                  <c:v>0</c:v>
                </c:pt>
                <c:pt idx="1">
                  <c:v>0</c:v>
                </c:pt>
                <c:pt idx="2">
                  <c:v>0.56000000000000005</c:v>
                </c:pt>
                <c:pt idx="3">
                  <c:v>3.7</c:v>
                </c:pt>
                <c:pt idx="4">
                  <c:v>4.2699999999999996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1.19</c:v>
                </c:pt>
                <c:pt idx="9">
                  <c:v>15.27</c:v>
                </c:pt>
                <c:pt idx="10">
                  <c:v>0</c:v>
                </c:pt>
                <c:pt idx="11">
                  <c:v>6.82</c:v>
                </c:pt>
                <c:pt idx="12">
                  <c:v>2.38</c:v>
                </c:pt>
                <c:pt idx="13">
                  <c:v>0</c:v>
                </c:pt>
                <c:pt idx="14">
                  <c:v>3.85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E36-44E5-84FA-A0918E4D14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3774656"/>
        <c:axId val="173775216"/>
      </c:barChart>
      <c:catAx>
        <c:axId val="1737746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73775216"/>
        <c:crosses val="autoZero"/>
        <c:auto val="1"/>
        <c:lblAlgn val="ctr"/>
        <c:lblOffset val="100"/>
        <c:noMultiLvlLbl val="0"/>
      </c:catAx>
      <c:valAx>
        <c:axId val="173775216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ru-RU" b="0"/>
                  <a:t>Распределение</a:t>
                </a:r>
                <a:r>
                  <a:rPr lang="ru-RU" b="0" baseline="0"/>
                  <a:t> групп баллов в %</a:t>
                </a:r>
                <a:endParaRPr lang="ru-RU" b="0"/>
              </a:p>
            </c:rich>
          </c:tx>
          <c:layout/>
          <c:overlay val="0"/>
        </c:title>
        <c:numFmt formatCode="General" sourceLinked="1"/>
        <c:majorTickMark val="none"/>
        <c:minorTickMark val="none"/>
        <c:tickLblPos val="nextTo"/>
        <c:crossAx val="173774656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74A4C-43EF-4833-92D2-95B6B6BCB262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B4EF69-5467-47F9-86D0-305EC20D564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670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1996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75148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20603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27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20603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B4EF69-5467-47F9-86D0-305EC20D564C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28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611904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5680" cy="411408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2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24" name="CustomShape 2"/>
          <p:cNvSpPr/>
          <p:nvPr/>
        </p:nvSpPr>
        <p:spPr>
          <a:xfrm>
            <a:off x="3884760" y="8685360"/>
            <a:ext cx="2971080" cy="4564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1288679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721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3608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51296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1700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41700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B4EF69-5467-47F9-86D0-305EC20D564C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22926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31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796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71489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783033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7458152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85345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181775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4644383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26227"/>
      </p:ext>
    </p:extLst>
  </p:cSld>
  <p:clrMapOvr>
    <a:masterClrMapping/>
  </p:clrMapOvr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3260595"/>
      </p:ext>
    </p:extLst>
  </p:cSld>
  <p:clrMapOvr>
    <a:masterClrMapping/>
  </p:clrMapOvr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404221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196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143874"/>
      </p:ext>
    </p:extLst>
  </p:cSld>
  <p:clrMapOvr>
    <a:masterClrMapping/>
  </p:clrMapOvr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086509"/>
      </p:ext>
    </p:extLst>
  </p:cSld>
  <p:clrMapOvr>
    <a:masterClrMapping/>
  </p:clrMapOvr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655764"/>
      </p:ext>
    </p:extLst>
  </p:cSld>
  <p:clrMapOvr>
    <a:masterClrMapping/>
  </p:clrMapOvr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0D773B-0FA3-4DDF-A829-8A2C2A1B36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900E046-1765-4921-BFE7-D687A2CA81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02E6762-C069-4528-A61F-B513E64676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11E404-C7AD-4B7D-8A06-F8301BE7D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052165B-2345-4806-B724-AF88710022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82764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EDB794-BAB3-4AA6-BCB8-0D9CB90CF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B8DF10C-BC69-483D-9E00-F451B12A1A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9F17844-AF50-4C0E-882C-0BC2816E8C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7786D5B-E73F-45F5-ABA9-999423104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BAB5DB-C1D8-4024-B7F4-33711EEF2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496178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AF7B90-CBBA-494A-9263-7387C3CCC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1C7393-618F-40FA-84F1-E777122684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54DC8E6-E8F2-4A17-A943-16556A81C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29A78DA-1FEB-47F8-86C4-FC37E1555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2B956C7-1E75-47E0-B991-1FEC37684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348417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03529D-DEF4-4A9C-A7B4-6999843F9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736A324-BB53-4B4D-89FA-57A50557B4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5B6BBBC-CB6F-4E5F-AD81-76DE1D5D3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56E41E-862B-401D-8ED1-9987C1675C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83F5769-F0ED-4DA2-81A0-1CAE434D3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CA954C0-EB39-4ECD-870E-1F08B5ACEF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424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EBC2E2-CB11-419A-B4D5-65C0F830A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E16A26B-2023-40DD-9378-8F66FBD85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321620E-2F4B-4FAC-9D10-BF2681CEA7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9A33EC2-6275-4822-9A71-293680942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F54D4BD-F660-4387-BA80-333EF00C3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A2B0EB6-BE68-442A-9338-CA8C62B60B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121EFF4-F5D8-4EA9-86C6-ACCFA06E2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AA3CADE-A267-4FE2-9BD3-EECA11BFE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66202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B5A578-7582-44AB-8425-BCFBA7CF5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D171AAF-A06C-4E2C-A4A5-937C99997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0B538E-B995-4D74-9875-5AD168870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304B098-B08F-4AFA-8320-8F06980FF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85513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89BFF4F5-6E31-48CD-B6B7-455BDAE124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8064AF8-DCEC-4DCD-9220-11EEA874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AB695BD-B35E-4CDA-8020-AA5E07F5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43456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37882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023956-5F6C-4766-8D0A-5520057668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970957E-B193-4B7F-987F-09905C8A5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09DCAE9-3EB9-499B-955C-34A7A6DFE0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55F8A09-7116-4EB7-8435-615729EFD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CA40238-21D7-4496-9620-71EE90A03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B3705974-1A7C-4E2D-89F0-048D097B2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52499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004AD60-FB28-4D88-A8D6-1D7CCC1107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596B59A-FB69-492D-AD7F-3DC8970C0D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2530026-5E1B-486D-A20F-ADB378F2B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7C3C69B-C726-45AB-8813-D11BBC7CE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B4DEABA-AA9D-4CDF-939C-8FD396CB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88D6434-4501-4624-9DC1-27687D85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3313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C2EF5CC-A8DB-47A2-B23B-22DAFB06E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A7091F9-4685-4FBF-9991-14CC8E95F4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685E06F-0B9D-43A5-B52B-DA94D3D7C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95FABD4-7809-42D4-9D83-48A0A8B22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5B76F3E-77F8-4E2F-AB51-0D500CDA8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260619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52772A8-2204-49EB-9DD0-5500D108E9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6817AB68-CAD8-422C-99B0-A166A9739D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6EC421B-4686-4F67-8917-366BB0C44F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8C305A9-0C8E-4526-96A4-D3F6C01C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7AE23-4134-4373-933F-36AC76CDD6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558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3626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7868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299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0662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424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34777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66416-049F-4969-88F2-0F525017C5FB}" type="datetimeFigureOut">
              <a:rPr lang="ru-RU" smtClean="0"/>
              <a:pPr/>
              <a:t>27.12.2021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E85B0-1212-481A-BDE5-879F787E61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42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EA4C-B080-439A-A2E1-ACFD2CD6322A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27.12.2021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AA1FD-3C92-4EFE-8C9E-1A3020CA458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576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3B1AC7-5400-42B9-AF09-0049BD3A5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BBA2A6F-035C-48F1-B270-5B90AA3556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E664892-2CA1-4466-942A-EC8D0600B1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0243DE-9C62-4B13-AAC3-097F44D7334D}" type="datetimeFigureOut">
              <a:rPr lang="ru-RU" smtClean="0"/>
              <a:t>27.12.2021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9522DCF-B039-4ACC-A385-8453FB6746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84E78D6-1C7A-43AC-9B1F-C5F22A2D4B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DB5F8-00AA-4BB9-9BAC-24A2436FA5F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4812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8.xml"/><Relationship Id="rId4" Type="http://schemas.openxmlformats.org/officeDocument/2006/relationships/chart" Target="../charts/chart1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0.xml"/><Relationship Id="rId4" Type="http://schemas.openxmlformats.org/officeDocument/2006/relationships/chart" Target="../charts/chart1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2.xml"/><Relationship Id="rId4" Type="http://schemas.openxmlformats.org/officeDocument/2006/relationships/chart" Target="../charts/chart2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4.xml"/><Relationship Id="rId4" Type="http://schemas.openxmlformats.org/officeDocument/2006/relationships/chart" Target="../charts/chart2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6.xml"/><Relationship Id="rId4" Type="http://schemas.openxmlformats.org/officeDocument/2006/relationships/chart" Target="../charts/chart2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8.xml"/><Relationship Id="rId4" Type="http://schemas.openxmlformats.org/officeDocument/2006/relationships/chart" Target="../charts/chart2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0.xml"/><Relationship Id="rId4" Type="http://schemas.openxmlformats.org/officeDocument/2006/relationships/chart" Target="../charts/chart2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2.xml"/><Relationship Id="rId4" Type="http://schemas.openxmlformats.org/officeDocument/2006/relationships/chart" Target="../charts/chart3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4.xml"/><Relationship Id="rId4" Type="http://schemas.openxmlformats.org/officeDocument/2006/relationships/chart" Target="../charts/chart3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6.xml"/><Relationship Id="rId4" Type="http://schemas.openxmlformats.org/officeDocument/2006/relationships/chart" Target="../charts/chart3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38.xml"/><Relationship Id="rId4" Type="http://schemas.openxmlformats.org/officeDocument/2006/relationships/chart" Target="../charts/chart3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0.xml"/><Relationship Id="rId4" Type="http://schemas.openxmlformats.org/officeDocument/2006/relationships/chart" Target="../charts/chart3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4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27338" y="3131820"/>
            <a:ext cx="8418492" cy="1518124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Итоги проведения </a:t>
            </a: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</a:t>
            </a:r>
            <a:b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2021/2022 учебном году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949819" y="548786"/>
            <a:ext cx="2155038" cy="1937359"/>
          </a:xfrm>
          <a:prstGeom prst="rect">
            <a:avLst/>
          </a:prstGeom>
        </p:spPr>
      </p:pic>
      <p:sp>
        <p:nvSpPr>
          <p:cNvPr id="7" name="object 25">
            <a:extLst>
              <a:ext uri="{FF2B5EF4-FFF2-40B4-BE49-F238E27FC236}">
                <a16:creationId xmlns:a16="http://schemas.microsoft.com/office/drawing/2014/main" id="{95A3AC76-2C29-4F7B-AC15-79D159C1CAE0}"/>
              </a:ext>
            </a:extLst>
          </p:cNvPr>
          <p:cNvSpPr txBox="1"/>
          <p:nvPr/>
        </p:nvSpPr>
        <p:spPr>
          <a:xfrm>
            <a:off x="4853150" y="2044511"/>
            <a:ext cx="223345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1600" b="1" dirty="0" smtClean="0"/>
              <a:t>Департамент Смоленской области по образованию и науке</a:t>
            </a:r>
            <a:endParaRPr lang="ru-RU" sz="16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115" y="311428"/>
            <a:ext cx="2269180" cy="167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bject 25">
            <a:extLst>
              <a:ext uri="{FF2B5EF4-FFF2-40B4-BE49-F238E27FC236}">
                <a16:creationId xmlns:a16="http://schemas.microsoft.com/office/drawing/2014/main" id="{95A3AC76-2C29-4F7B-AC15-79D159C1CAE0}"/>
              </a:ext>
            </a:extLst>
          </p:cNvPr>
          <p:cNvSpPr txBox="1"/>
          <p:nvPr/>
        </p:nvSpPr>
        <p:spPr>
          <a:xfrm>
            <a:off x="8921115" y="1987290"/>
            <a:ext cx="22691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1600" b="1" dirty="0" smtClean="0"/>
              <a:t>ГАУ ДПО «Смоленский областной институт развития образования»</a:t>
            </a:r>
            <a:endParaRPr lang="ru-RU" sz="16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8226" y="629583"/>
            <a:ext cx="2623298" cy="1414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6400800" y="4861560"/>
            <a:ext cx="4789495" cy="94488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Дятлова Мария Николаевна, региональный координатор  ВПР СПО по Смоленской области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316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Физика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411363" cy="1268802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344715935"/>
              </p:ext>
            </p:extLst>
          </p:nvPr>
        </p:nvGraphicFramePr>
        <p:xfrm>
          <a:off x="168125" y="1735825"/>
          <a:ext cx="5414010" cy="5076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27638740"/>
              </p:ext>
            </p:extLst>
          </p:nvPr>
        </p:nvGraphicFramePr>
        <p:xfrm>
          <a:off x="6051000" y="1551438"/>
          <a:ext cx="5895340" cy="52692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7918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Химия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520545" cy="1366956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450825639"/>
              </p:ext>
            </p:extLst>
          </p:nvPr>
        </p:nvGraphicFramePr>
        <p:xfrm>
          <a:off x="395785" y="1746913"/>
          <a:ext cx="5595582" cy="4517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132186995"/>
              </p:ext>
            </p:extLst>
          </p:nvPr>
        </p:nvGraphicFramePr>
        <p:xfrm>
          <a:off x="6755642" y="1649592"/>
          <a:ext cx="5076966" cy="4614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119596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Химия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520545" cy="1366956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533034293"/>
              </p:ext>
            </p:extLst>
          </p:nvPr>
        </p:nvGraphicFramePr>
        <p:xfrm>
          <a:off x="150125" y="1763827"/>
          <a:ext cx="5230946" cy="5094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2510656"/>
              </p:ext>
            </p:extLst>
          </p:nvPr>
        </p:nvGraphicFramePr>
        <p:xfrm>
          <a:off x="6209731" y="1801504"/>
          <a:ext cx="5718412" cy="48313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6302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520545" cy="1366956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449757512"/>
              </p:ext>
            </p:extLst>
          </p:nvPr>
        </p:nvGraphicFramePr>
        <p:xfrm>
          <a:off x="6619165" y="1649592"/>
          <a:ext cx="5377218" cy="4737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553178261"/>
              </p:ext>
            </p:extLst>
          </p:nvPr>
        </p:nvGraphicFramePr>
        <p:xfrm>
          <a:off x="287882" y="1649593"/>
          <a:ext cx="5471473" cy="4696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72595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529" y="28263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Информатика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152055" cy="1035687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50140267"/>
              </p:ext>
            </p:extLst>
          </p:nvPr>
        </p:nvGraphicFramePr>
        <p:xfrm>
          <a:off x="6237027" y="1318324"/>
          <a:ext cx="5704764" cy="5300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50124223"/>
              </p:ext>
            </p:extLst>
          </p:nvPr>
        </p:nvGraphicFramePr>
        <p:xfrm>
          <a:off x="308255" y="1318323"/>
          <a:ext cx="5410157" cy="51588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37881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520545" cy="1366956"/>
          </a:xfrm>
          <a:prstGeom prst="rect">
            <a:avLst/>
          </a:prstGeom>
        </p:spPr>
      </p:pic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236782237"/>
              </p:ext>
            </p:extLst>
          </p:nvPr>
        </p:nvGraphicFramePr>
        <p:xfrm>
          <a:off x="6755642" y="1649592"/>
          <a:ext cx="5076967" cy="46693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271972619"/>
              </p:ext>
            </p:extLst>
          </p:nvPr>
        </p:nvGraphicFramePr>
        <p:xfrm>
          <a:off x="456451" y="1649592"/>
          <a:ext cx="5562212" cy="45737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33727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Биология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288533" cy="1158379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75428609"/>
              </p:ext>
            </p:extLst>
          </p:nvPr>
        </p:nvGraphicFramePr>
        <p:xfrm>
          <a:off x="5951854" y="1160059"/>
          <a:ext cx="5976289" cy="52953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879712976"/>
              </p:ext>
            </p:extLst>
          </p:nvPr>
        </p:nvGraphicFramePr>
        <p:xfrm>
          <a:off x="222961" y="1255594"/>
          <a:ext cx="5700167" cy="5131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8159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История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520545" cy="1366956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380616375"/>
              </p:ext>
            </p:extLst>
          </p:nvPr>
        </p:nvGraphicFramePr>
        <p:xfrm>
          <a:off x="553915" y="1649592"/>
          <a:ext cx="5191792" cy="45055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3165665189"/>
              </p:ext>
            </p:extLst>
          </p:nvPr>
        </p:nvGraphicFramePr>
        <p:xfrm>
          <a:off x="6346209" y="1649592"/>
          <a:ext cx="5186149" cy="475120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60364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История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6" y="282636"/>
            <a:ext cx="1111112" cy="998879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523477015"/>
              </p:ext>
            </p:extLst>
          </p:nvPr>
        </p:nvGraphicFramePr>
        <p:xfrm>
          <a:off x="109182" y="1281515"/>
          <a:ext cx="5404513" cy="5324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157546090"/>
              </p:ext>
            </p:extLst>
          </p:nvPr>
        </p:nvGraphicFramePr>
        <p:xfrm>
          <a:off x="5786651" y="1281515"/>
          <a:ext cx="6155139" cy="5242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93351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294815" cy="1164027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47049560"/>
              </p:ext>
            </p:extLst>
          </p:nvPr>
        </p:nvGraphicFramePr>
        <p:xfrm>
          <a:off x="381531" y="1665027"/>
          <a:ext cx="5500654" cy="4708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181572076"/>
              </p:ext>
            </p:extLst>
          </p:nvPr>
        </p:nvGraphicFramePr>
        <p:xfrm>
          <a:off x="6782937" y="1610437"/>
          <a:ext cx="5186150" cy="47084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82914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151" y="374650"/>
            <a:ext cx="9725024" cy="1035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Участники ВПР СПО 2021/2022 учебного года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7"/>
            <a:ext cx="1138407" cy="102341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53915" y="1637731"/>
            <a:ext cx="11319637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сроки 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СПО 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курса, поступившие на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базе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(очное обучение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3705 участников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завершившие освоение общеобразовательных предметов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8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3069 участников</a:t>
            </a:r>
            <a:endParaRPr lang="ru-RU" sz="28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15 сентября по 20 октября 2021 г </a:t>
            </a:r>
          </a:p>
          <a:p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Измерители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177800"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оценку метапредметных результатов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обучения в соответствии с ФГОС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выполнялась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всеми участниками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проверочная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учебному предмету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выбранному по решению ОО СПО для специальности/профессии –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профильному для специальности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/профессии предмету – из числа общеобразовательных учебных предметов: русский язык, математика, физика, химия, биология, естествознание, география, история, обществознание, иностранные языки (английский язык, немецкий язык, французский язык), информатика. 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выполнялась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только обучающимися по образовательным программам подготовки специалистов среднего звена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10568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География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288533" cy="1158379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912352423"/>
              </p:ext>
            </p:extLst>
          </p:nvPr>
        </p:nvGraphicFramePr>
        <p:xfrm>
          <a:off x="313900" y="1569494"/>
          <a:ext cx="5568285" cy="4776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434681600"/>
              </p:ext>
            </p:extLst>
          </p:nvPr>
        </p:nvGraphicFramePr>
        <p:xfrm>
          <a:off x="6646460" y="1637731"/>
          <a:ext cx="5147234" cy="46402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84260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Обществознание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6" y="282637"/>
            <a:ext cx="1082278" cy="972958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482061465"/>
              </p:ext>
            </p:extLst>
          </p:nvPr>
        </p:nvGraphicFramePr>
        <p:xfrm>
          <a:off x="6619163" y="1637731"/>
          <a:ext cx="4913195" cy="43126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016842224"/>
              </p:ext>
            </p:extLst>
          </p:nvPr>
        </p:nvGraphicFramePr>
        <p:xfrm>
          <a:off x="718354" y="1752101"/>
          <a:ext cx="4849933" cy="4239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48626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Обществознание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6" y="282637"/>
            <a:ext cx="1083816" cy="974340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789427975"/>
              </p:ext>
            </p:extLst>
          </p:nvPr>
        </p:nvGraphicFramePr>
        <p:xfrm>
          <a:off x="6864825" y="1378424"/>
          <a:ext cx="5022376" cy="4853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2240287991"/>
              </p:ext>
            </p:extLst>
          </p:nvPr>
        </p:nvGraphicFramePr>
        <p:xfrm>
          <a:off x="390142" y="1364777"/>
          <a:ext cx="4987076" cy="49063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58705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Метапредметная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работа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6" y="282637"/>
            <a:ext cx="1082278" cy="972958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943520202"/>
              </p:ext>
            </p:extLst>
          </p:nvPr>
        </p:nvGraphicFramePr>
        <p:xfrm>
          <a:off x="341194" y="1528549"/>
          <a:ext cx="5202741" cy="4913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3231462605"/>
              </p:ext>
            </p:extLst>
          </p:nvPr>
        </p:nvGraphicFramePr>
        <p:xfrm>
          <a:off x="6414448" y="1487607"/>
          <a:ext cx="5063319" cy="49131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51554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Метапредметная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работа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6" y="282637"/>
            <a:ext cx="1082278" cy="972958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28688632"/>
              </p:ext>
            </p:extLst>
          </p:nvPr>
        </p:nvGraphicFramePr>
        <p:xfrm>
          <a:off x="327546" y="1146413"/>
          <a:ext cx="11586950" cy="5268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64038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Метапредметная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работа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6" y="282637"/>
            <a:ext cx="1082278" cy="972958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361050949"/>
              </p:ext>
            </p:extLst>
          </p:nvPr>
        </p:nvGraphicFramePr>
        <p:xfrm>
          <a:off x="232012" y="1255595"/>
          <a:ext cx="11723427" cy="52680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38933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6976" y="282637"/>
            <a:ext cx="9488463" cy="1035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Достижение обучающимися планируемых результатов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(на примере,  Информатика 1 курс)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7"/>
            <a:ext cx="1425010" cy="1281070"/>
          </a:xfrm>
          <a:prstGeom prst="rect">
            <a:avLst/>
          </a:prstGeom>
        </p:spPr>
      </p:pic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93484"/>
              </p:ext>
            </p:extLst>
          </p:nvPr>
        </p:nvGraphicFramePr>
        <p:xfrm>
          <a:off x="341193" y="1770998"/>
          <a:ext cx="5690091" cy="46161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302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18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97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82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9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Требования  в соответствии с ФГОС (ФК ГОС)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Макс балл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Смоленская обл.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РФ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Количество участников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endParaRPr lang="ru-RU" sz="900">
                        <a:effectLst/>
                        <a:latin typeface="Calibri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47928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1. Оценивать объём памяти, необходимый для хранения текстовых данных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35,6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53,96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2. Уметь декодировать кодовую последовательность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75,63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3. Определять истинность составного высказывания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51,6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45,71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4. Анализировать простейшие модели объектов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50,8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43,72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5. Анализировать простые алгоритмы для конкретного исполнителя с фиксированным набором команд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58,8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63,72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6. Формально исполнять алгоритмы, записанные на языке программирования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9,2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21,03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7. Знать принципы адресации в сети Интернет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61,05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26,4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30,21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9. Умение анализировать информацию, представленную в виде схем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48,4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46,66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10. Записывать числа в различных системах счисления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65,6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53,55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648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11. Поиск информации в файлах и каталогах компьютера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68,4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60,45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12. Определение количества и информационного объёма файлов, отобранных по некоторому условию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23,2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29,91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13. Создавать презентации (вариант задания 13.1) или создавать текстовый документ (вариант задания 13.2)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24,2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29,79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297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14. Умение проводить обработку большого массива данных с использованием средств электронной таблицы 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5,95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4945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15. Создавать и выполнять программы для заданного исполнителя (вариант задания 15.1) или на универсальном языке программирования (вариант задания 15.2)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9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4,57</a:t>
                      </a:r>
                      <a:endParaRPr lang="ru-RU" sz="9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8277" marR="58277" marT="0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003119394"/>
              </p:ext>
            </p:extLst>
          </p:nvPr>
        </p:nvGraphicFramePr>
        <p:xfrm>
          <a:off x="6295006" y="1900185"/>
          <a:ext cx="5687729" cy="42140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35315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66976" y="282637"/>
            <a:ext cx="9488463" cy="1035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Выполнение заданий</a:t>
            </a:r>
            <a:b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(на примере,  География1 курс)</a:t>
            </a:r>
            <a:endParaRPr lang="ru-RU" sz="1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7"/>
            <a:ext cx="1425010" cy="1281070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554688"/>
              </p:ext>
            </p:extLst>
          </p:nvPr>
        </p:nvGraphicFramePr>
        <p:xfrm>
          <a:off x="1050878" y="2074461"/>
          <a:ext cx="10385951" cy="30570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8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22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481493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</a:tblGrid>
              <a:tr h="660484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Группы участников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38549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Макс балл</a:t>
                      </a:r>
                      <a:endParaRPr lang="ru-RU" sz="14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9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</a:rPr>
                        <a:t>Россия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68,29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72,29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60,76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64,19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62,48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19,33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72,69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58,83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44,35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50,14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42,14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50,29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50,98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40,24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60,86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61,86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49,6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9032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Смоленская обл.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 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77,94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94,12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55,88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57,35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86,76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33,82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80,88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32,35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38,24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64,71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52,94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35,29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58,82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54,41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42,65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>
                          <a:effectLst/>
                        </a:rPr>
                        <a:t>79,41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400" u="none" strike="noStrike" dirty="0">
                          <a:effectLst/>
                        </a:rPr>
                        <a:t>58,82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803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94791" y="374650"/>
            <a:ext cx="9773384" cy="1473017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 для руководителей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ПОО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использованию  результатов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ВПР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2021-2022 </a:t>
            </a:r>
            <a:r>
              <a:rPr lang="ru-RU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учебного года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740876" cy="1565031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82136" y="2538483"/>
            <a:ext cx="1138223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Модернизация рабочих образовательных программ в части общеобразовательной подготовки, включение в них этапов обучения, направленных на устранение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зон в базовой общеобразовательной подготовке обучающихся.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сетевого взаимодействия ОО СПО с общеобразовательными организациями с целью организации процессов непрерывного профессионального роста преподавателей по общеобразовательным дисциплинам.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механизмов объективной оценки качества подготовки обучающихся, в том числе, по общеобразовательным дисциплинам.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buFont typeface="Wingdings" panose="05000000000000000000" pitchFamily="2" charset="2"/>
              <a:buChar char="ü"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Укрепление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связей с профильными предприятиями и учреждениями</a:t>
            </a:r>
          </a:p>
        </p:txBody>
      </p:sp>
    </p:spTree>
    <p:extLst>
      <p:ext uri="{BB962C8B-B14F-4D97-AF65-F5344CB8AC3E}">
        <p14:creationId xmlns:p14="http://schemas.microsoft.com/office/powerpoint/2010/main" val="32257349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2"/>
          <p:cNvSpPr/>
          <p:nvPr/>
        </p:nvSpPr>
        <p:spPr>
          <a:xfrm>
            <a:off x="2895600" y="3886200"/>
            <a:ext cx="6400080" cy="175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CustomShape 2"/>
          <p:cNvSpPr/>
          <p:nvPr/>
        </p:nvSpPr>
        <p:spPr>
          <a:xfrm>
            <a:off x="2092031" y="3958641"/>
            <a:ext cx="8007218" cy="160687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spcAft>
                <a:spcPts val="1200"/>
              </a:spcAft>
            </a:pPr>
            <a:r>
              <a:rPr lang="ru-RU" sz="3600" b="1" spc="-1" dirty="0">
                <a:solidFill>
                  <a:prstClr val="black"/>
                </a:solidFill>
                <a:uFill>
                  <a:solidFill>
                    <a:srgbClr val="FFFFFF"/>
                  </a:solidFill>
                </a:uFill>
                <a:latin typeface="Times New Roman" pitchFamily="18" charset="0"/>
                <a:cs typeface="Times New Roman" pitchFamily="18" charset="0"/>
              </a:rPr>
              <a:t>Благодарю за внимание!</a:t>
            </a:r>
            <a:endParaRPr lang="en-US" sz="3600" b="1" spc="-1" dirty="0">
              <a:solidFill>
                <a:prstClr val="black"/>
              </a:solidFill>
              <a:uFill>
                <a:solidFill>
                  <a:srgbClr val="FFFFFF"/>
                </a:solidFill>
              </a:u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object 25">
            <a:extLst>
              <a:ext uri="{FF2B5EF4-FFF2-40B4-BE49-F238E27FC236}">
                <a16:creationId xmlns:a16="http://schemas.microsoft.com/office/drawing/2014/main" id="{95A3AC76-2C29-4F7B-AC15-79D159C1CAE0}"/>
              </a:ext>
            </a:extLst>
          </p:cNvPr>
          <p:cNvSpPr txBox="1"/>
          <p:nvPr/>
        </p:nvSpPr>
        <p:spPr>
          <a:xfrm>
            <a:off x="1454858" y="2677512"/>
            <a:ext cx="223345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1600" b="1" dirty="0" smtClean="0"/>
              <a:t>Департамент Смоленской области по образованию и науке</a:t>
            </a:r>
            <a:endParaRPr lang="ru-RU" sz="1600" b="1" dirty="0"/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2626" y="933729"/>
            <a:ext cx="2269180" cy="1675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object 25">
            <a:extLst>
              <a:ext uri="{FF2B5EF4-FFF2-40B4-BE49-F238E27FC236}">
                <a16:creationId xmlns:a16="http://schemas.microsoft.com/office/drawing/2014/main" id="{95A3AC76-2C29-4F7B-AC15-79D159C1CAE0}"/>
              </a:ext>
            </a:extLst>
          </p:cNvPr>
          <p:cNvSpPr txBox="1"/>
          <p:nvPr/>
        </p:nvSpPr>
        <p:spPr>
          <a:xfrm>
            <a:off x="8552626" y="2609591"/>
            <a:ext cx="2269180" cy="75148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/>
            <a:r>
              <a:rPr lang="ru-RU" sz="1600" b="1" dirty="0" smtClean="0"/>
              <a:t>ГАУ ДПО «Смоленский областной институт развития образования»</a:t>
            </a:r>
            <a:endParaRPr lang="ru-RU" sz="1600" b="1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934" y="1064196"/>
            <a:ext cx="2623298" cy="1414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653321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151" y="374650"/>
            <a:ext cx="9725024" cy="103504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результаты ВПР СПО </a:t>
            </a:r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2021/2022</a:t>
            </a:r>
            <a:b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(статистика по отметкам) </a:t>
            </a:r>
            <a:endParaRPr lang="ru-RU" sz="27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7"/>
            <a:ext cx="1572065" cy="1413272"/>
          </a:xfrm>
          <a:prstGeom prst="rect">
            <a:avLst/>
          </a:prstGeom>
        </p:spPr>
      </p:pic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529325326"/>
              </p:ext>
            </p:extLst>
          </p:nvPr>
        </p:nvGraphicFramePr>
        <p:xfrm>
          <a:off x="0" y="1695909"/>
          <a:ext cx="6035040" cy="45677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546211953"/>
              </p:ext>
            </p:extLst>
          </p:nvPr>
        </p:nvGraphicFramePr>
        <p:xfrm>
          <a:off x="5796916" y="1695909"/>
          <a:ext cx="6395084" cy="42748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2699721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151" y="374650"/>
            <a:ext cx="9725024" cy="1035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Русский язык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740876" cy="1565031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56629408"/>
              </p:ext>
            </p:extLst>
          </p:nvPr>
        </p:nvGraphicFramePr>
        <p:xfrm>
          <a:off x="553915" y="2088832"/>
          <a:ext cx="5189220" cy="41976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605152821"/>
              </p:ext>
            </p:extLst>
          </p:nvPr>
        </p:nvGraphicFramePr>
        <p:xfrm>
          <a:off x="6127409" y="2106975"/>
          <a:ext cx="5582370" cy="42255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54549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151" y="374650"/>
            <a:ext cx="9725024" cy="1035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2021/2022  </a:t>
            </a: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Русский язык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740876" cy="1565031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595664417"/>
              </p:ext>
            </p:extLst>
          </p:nvPr>
        </p:nvGraphicFramePr>
        <p:xfrm>
          <a:off x="295593" y="1805306"/>
          <a:ext cx="5764014" cy="4650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883500557"/>
              </p:ext>
            </p:extLst>
          </p:nvPr>
        </p:nvGraphicFramePr>
        <p:xfrm>
          <a:off x="6280387" y="1847667"/>
          <a:ext cx="5581650" cy="44761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7596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43151" y="374650"/>
            <a:ext cx="9725024" cy="1035049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2021/2022  Математика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740876" cy="1565031"/>
          </a:xfrm>
          <a:prstGeom prst="rect">
            <a:avLst/>
          </a:prstGeom>
        </p:spPr>
      </p:pic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792455953"/>
              </p:ext>
            </p:extLst>
          </p:nvPr>
        </p:nvGraphicFramePr>
        <p:xfrm>
          <a:off x="6728346" y="2106944"/>
          <a:ext cx="5263912" cy="37342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81406925"/>
              </p:ext>
            </p:extLst>
          </p:nvPr>
        </p:nvGraphicFramePr>
        <p:xfrm>
          <a:off x="204716" y="1992574"/>
          <a:ext cx="5841242" cy="38213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22279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9" y="365126"/>
            <a:ext cx="8313850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Математика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4214953743"/>
              </p:ext>
            </p:extLst>
          </p:nvPr>
        </p:nvGraphicFramePr>
        <p:xfrm>
          <a:off x="119688" y="1105468"/>
          <a:ext cx="11235249" cy="53089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1" name="Рисунок 1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356772" cy="12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74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Математика</a:t>
            </a: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955721618"/>
              </p:ext>
            </p:extLst>
          </p:nvPr>
        </p:nvGraphicFramePr>
        <p:xfrm>
          <a:off x="1598612" y="1173707"/>
          <a:ext cx="9647143" cy="52534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288533" cy="115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71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49768" y="365126"/>
            <a:ext cx="8918331" cy="91122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ВПР СПО 2021/2022  </a:t>
            </a:r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Физика</a:t>
            </a:r>
            <a:endParaRPr lang="ru-RU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95" t="7563" r="70094" b="69617"/>
          <a:stretch/>
        </p:blipFill>
        <p:spPr>
          <a:xfrm>
            <a:off x="553915" y="282636"/>
            <a:ext cx="1452306" cy="1305609"/>
          </a:xfrm>
          <a:prstGeom prst="rect">
            <a:avLst/>
          </a:prstGeom>
        </p:spPr>
      </p:pic>
      <p:graphicFrame>
        <p:nvGraphicFramePr>
          <p:cNvPr id="10" name="Диаграмма 9"/>
          <p:cNvGraphicFramePr/>
          <p:nvPr>
            <p:extLst>
              <p:ext uri="{D42A27DB-BD31-4B8C-83A1-F6EECF244321}">
                <p14:modId xmlns:p14="http://schemas.microsoft.com/office/powerpoint/2010/main" val="1223599648"/>
              </p:ext>
            </p:extLst>
          </p:nvPr>
        </p:nvGraphicFramePr>
        <p:xfrm>
          <a:off x="349199" y="1588245"/>
          <a:ext cx="6119840" cy="4662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1795021889"/>
              </p:ext>
            </p:extLst>
          </p:nvPr>
        </p:nvGraphicFramePr>
        <p:xfrm>
          <a:off x="6537279" y="1588245"/>
          <a:ext cx="5158852" cy="4594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908902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2764</TotalTime>
  <Words>1000</Words>
  <Application>Microsoft Office PowerPoint</Application>
  <PresentationFormat>Широкоэкранный</PresentationFormat>
  <Paragraphs>301</Paragraphs>
  <Slides>29</Slides>
  <Notes>28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29</vt:i4>
      </vt:variant>
    </vt:vector>
  </HeadingPairs>
  <TitlesOfParts>
    <vt:vector size="37" baseType="lpstr">
      <vt:lpstr>Arial</vt:lpstr>
      <vt:lpstr>Calibri</vt:lpstr>
      <vt:lpstr>Calibri Light</vt:lpstr>
      <vt:lpstr>Times New Roman</vt:lpstr>
      <vt:lpstr>Wingdings</vt:lpstr>
      <vt:lpstr>Тема Office</vt:lpstr>
      <vt:lpstr>1_Тема Office</vt:lpstr>
      <vt:lpstr>2_Тема Office</vt:lpstr>
      <vt:lpstr>Итоги проведения ВПР СПО в 2021/2022 учебном году</vt:lpstr>
      <vt:lpstr>Участники ВПР СПО 2021/2022 учебного года</vt:lpstr>
      <vt:lpstr>Общие результаты ВПР СПО 2021/2022 (статистика по отметкам) </vt:lpstr>
      <vt:lpstr>ВПР СПО 2021/2022 Русский язык</vt:lpstr>
      <vt:lpstr>ВПР СПО 2021/2022  Русский язык</vt:lpstr>
      <vt:lpstr>ВПР СПО 2021/2022  Математика</vt:lpstr>
      <vt:lpstr>ВПР СПО 2021/2022  Математика</vt:lpstr>
      <vt:lpstr>ВПР СПО 2021/2022  Математика</vt:lpstr>
      <vt:lpstr>ВПР СПО 2021/2022  Физика</vt:lpstr>
      <vt:lpstr>ВПР СПО 2021/2022  Физика</vt:lpstr>
      <vt:lpstr>ВПР СПО 2021/2022  Химия</vt:lpstr>
      <vt:lpstr>ВПР СПО 2021/2022  Химия</vt:lpstr>
      <vt:lpstr>ВПР СПО 2021/2022  Информатика</vt:lpstr>
      <vt:lpstr>ВПР СПО 2021/2022  Информатика</vt:lpstr>
      <vt:lpstr>ВПР СПО 2021/2022  Биология</vt:lpstr>
      <vt:lpstr>ВПР СПО 2021/2022  Биология</vt:lpstr>
      <vt:lpstr>ВПР СПО 2021/2022  История</vt:lpstr>
      <vt:lpstr>ВПР СПО 2021/2022  История</vt:lpstr>
      <vt:lpstr>ВПР СПО 2021/2022  География</vt:lpstr>
      <vt:lpstr>ВПР СПО 2021/2022  География</vt:lpstr>
      <vt:lpstr>ВПР СПО 2021/2022  Обществознание</vt:lpstr>
      <vt:lpstr>ВПР СПО 2021/2022  Обществознание</vt:lpstr>
      <vt:lpstr>ВПР СПО 2021/2022  Метапредметная работа</vt:lpstr>
      <vt:lpstr>ВПР СПО 2021/2022  Метапредметная работа</vt:lpstr>
      <vt:lpstr>ВПР СПО 2021/2022  Метапредметная работа</vt:lpstr>
      <vt:lpstr>Достижение обучающимися планируемых результатов (на примере,  Информатика 1 курс)</vt:lpstr>
      <vt:lpstr>Выполнение заданий (на примере,  География1 курс)</vt:lpstr>
      <vt:lpstr>Рекомендации для руководителей ПОО по использованию  результатов ВПР 2021-2022 учебного года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Организационные вопросы проведения оценки предметных и методических компетенций учителей в период с 28.06.2021 по 09.07.2021</dc:title>
  <dc:creator>ws</dc:creator>
  <cp:lastModifiedBy>Пользователь</cp:lastModifiedBy>
  <cp:revision>161</cp:revision>
  <dcterms:created xsi:type="dcterms:W3CDTF">2021-06-22T06:42:31Z</dcterms:created>
  <dcterms:modified xsi:type="dcterms:W3CDTF">2021-12-27T13:48:30Z</dcterms:modified>
</cp:coreProperties>
</file>