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10/15/2025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10/15/2025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2610A1-7A75-4829-BC7D-6ACF79BBAC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1728" y="260060"/>
            <a:ext cx="9404059" cy="2155970"/>
          </a:xfrm>
        </p:spPr>
        <p:txBody>
          <a:bodyPr/>
          <a:lstStyle/>
          <a:p>
            <a:pPr algn="ctr"/>
            <a:r>
              <a:rPr lang="en-US" sz="3600" dirty="0"/>
              <a:t>C</a:t>
            </a:r>
            <a:r>
              <a:rPr lang="ru-RU" sz="3600" dirty="0"/>
              <a:t>моленское областное государственное</a:t>
            </a:r>
            <a:r>
              <a:rPr lang="en-US" sz="3600" dirty="0"/>
              <a:t> </a:t>
            </a:r>
            <a:r>
              <a:rPr lang="ru-RU" sz="3600" dirty="0"/>
              <a:t>бюджетное профессиональное образовательное учреждение        «Гагаринский многопрофильный колледж»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CD575B7-7B35-4E97-BB95-05C62D5A50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2734811"/>
            <a:ext cx="7766936" cy="2412921"/>
          </a:xfrm>
        </p:spPr>
        <p:txBody>
          <a:bodyPr>
            <a:normAutofit/>
          </a:bodyPr>
          <a:lstStyle/>
          <a:p>
            <a:pPr algn="ctr"/>
            <a:r>
              <a:rPr lang="ru-RU" sz="6000" dirty="0">
                <a:solidFill>
                  <a:schemeClr val="tx1"/>
                </a:solidFill>
              </a:rPr>
              <a:t>Проект «Мы вместе»</a:t>
            </a:r>
          </a:p>
          <a:p>
            <a:pPr algn="ctr"/>
            <a:endParaRPr lang="ru-RU" sz="6000" dirty="0">
              <a:solidFill>
                <a:schemeClr val="tx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C95C213-2ED7-4602-859A-7D74F8E04F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5490" y="3714907"/>
            <a:ext cx="5372924" cy="2883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020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A0D2CE-BD15-4166-AE48-83557AB50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Актуальность проекта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583356-0D78-409C-8EC5-4203767477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34517"/>
            <a:ext cx="8596668" cy="4606845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Основными трудностями и барьерами адаптационного процесса у иностранных студентов являются: языковой барьер, климатические условия, различия в кухне, коммуникация с людьми, трудность в проживании в городе, различия в образе жизни, мировоззрении и поведении, разный тип культуры и стиль одежды. </a:t>
            </a:r>
          </a:p>
          <a:p>
            <a:r>
              <a:rPr lang="ru-RU" dirty="0"/>
              <a:t>Проект по адаптации иностранных студентов «Мы вместе» подразумевает проведение интерактивных занятий по межкультурной коммуникации и законодательным аспектам, направленных на интеграцию иностранных студентов первого и второго курсов колледжа в социокультурную и правовую среду Российской Федерации. </a:t>
            </a:r>
          </a:p>
          <a:p>
            <a:r>
              <a:rPr lang="ru-RU" dirty="0"/>
              <a:t>Колледж активно реализует политику адаптации студентов посредством проведения мероприятий. Но несмотря на это, иностранные студенты продолжают испытывать стресс во время обучения, проживания в общежитии.</a:t>
            </a:r>
          </a:p>
          <a:p>
            <a:r>
              <a:rPr lang="ru-RU" dirty="0"/>
              <a:t> Социальный проект «Мы вместе» призван сократить разрыв непонимания и заполнить пробелы в знаниях межкультурного и правового характера у иностранных студентов. Занятия проекта посвящены раскрытию иностранцам особенностей русского менталитета, традиций, разницы культур, норм общества, законодательной базы через интерактивные формы.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2961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06006CD-E1DE-4149-8263-58CC9AECB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Цель и задачи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5CFBF085-9200-44A7-9D4F-EEB9112CB80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Цель: вовлечение обучающихся в активную деятельность, направленную на интеграцию иностранных студентов колледжа в социокультурную и правовую среду Российской Федерации.</a:t>
            </a:r>
          </a:p>
          <a:p>
            <a:pPr marL="0" indent="0">
              <a:buNone/>
            </a:pPr>
            <a:r>
              <a:rPr lang="ru-RU" dirty="0"/>
              <a:t> 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31D12FE-803C-42C1-83B1-1FA6A3B6C03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/>
              <a:t>Задачи:</a:t>
            </a:r>
          </a:p>
          <a:p>
            <a:r>
              <a:rPr lang="ru-RU" dirty="0"/>
              <a:t>1. Создание условий для обеспечения адаптации иностранных студентов первого и второго курсов. </a:t>
            </a:r>
          </a:p>
          <a:p>
            <a:r>
              <a:rPr lang="ru-RU" dirty="0"/>
              <a:t>2. Формирование у участников единого культурного и правового поля. </a:t>
            </a:r>
          </a:p>
          <a:p>
            <a:r>
              <a:rPr lang="ru-RU" dirty="0"/>
              <a:t>3. Развитие психологической грамотности и рефлексии: понимание чувств, психологического состояния, внешне проявляемых форм поведения самого себя и других с учетом культурного контекста. </a:t>
            </a:r>
          </a:p>
          <a:p>
            <a:r>
              <a:rPr lang="ru-RU" dirty="0"/>
              <a:t>4. Вовлечение иностранных студентов в общественную и культурно-массовую жизнь колледжа. </a:t>
            </a:r>
          </a:p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54554BA-8381-47BF-9984-1E18DB92FA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541" y="3591653"/>
            <a:ext cx="4093828" cy="2302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666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88B19E19-3719-48D0-B8E1-2D96428A0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Ход реализации проекта</a:t>
            </a:r>
            <a:br>
              <a:rPr lang="ru-RU" dirty="0"/>
            </a:br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FE575B5-0292-4161-98D1-E0FEA3730D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Реализация проекта осуществляется по двум направлениям: во время урочной и внеурочной деятельности:</a:t>
            </a:r>
          </a:p>
          <a:p>
            <a:r>
              <a:rPr lang="ru-RU" dirty="0"/>
              <a:t>1. Мероприятия по урочной деятельности могут носить локальный характер (по запросу куратора, педагога-психолога и других специалистов)</a:t>
            </a:r>
          </a:p>
          <a:p>
            <a:r>
              <a:rPr lang="ru-RU" dirty="0"/>
              <a:t> 2. Мероприятия по внеурочной деятельности связаны с приобщением к российским духовно-нравственным ценностям, профилактикой противоправного, конфликтного поведения, сплочением коллектива группы, включает индивидуальное психологическое консультирование  студентов.</a:t>
            </a:r>
          </a:p>
        </p:txBody>
      </p:sp>
    </p:spTree>
    <p:extLst>
      <p:ext uri="{BB962C8B-B14F-4D97-AF65-F5344CB8AC3E}">
        <p14:creationId xmlns:p14="http://schemas.microsoft.com/office/powerpoint/2010/main" val="2499364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F4C1CDE7-0415-4418-B172-73F3D0A05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Основные критерии эффективности проекта</a:t>
            </a:r>
            <a:br>
              <a:rPr lang="ru-RU" dirty="0"/>
            </a:br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82229BF9-9FC8-4067-84EB-10EA0F2A47E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Критерии  оценки проекта</a:t>
            </a:r>
          </a:p>
          <a:p>
            <a:r>
              <a:rPr lang="ru-RU" dirty="0"/>
              <a:t>Актуальность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 Реалистичность </a:t>
            </a:r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Эффективность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858DAA2-4A2B-4EE6-AA32-14D97D84EB3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Оценивание:</a:t>
            </a:r>
          </a:p>
          <a:p>
            <a:r>
              <a:rPr lang="ru-RU" dirty="0"/>
              <a:t>нацеленность на решение ключевых проблем  адаптации иностранных студентов в колледже</a:t>
            </a:r>
          </a:p>
          <a:p>
            <a:r>
              <a:rPr lang="ru-RU" dirty="0"/>
              <a:t>соответствие требуемых и имеющихся материально-технических, кадровых , временных ресурсов</a:t>
            </a:r>
          </a:p>
          <a:p>
            <a:r>
              <a:rPr lang="ru-RU" dirty="0"/>
              <a:t> нацеленность на максимально возможные результаты при рациональном распределении  мероприятий в период адаптивности периода</a:t>
            </a:r>
          </a:p>
        </p:txBody>
      </p:sp>
    </p:spTree>
    <p:extLst>
      <p:ext uri="{BB962C8B-B14F-4D97-AF65-F5344CB8AC3E}">
        <p14:creationId xmlns:p14="http://schemas.microsoft.com/office/powerpoint/2010/main" val="3979505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F27125EA-97F3-4377-841B-BE85846DE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Ожидаемые результаты</a:t>
            </a:r>
            <a:br>
              <a:rPr lang="ru-RU" dirty="0"/>
            </a:br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D334D24-27B3-4BC0-ACFE-6E5056E8B3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67407"/>
            <a:ext cx="8596668" cy="4673956"/>
          </a:xfrm>
        </p:spPr>
        <p:txBody>
          <a:bodyPr/>
          <a:lstStyle/>
          <a:p>
            <a:r>
              <a:rPr lang="ru-RU" dirty="0"/>
              <a:t>- успешная адаптация иностранных студентов первого и второго курсов в группах, наличие позитивного социометрического статуса в коллективе, отсутствие изоляции, конфликтов; </a:t>
            </a:r>
          </a:p>
          <a:p>
            <a:r>
              <a:rPr lang="ru-RU" dirty="0"/>
              <a:t>- участие в мероприятиях, культурной, досуговой, спортивной жизни колледжа; </a:t>
            </a:r>
          </a:p>
          <a:p>
            <a:r>
              <a:rPr lang="ru-RU" dirty="0"/>
              <a:t>- субъективная оценка студентом психологического состояние как безопасного, комфортного, благополучного (по результатам психодиагностик); </a:t>
            </a:r>
          </a:p>
          <a:p>
            <a:r>
              <a:rPr lang="ru-RU" dirty="0"/>
              <a:t>– уважение к нормам общества, правилам поведения, отсутствие правонарушений, проявлений девиантного поведения.</a:t>
            </a:r>
          </a:p>
        </p:txBody>
      </p:sp>
    </p:spTree>
    <p:extLst>
      <p:ext uri="{BB962C8B-B14F-4D97-AF65-F5344CB8AC3E}">
        <p14:creationId xmlns:p14="http://schemas.microsoft.com/office/powerpoint/2010/main" val="3864996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1FFAE0-605E-4EE9-99DD-250EEDE87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DE109C37-8E18-4084-81B6-3EC53DDF8E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0137" y="403995"/>
            <a:ext cx="6375633" cy="638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877687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</TotalTime>
  <Words>462</Words>
  <Application>Microsoft Office PowerPoint</Application>
  <PresentationFormat>Широкоэкранный</PresentationFormat>
  <Paragraphs>36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Trebuchet MS</vt:lpstr>
      <vt:lpstr>Wingdings 3</vt:lpstr>
      <vt:lpstr>Аспект</vt:lpstr>
      <vt:lpstr>Cмоленское областное государственное бюджетное профессиональное образовательное учреждение        «Гагаринский многопрофильный колледж»</vt:lpstr>
      <vt:lpstr>Актуальность проекта</vt:lpstr>
      <vt:lpstr>Цель и задачи</vt:lpstr>
      <vt:lpstr>Ход реализации проекта </vt:lpstr>
      <vt:lpstr>Основные критерии эффективности проекта </vt:lpstr>
      <vt:lpstr>Ожидаемые результаты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Cмоленское областное государственное бюджетное профессиональное образовательное учреждение        «Гагаринский многопрофильный колледж»</dc:title>
  <dc:creator>Пользователь Windows</dc:creator>
  <cp:lastModifiedBy>Пользователь Windows</cp:lastModifiedBy>
  <cp:revision>3</cp:revision>
  <dcterms:created xsi:type="dcterms:W3CDTF">2025-10-15T18:45:48Z</dcterms:created>
  <dcterms:modified xsi:type="dcterms:W3CDTF">2025-10-15T19:05:18Z</dcterms:modified>
</cp:coreProperties>
</file>