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4" r:id="rId4"/>
    <p:sldId id="266" r:id="rId5"/>
    <p:sldId id="263" r:id="rId6"/>
    <p:sldId id="262" r:id="rId7"/>
    <p:sldId id="267" r:id="rId8"/>
    <p:sldId id="268" r:id="rId9"/>
    <p:sldId id="269" r:id="rId10"/>
    <p:sldId id="270" r:id="rId11"/>
    <p:sldId id="261" r:id="rId12"/>
    <p:sldId id="260" r:id="rId13"/>
    <p:sldId id="271" r:id="rId14"/>
    <p:sldId id="265" r:id="rId15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FFFF"/>
    <a:srgbClr val="66FFFF"/>
    <a:srgbClr val="FFFF97"/>
    <a:srgbClr val="EAC7B0"/>
    <a:srgbClr val="BE5209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108" y="7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67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28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63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95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34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875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65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293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384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848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995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7D5D4-8E6D-4043-A5F3-FD07C14BD668}" type="datetimeFigureOut">
              <a:rPr lang="ru-RU" smtClean="0"/>
              <a:t>вт 22.10.19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39EFF-3779-4998-BDCC-0797760138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1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" r="9987" b="6057"/>
          <a:stretch/>
        </p:blipFill>
        <p:spPr>
          <a:xfrm>
            <a:off x="5875006" y="512235"/>
            <a:ext cx="2980774" cy="4478865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428876" y="2278181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latin typeface="Arial" panose="020B0604020202020204" pitchFamily="34" charset="0"/>
              </a:rPr>
              <a:t/>
            </a:r>
            <a:br>
              <a:rPr lang="ru-RU" altLang="ru-RU">
                <a:latin typeface="Arial" panose="020B0604020202020204" pitchFamily="34" charset="0"/>
              </a:rPr>
            </a:br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469" y="1909467"/>
            <a:ext cx="5820311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13 ноября – </a:t>
            </a:r>
            <a:endParaRPr lang="ru-RU" sz="35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35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</a:t>
            </a:r>
            <a:r>
              <a:rPr lang="ru-RU" sz="3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Всемирный день доброты»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268920" y="261146"/>
            <a:ext cx="361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i="1" dirty="0">
                <a:solidFill>
                  <a:srgbClr val="4472C4"/>
                </a:solidFill>
                <a:latin typeface="Arial" panose="020B0604020202020204" pitchFamily="34" charset="0"/>
              </a:rPr>
              <a:t>Доброе слово и кошке приятно</a:t>
            </a:r>
            <a:endParaRPr lang="ru-RU" sz="1800" dirty="0">
              <a:solidFill>
                <a:srgbClr val="4472C4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9" t="48090" r="64216" b="8297"/>
          <a:stretch/>
        </p:blipFill>
        <p:spPr>
          <a:xfrm>
            <a:off x="547131" y="261146"/>
            <a:ext cx="1964034" cy="16577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" t="33654" r="73691" b="55177"/>
          <a:stretch/>
        </p:blipFill>
        <p:spPr>
          <a:xfrm>
            <a:off x="665015" y="3191023"/>
            <a:ext cx="1158812" cy="8778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9" t="40389" r="17472" b="49661"/>
          <a:stretch/>
        </p:blipFill>
        <p:spPr>
          <a:xfrm>
            <a:off x="3227506" y="3575956"/>
            <a:ext cx="1177145" cy="78205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831" y="4711446"/>
            <a:ext cx="1366724" cy="23643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61925" y="223046"/>
            <a:ext cx="8808773" cy="4739479"/>
          </a:xfrm>
          <a:prstGeom prst="rect">
            <a:avLst/>
          </a:prstGeom>
          <a:noFill/>
          <a:ln w="22225" cmpd="thickThin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46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620" y="402409"/>
            <a:ext cx="659290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Присоединяйся и ты к этому 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доброму, замечательному 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празднику. Ведь это так 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просто – улыбнись прохожему, 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обними родителей или сестру 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(брата)… Ведь с каждым таким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простым поступком становится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кому-то лучше, а значит – и больше доброты в мире. И, конечно же, желательно творить добро каждый день, а не только сегодня – во Всемирный день Доброты.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1" r="24889" b="49057"/>
          <a:stretch/>
        </p:blipFill>
        <p:spPr>
          <a:xfrm>
            <a:off x="6150635" y="3959525"/>
            <a:ext cx="1228628" cy="16570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975" r="64709"/>
          <a:stretch/>
        </p:blipFill>
        <p:spPr>
          <a:xfrm>
            <a:off x="7929358" y="3985403"/>
            <a:ext cx="1088907" cy="14319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10" b="49057"/>
          <a:stretch/>
        </p:blipFill>
        <p:spPr>
          <a:xfrm>
            <a:off x="7237563" y="3831116"/>
            <a:ext cx="767967" cy="165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64527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124" y="306854"/>
            <a:ext cx="8545267" cy="4480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СПИСОК ДОБРЫХ ДЕЛ</a:t>
            </a:r>
          </a:p>
          <a:p>
            <a:pPr>
              <a:lnSpc>
                <a:spcPts val="1100"/>
              </a:lnSpc>
            </a:pPr>
            <a:endParaRPr lang="ru-RU" sz="18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Помоги </a:t>
            </a:r>
            <a:r>
              <a:rPr lang="ru-RU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перейти через дорогу </a:t>
            </a:r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бабушке. 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Смастери </a:t>
            </a:r>
            <a:r>
              <a:rPr lang="ru-RU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и повесь на улице кормушку для </a:t>
            </a:r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птиц. 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Занеси корм в организацию по защите животных.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Помоги маме убрать в доме.</a:t>
            </a:r>
            <a:endParaRPr lang="ru-RU" sz="1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Полей цветы.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Вынеси мусор.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Помог </a:t>
            </a:r>
            <a:r>
              <a:rPr lang="ru-RU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маме вымыть посуду.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Сходи </a:t>
            </a:r>
            <a:r>
              <a:rPr lang="ru-RU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 </a:t>
            </a:r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магазин.</a:t>
            </a:r>
            <a:endParaRPr lang="ru-RU" sz="1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Помоги </a:t>
            </a:r>
            <a:r>
              <a:rPr lang="ru-RU" sz="1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бабушке на даче.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Отдай свои старые игрушки детям в детский дом.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Помоги соседке-старушке вынести мусор.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Сделай сюрприз своими руками (открытку, закладку) для родных и друзей.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Напиши кому-нибудь записочку с добрыми словами.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Скажи родным, как сильно их любишь.</a:t>
            </a:r>
          </a:p>
        </p:txBody>
      </p:sp>
    </p:spTree>
    <p:extLst>
      <p:ext uri="{BB962C8B-B14F-4D97-AF65-F5344CB8AC3E}">
        <p14:creationId xmlns:p14="http://schemas.microsoft.com/office/powerpoint/2010/main" val="154565353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8125" y="306854"/>
            <a:ext cx="6134100" cy="1710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ЗАДАНИЕ:</a:t>
            </a:r>
          </a:p>
          <a:p>
            <a:endParaRPr lang="ru-RU" sz="24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Придумай ещё какие-нибудь </a:t>
            </a:r>
          </a:p>
          <a:p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добрые дела и поступки.</a:t>
            </a:r>
          </a:p>
          <a:p>
            <a:pPr>
              <a:lnSpc>
                <a:spcPts val="1100"/>
              </a:lnSpc>
            </a:pPr>
            <a:endParaRPr lang="ru-RU" sz="18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3691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8125" y="306854"/>
            <a:ext cx="6134100" cy="4480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pc="-3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ПОСЛОВИЦЫ И ПОГОВОРКИ О ДОБРЕ </a:t>
            </a:r>
          </a:p>
          <a:p>
            <a:pPr>
              <a:lnSpc>
                <a:spcPts val="1100"/>
              </a:lnSpc>
            </a:pPr>
            <a:endParaRPr lang="ru-RU" sz="1800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Делай добро и жди добра.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Добра желаешь — добро и делай.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Добро помнится долго, а лихо — вдвое.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Добро поощряй, а зло порицай.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Добро творить — себя веселить. 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Доброе дело без награды не остаётся.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Доброе слово человеку — что дождь в засуху.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Добрые слова дороже богатства.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За доброе жди добра, за худое — худа.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И собака старое добро помнит.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Мир не без добрых людей.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На добрый привет — добрый и ответ.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Доброе дело питает и душу, и тело.</a:t>
            </a:r>
          </a:p>
          <a:p>
            <a:r>
              <a:rPr lang="ru-RU" sz="1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Кто любит добрые дела, тому и жизнь мила.</a:t>
            </a:r>
          </a:p>
        </p:txBody>
      </p:sp>
    </p:spTree>
    <p:extLst>
      <p:ext uri="{BB962C8B-B14F-4D97-AF65-F5344CB8AC3E}">
        <p14:creationId xmlns:p14="http://schemas.microsoft.com/office/powerpoint/2010/main" val="236782322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4008" y="3724275"/>
            <a:ext cx="8899803" cy="1419225"/>
          </a:xfrm>
          <a:prstGeom prst="rect">
            <a:avLst/>
          </a:prstGeom>
          <a:solidFill>
            <a:srgbClr val="EAC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13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15" y="239856"/>
            <a:ext cx="8694000" cy="4346999"/>
          </a:xfrm>
          <a:prstGeom prst="rect">
            <a:avLst/>
          </a:prstGeom>
          <a:ln w="69850" cmpd="dbl">
            <a:solidFill>
              <a:srgbClr val="BE5209"/>
            </a:solidFill>
          </a:ln>
        </p:spPr>
      </p:pic>
      <p:sp>
        <p:nvSpPr>
          <p:cNvPr id="15" name="Прямоугольник 14"/>
          <p:cNvSpPr/>
          <p:nvPr/>
        </p:nvSpPr>
        <p:spPr>
          <a:xfrm>
            <a:off x="352912" y="3824590"/>
            <a:ext cx="715098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en-US" sz="1838" spc="-15" dirty="0">
                <a:latin typeface="Cambria Math" panose="02040503050406030204" pitchFamily="18" charset="0"/>
                <a:ea typeface="Cambria Math" panose="02040503050406030204" pitchFamily="18" charset="0"/>
              </a:rPr>
              <a:t>P</a:t>
            </a:r>
            <a:r>
              <a:rPr lang="ru-RU" sz="1838" spc="-15" dirty="0">
                <a:latin typeface="Cambria Math" panose="02040503050406030204" pitchFamily="18" charset="0"/>
                <a:ea typeface="Cambria Math" panose="02040503050406030204" pitchFamily="18" charset="0"/>
              </a:rPr>
              <a:t>. </a:t>
            </a:r>
            <a:r>
              <a:rPr lang="en-US" sz="1838" spc="-15" dirty="0">
                <a:latin typeface="Cambria Math" panose="02040503050406030204" pitchFamily="18" charset="0"/>
                <a:ea typeface="Cambria Math" panose="02040503050406030204" pitchFamily="18" charset="0"/>
              </a:rPr>
              <a:t>S</a:t>
            </a:r>
            <a:r>
              <a:rPr lang="ru-RU" sz="1838" spc="-15" dirty="0">
                <a:latin typeface="Cambria Math" panose="02040503050406030204" pitchFamily="18" charset="0"/>
                <a:ea typeface="Cambria Math" panose="02040503050406030204" pitchFamily="18" charset="0"/>
              </a:rPr>
              <a:t>. Поселите частичку </a:t>
            </a:r>
            <a:r>
              <a:rPr lang="ru-RU" sz="1838" spc="-15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доброты.</a:t>
            </a:r>
            <a:endParaRPr lang="ru-RU" sz="1838" spc="-15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1800"/>
              </a:lnSpc>
            </a:pPr>
            <a:r>
              <a:rPr lang="ru-RU" sz="1838" spc="-15" dirty="0">
                <a:latin typeface="Cambria Math" panose="02040503050406030204" pitchFamily="18" charset="0"/>
                <a:ea typeface="Cambria Math" panose="02040503050406030204" pitchFamily="18" charset="0"/>
              </a:rPr>
              <a:t>        Участвуйте в </a:t>
            </a:r>
            <a:r>
              <a:rPr lang="ru-RU" sz="1838" spc="-15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музыкальном конкурсе </a:t>
            </a:r>
            <a:r>
              <a:rPr lang="ru-RU" sz="1838" spc="-15" dirty="0">
                <a:latin typeface="Cambria Math" panose="02040503050406030204" pitchFamily="18" charset="0"/>
                <a:ea typeface="Cambria Math" panose="02040503050406030204" pitchFamily="18" charset="0"/>
              </a:rPr>
              <a:t>проекта </a:t>
            </a:r>
            <a:r>
              <a:rPr lang="en-US" sz="1838" b="1" u="sng" spc="-15" dirty="0">
                <a:solidFill>
                  <a:srgbClr val="0307B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Dumschool.ru</a:t>
            </a:r>
            <a:r>
              <a:rPr lang="en-US" sz="1838" spc="-15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ru-RU" sz="1838" spc="-15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>
              <a:lnSpc>
                <a:spcPts val="1800"/>
              </a:lnSpc>
            </a:pPr>
            <a:r>
              <a:rPr lang="ru-RU" sz="1838" spc="-15" dirty="0">
                <a:latin typeface="Cambria Math" panose="02040503050406030204" pitchFamily="18" charset="0"/>
                <a:ea typeface="Cambria Math" panose="02040503050406030204" pitchFamily="18" charset="0"/>
              </a:rPr>
              <a:t>        Смотрите задания конкурсов даже перед регистрацией.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8575" y="329441"/>
            <a:ext cx="5934074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550"/>
              </a:lnSpc>
            </a:pPr>
            <a:r>
              <a:rPr lang="ru-RU" sz="2700" b="1" dirty="0">
                <a:solidFill>
                  <a:srgbClr val="0307BD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«Музыкальные дорожки доброты»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23750" r="89583">
                        <a14:foregroundMark x1="40521" y1="48750" x2="40313" y2="72222"/>
                        <a14:foregroundMark x1="42813" y1="55139" x2="38646" y2="76389"/>
                        <a14:foregroundMark x1="37917" y1="45972" x2="35729" y2="64167"/>
                        <a14:foregroundMark x1="42083" y1="45972" x2="48646" y2="66944"/>
                        <a14:foregroundMark x1="43750" y1="43194" x2="46667" y2="51806"/>
                        <a14:foregroundMark x1="44063" y1="41250" x2="47708" y2="59861"/>
                        <a14:foregroundMark x1="43750" y1="43472" x2="42188" y2="45694"/>
                        <a14:foregroundMark x1="43854" y1="69583" x2="42917" y2="73056"/>
                        <a14:foregroundMark x1="50625" y1="70278" x2="45104" y2="72083"/>
                        <a14:foregroundMark x1="51667" y1="72222" x2="37917" y2="71944"/>
                        <a14:foregroundMark x1="36979" y1="63472" x2="36250" y2="71667"/>
                        <a14:foregroundMark x1="43125" y1="40417" x2="40833" y2="42083"/>
                        <a14:foregroundMark x1="39792" y1="23194" x2="35417" y2="27778"/>
                        <a14:foregroundMark x1="49063" y1="26250" x2="45729" y2="32222"/>
                        <a14:foregroundMark x1="49375" y1="24306" x2="37708" y2="23472"/>
                        <a14:foregroundMark x1="51042" y1="22361" x2="38333" y2="20417"/>
                        <a14:foregroundMark x1="53229" y1="30556" x2="42813" y2="31667"/>
                        <a14:foregroundMark x1="46979" y1="29722" x2="35104" y2="28056"/>
                        <a14:foregroundMark x1="46979" y1="31944" x2="37188" y2="30417"/>
                        <a14:foregroundMark x1="35104" y1="16667" x2="37500" y2="14306"/>
                        <a14:foregroundMark x1="38229" y1="13750" x2="40625" y2="12361"/>
                        <a14:foregroundMark x1="40729" y1="12361" x2="44063" y2="12083"/>
                        <a14:foregroundMark x1="44479" y1="12083" x2="47604" y2="12222"/>
                        <a14:foregroundMark x1="47813" y1="12361" x2="50208" y2="13750"/>
                        <a14:foregroundMark x1="50313" y1="14583" x2="52188" y2="16806"/>
                        <a14:foregroundMark x1="41042" y1="31250" x2="44375" y2="32778"/>
                        <a14:foregroundMark x1="62187" y1="21806" x2="61667" y2="22361"/>
                        <a14:foregroundMark x1="64896" y1="21250" x2="64688" y2="21111"/>
                        <a14:foregroundMark x1="68021" y1="24167" x2="68854" y2="23056"/>
                        <a14:foregroundMark x1="69479" y1="20417" x2="68125" y2="19583"/>
                        <a14:foregroundMark x1="73125" y1="20694" x2="74375" y2="20139"/>
                        <a14:foregroundMark x1="79375" y1="23750" x2="80104" y2="22361"/>
                        <a14:backgroundMark x1="75313" y1="18056" x2="75000" y2="18056"/>
                        <a14:backgroundMark x1="52500" y1="32083" x2="53125" y2="29583"/>
                        <a14:backgroundMark x1="51979" y1="31806" x2="53229" y2="30000"/>
                        <a14:backgroundMark x1="53125" y1="30278" x2="52708" y2="31806"/>
                        <a14:backgroundMark x1="53542" y1="29861" x2="53125" y2="31528"/>
                        <a14:backgroundMark x1="53125" y1="29444" x2="52292" y2="309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02" r="10876"/>
          <a:stretch/>
        </p:blipFill>
        <p:spPr>
          <a:xfrm>
            <a:off x="322589" y="2472912"/>
            <a:ext cx="1220461" cy="1459383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6722911" y="217291"/>
            <a:ext cx="28087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Музыка должна учить</a:t>
            </a:r>
          </a:p>
          <a:p>
            <a:r>
              <a:rPr lang="ru-RU" sz="1500" i="1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доброму, прекрасному.</a:t>
            </a:r>
            <a:endParaRPr lang="ru-RU" sz="1500" dirty="0">
              <a:solidFill>
                <a:prstClr val="black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831" y="4711446"/>
            <a:ext cx="1366724" cy="236437"/>
          </a:xfrm>
          <a:prstGeom prst="rect">
            <a:avLst/>
          </a:prstGeom>
        </p:spPr>
      </p:pic>
      <p:grpSp>
        <p:nvGrpSpPr>
          <p:cNvPr id="28" name="Группа 27"/>
          <p:cNvGrpSpPr/>
          <p:nvPr/>
        </p:nvGrpSpPr>
        <p:grpSpPr>
          <a:xfrm>
            <a:off x="7470264" y="3702265"/>
            <a:ext cx="1291932" cy="1364342"/>
            <a:chOff x="7479789" y="3740365"/>
            <a:chExt cx="1291932" cy="1364342"/>
          </a:xfrm>
        </p:grpSpPr>
        <p:sp>
          <p:nvSpPr>
            <p:cNvPr id="27" name="Овал 26"/>
            <p:cNvSpPr/>
            <p:nvPr/>
          </p:nvSpPr>
          <p:spPr>
            <a:xfrm>
              <a:off x="7543748" y="4020277"/>
              <a:ext cx="962077" cy="962077"/>
            </a:xfrm>
            <a:prstGeom prst="ellipse">
              <a:avLst/>
            </a:prstGeom>
            <a:solidFill>
              <a:schemeClr val="bg1">
                <a:alpha val="9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9789" y="3740365"/>
              <a:ext cx="1291932" cy="1364342"/>
            </a:xfrm>
            <a:prstGeom prst="rect">
              <a:avLst/>
            </a:prstGeom>
          </p:spPr>
        </p:pic>
      </p:grpSp>
      <p:sp>
        <p:nvSpPr>
          <p:cNvPr id="29" name="Прямоугольник 28"/>
          <p:cNvSpPr/>
          <p:nvPr/>
        </p:nvSpPr>
        <p:spPr>
          <a:xfrm>
            <a:off x="1590542" y="2863106"/>
            <a:ext cx="3071610" cy="52322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i="0" dirty="0" smtClean="0">
                <a:solidFill>
                  <a:srgbClr val="4E4D4D"/>
                </a:solidFill>
                <a:effectLst/>
              </a:rPr>
              <a:t>А я всё чаще замечаю,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0" dirty="0" smtClean="0">
                <a:solidFill>
                  <a:srgbClr val="4E4D4D"/>
                </a:solidFill>
                <a:effectLst/>
              </a:rPr>
              <a:t>Что меня как будто кто-то подменил…</a:t>
            </a:r>
            <a:endParaRPr lang="ru-RU" sz="1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486513" y="926092"/>
            <a:ext cx="2407374" cy="52322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i="0" dirty="0" smtClean="0">
                <a:solidFill>
                  <a:srgbClr val="333333"/>
                </a:solidFill>
                <a:effectLst/>
              </a:rPr>
              <a:t>Прилетит вдруг волшебник,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i="0" dirty="0" smtClean="0">
                <a:solidFill>
                  <a:srgbClr val="333333"/>
                </a:solidFill>
                <a:effectLst/>
              </a:rPr>
              <a:t>В голубом вертолёте</a:t>
            </a:r>
            <a:r>
              <a:rPr lang="ru-RU" sz="1400" dirty="0" smtClean="0">
                <a:solidFill>
                  <a:srgbClr val="333333"/>
                </a:solidFill>
              </a:rPr>
              <a:t>…</a:t>
            </a:r>
            <a:endParaRPr lang="ru-RU" sz="1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36961" y="2863005"/>
            <a:ext cx="1969524" cy="52322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Облака,</a:t>
            </a:r>
          </a:p>
          <a:p>
            <a:r>
              <a:rPr lang="ru-RU" sz="1400" dirty="0" smtClean="0"/>
              <a:t>Белогривые лошадки…</a:t>
            </a:r>
            <a:endParaRPr lang="ru-RU" sz="1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22589" y="926092"/>
            <a:ext cx="1981201" cy="52322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Хорошо живёт на свете </a:t>
            </a:r>
          </a:p>
          <a:p>
            <a:r>
              <a:rPr lang="ru-RU" sz="1400" dirty="0" smtClean="0"/>
              <a:t>Винни-Пух!..</a:t>
            </a:r>
            <a:endParaRPr lang="ru-RU" sz="1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22589" y="1872946"/>
            <a:ext cx="3144019" cy="52322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От улыбки хмурый день светлей, </a:t>
            </a:r>
          </a:p>
          <a:p>
            <a:r>
              <a:rPr lang="ru-RU" sz="1400" dirty="0" smtClean="0"/>
              <a:t>От улыбки в небе радуга проснётся... </a:t>
            </a:r>
            <a:endParaRPr lang="ru-RU" sz="1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649331" y="1872946"/>
            <a:ext cx="2380427" cy="52322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… Всех доверчивей и строже</a:t>
            </a:r>
          </a:p>
          <a:p>
            <a:r>
              <a:rPr lang="ru-RU" sz="1400" dirty="0" smtClean="0"/>
              <a:t>В этом мире доброта.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13536252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620" y="402409"/>
            <a:ext cx="35989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Отмечается каждый год</a:t>
            </a:r>
          </a:p>
          <a:p>
            <a:r>
              <a:rPr lang="ru-RU" sz="2400" b="0" i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13 ноября. 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0005" t="73286" r="28656" b="5050"/>
          <a:stretch/>
        </p:blipFill>
        <p:spPr>
          <a:xfrm rot="10800000" flipH="1" flipV="1">
            <a:off x="491825" y="2411112"/>
            <a:ext cx="4512392" cy="2256091"/>
          </a:xfrm>
          <a:prstGeom prst="rect">
            <a:avLst/>
          </a:prstGeom>
          <a:effectLst>
            <a:glow rad="127000">
              <a:schemeClr val="bg1">
                <a:alpha val="92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0005" t="65951" r="28656" b="29974"/>
          <a:stretch/>
        </p:blipFill>
        <p:spPr>
          <a:xfrm rot="10800000" flipH="1" flipV="1">
            <a:off x="809743" y="1885110"/>
            <a:ext cx="3857507" cy="362789"/>
          </a:xfrm>
          <a:prstGeom prst="rect">
            <a:avLst/>
          </a:prstGeom>
          <a:effectLst>
            <a:glow rad="127000">
              <a:schemeClr val="bg1">
                <a:alpha val="92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Овал 7"/>
          <p:cNvSpPr/>
          <p:nvPr/>
        </p:nvSpPr>
        <p:spPr>
          <a:xfrm>
            <a:off x="1875262" y="3073555"/>
            <a:ext cx="540835" cy="3617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8478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620" y="402409"/>
            <a:ext cx="474505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Праздник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возник в 1998 году </a:t>
            </a:r>
            <a:endParaRPr lang="ru-RU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Токио (Япония) в день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открытия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первой конференции Всемирного движения доброты.</a:t>
            </a: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Участвовали представители Австралии, Канады, Японии, Таиланда, Сингапура, Великобритании и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США.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Позже к ним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присоединились</a:t>
            </a:r>
          </a:p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и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другие государства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.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8706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4620" y="402409"/>
            <a:ext cx="47450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Сама организация «Всемирное движение доброты» была создана в Японии годом ранее, в 1997. В неё входили волонтёры и добровольцы. 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-8433" r="11124" b="-11648"/>
          <a:stretch/>
        </p:blipFill>
        <p:spPr>
          <a:xfrm>
            <a:off x="1082040" y="2571750"/>
            <a:ext cx="2552700" cy="2240280"/>
          </a:xfrm>
          <a:prstGeom prst="hear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3960139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620" y="402409"/>
            <a:ext cx="47450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Исследования показали, что люди, которые постоянно совершают добрые, хорошие поступки, чувствуют себя счастливей, редко болеют и долго живут.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72"/>
          <a:stretch/>
        </p:blipFill>
        <p:spPr>
          <a:xfrm>
            <a:off x="2527521" y="2878280"/>
            <a:ext cx="4088958" cy="173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281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620" y="402409"/>
            <a:ext cx="47450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Творить добрые дела – очень просто.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Д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обро не измеряется деньгами, порой – не требует много времени и сил, главное – начать.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70" y="2516717"/>
            <a:ext cx="2503170" cy="262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4254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620" y="402409"/>
            <a:ext cx="474505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У этого праздника за время его существования появились и свои традиции. Например, в Сингапуре помимо добрых улыбок и дел принято дарить знакомым и незнакомым людям  маргаритки и герберы.</a:t>
            </a:r>
          </a:p>
        </p:txBody>
      </p:sp>
      <p:pic>
        <p:nvPicPr>
          <p:cNvPr id="3074" name="Picture 2" descr="https://avatars.mds.yandex.net/get-pdb/219263/1b2d9fcb-78c0-4b50-aa3b-609ecb7ae180/s1200?webp=fal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606" y="2931838"/>
            <a:ext cx="2185157" cy="163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pbs.twimg.com/media/D8MXBngXYAEbVHq.jpg:lar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175" y="2933205"/>
            <a:ext cx="2178493" cy="163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9867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620" y="402409"/>
            <a:ext cx="474505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 России впервые День Доброты прошёл в 2009 году – в Москве на Манежной площади. Там состоялся </a:t>
            </a:r>
            <a:r>
              <a:rPr lang="ru-RU" sz="2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флешмоб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(массовая акция), в котором приняли участие все желающие. Пришедшие на площадь в 11 часов взялись за руки, образовали большой круг, в центре которого оказался Глобус Часов Мира. </a:t>
            </a:r>
          </a:p>
        </p:txBody>
      </p:sp>
      <p:pic>
        <p:nvPicPr>
          <p:cNvPr id="2050" name="Picture 2" descr="http://visualrian.ru/images/old_preview/50/24/502405_previe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324" y="2646172"/>
            <a:ext cx="3629026" cy="210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269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4620" y="402409"/>
            <a:ext cx="47450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В этот же день в разных местах столицы были организованы специальные Почтовые Пункты Доброты. Там любой мог написать добрые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письма со словами 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поддержки </a:t>
            </a: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тому</a:t>
            </a:r>
            <a:r>
              <a:rPr 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, кто живёт в интернатах для пожилых людей. К вечеру было отправлено больше 500 писем по адресам жителей интернатов Тульской и Владимирской области.</a:t>
            </a:r>
          </a:p>
        </p:txBody>
      </p:sp>
      <p:pic>
        <p:nvPicPr>
          <p:cNvPr id="4098" name="Picture 2" descr="http://www.sever.lg.ua/sites/sever.lg.ua/files/dobrota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5" t="57672" r="21926" b="5393"/>
          <a:stretch/>
        </p:blipFill>
        <p:spPr bwMode="auto">
          <a:xfrm>
            <a:off x="5779697" y="2795561"/>
            <a:ext cx="2665562" cy="200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4070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</TotalTime>
  <Words>627</Words>
  <Application>Microsoft Office PowerPoint</Application>
  <PresentationFormat>Экран (16:9)</PresentationFormat>
  <Paragraphs>77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41</cp:revision>
  <dcterms:created xsi:type="dcterms:W3CDTF">2019-10-21T16:10:39Z</dcterms:created>
  <dcterms:modified xsi:type="dcterms:W3CDTF">2019-10-22T15:10:49Z</dcterms:modified>
</cp:coreProperties>
</file>