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5" r:id="rId9"/>
    <p:sldId id="261" r:id="rId10"/>
    <p:sldId id="262" r:id="rId11"/>
    <p:sldId id="263" r:id="rId12"/>
    <p:sldId id="264" r:id="rId13"/>
    <p:sldId id="266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6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39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01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73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54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516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7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19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02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5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94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EA649-5F03-4BF3-8461-B90DD3E71A89}" type="datetimeFigureOut">
              <a:rPr lang="ru-RU" smtClean="0"/>
              <a:t>пн 15.01.18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B6693-AE2A-45D2-938B-739DC7C95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33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773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1"/>
          <a:stretch/>
        </p:blipFill>
        <p:spPr>
          <a:xfrm flipH="1">
            <a:off x="8877300" y="0"/>
            <a:ext cx="33147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9716" y="245160"/>
            <a:ext cx="11353983" cy="6231840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6279" y="261063"/>
            <a:ext cx="8724537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55091">
              <a:lnSpc>
                <a:spcPct val="150000"/>
              </a:lnSpc>
            </a:pPr>
            <a:r>
              <a:rPr lang="ru-RU" sz="5300" dirty="0">
                <a:solidFill>
                  <a:srgbClr val="C00000"/>
                </a:solidFill>
                <a:latin typeface="Heinrich Text" panose="02000000000000000000" pitchFamily="2" charset="0"/>
              </a:rPr>
              <a:t>17 </a:t>
            </a:r>
            <a:r>
              <a:rPr lang="ru-RU" sz="5300" dirty="0" smtClean="0">
                <a:solidFill>
                  <a:srgbClr val="C00000"/>
                </a:solidFill>
                <a:latin typeface="Heinrich Text" panose="02000000000000000000" pitchFamily="2" charset="0"/>
              </a:rPr>
              <a:t>января −</a:t>
            </a:r>
            <a:endParaRPr lang="ru-RU" sz="5300" dirty="0">
              <a:solidFill>
                <a:srgbClr val="C00000"/>
              </a:solidFill>
              <a:latin typeface="Heinrich Text" panose="02000000000000000000" pitchFamily="2" charset="0"/>
            </a:endParaRPr>
          </a:p>
          <a:p>
            <a:pPr algn="ctr" defTabSz="955091">
              <a:lnSpc>
                <a:spcPct val="150000"/>
              </a:lnSpc>
            </a:pPr>
            <a:r>
              <a:rPr lang="ru-RU" sz="5300" dirty="0" smtClean="0">
                <a:solidFill>
                  <a:srgbClr val="C00000"/>
                </a:solidFill>
                <a:latin typeface="Heinrich Text" panose="02000000000000000000" pitchFamily="2" charset="0"/>
              </a:rPr>
              <a:t>«День </a:t>
            </a:r>
            <a:r>
              <a:rPr lang="ru-RU" sz="5300" dirty="0">
                <a:solidFill>
                  <a:srgbClr val="C00000"/>
                </a:solidFill>
                <a:latin typeface="Heinrich Text" panose="02000000000000000000" pitchFamily="2" charset="0"/>
              </a:rPr>
              <a:t>детских </a:t>
            </a:r>
            <a:r>
              <a:rPr lang="ru-RU" sz="5300" dirty="0" smtClean="0">
                <a:solidFill>
                  <a:srgbClr val="C00000"/>
                </a:solidFill>
                <a:latin typeface="Heinrich Text" panose="02000000000000000000" pitchFamily="2" charset="0"/>
              </a:rPr>
              <a:t>изобретений»</a:t>
            </a:r>
            <a:endParaRPr lang="ru-RU" sz="5300" dirty="0">
              <a:solidFill>
                <a:srgbClr val="C00000"/>
              </a:solidFill>
              <a:latin typeface="Heinrich Text" panose="02000000000000000000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186" y="949430"/>
            <a:ext cx="2633121" cy="52662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9" r="16785"/>
          <a:stretch/>
        </p:blipFill>
        <p:spPr>
          <a:xfrm>
            <a:off x="5865613" y="3740510"/>
            <a:ext cx="2374900" cy="2377597"/>
          </a:xfrm>
          <a:prstGeom prst="ellipse">
            <a:avLst/>
          </a:prstGeom>
        </p:spPr>
      </p:pic>
      <p:pic>
        <p:nvPicPr>
          <p:cNvPr id="1026" name="Picture 2" descr="https://idealog.co.nz/media/VERSIONS/images/blog/2012/06/popsicles_1200x12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8" r="5611" b="9351"/>
          <a:stretch/>
        </p:blipFill>
        <p:spPr bwMode="auto">
          <a:xfrm>
            <a:off x="1828579" y="3710792"/>
            <a:ext cx="2413000" cy="24073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2" b="50664"/>
          <a:stretch/>
        </p:blipFill>
        <p:spPr>
          <a:xfrm>
            <a:off x="5689885" y="3558965"/>
            <a:ext cx="2720885" cy="2656705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2" b="50664"/>
          <a:stretch/>
        </p:blipFill>
        <p:spPr>
          <a:xfrm>
            <a:off x="1674637" y="3578947"/>
            <a:ext cx="2720885" cy="2656705"/>
          </a:xfrm>
          <a:prstGeom prst="ellipse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529" y="6497063"/>
            <a:ext cx="2086391" cy="36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1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068" y="2413000"/>
            <a:ext cx="662893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Мальчик очень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любил кататься на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коньках. Однажды он предложил 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своей бабушке соединить 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проволокой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два кусочка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меха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таким образом стал защищать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уши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 холода во время катания.</a:t>
            </a:r>
          </a:p>
        </p:txBody>
      </p:sp>
      <p:pic>
        <p:nvPicPr>
          <p:cNvPr id="6146" name="Picture 2" descr="Замечательные изобретения, придуманные детьми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276526"/>
            <a:ext cx="5067300" cy="603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8" y="486553"/>
            <a:ext cx="936182" cy="9601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300" y="139337"/>
            <a:ext cx="3861268" cy="1587863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27824" y="362965"/>
            <a:ext cx="2747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Мягкие 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наушники.</a:t>
            </a:r>
          </a:p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Честер </a:t>
            </a:r>
            <a:r>
              <a:rPr lang="ru-RU" sz="2400" b="1" dirty="0" err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Гринвуд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15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288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8600" y="588153"/>
            <a:ext cx="6667500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Однажды девочка выписалась из больницы, ей пришлось снимать бинты – а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это было очень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больно.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Она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провела несколько экспериментов и нашла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компоненты,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которые делают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этот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процесс безболезненным. Теперь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её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продукт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продаётся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местном магазине.</a:t>
            </a:r>
          </a:p>
        </p:txBody>
      </p:sp>
      <p:pic>
        <p:nvPicPr>
          <p:cNvPr id="7170" name="Picture 2" descr="Средство для безболезненного снятия бинтов дети, изобретение, патент, ребенок, своими руками, факт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" t="1134" r="11119" b="1866"/>
          <a:stretch/>
        </p:blipFill>
        <p:spPr bwMode="auto">
          <a:xfrm>
            <a:off x="215900" y="2743199"/>
            <a:ext cx="4724400" cy="36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8" y="588153"/>
            <a:ext cx="936182" cy="9601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300" y="139337"/>
            <a:ext cx="3861268" cy="203562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65924" y="210565"/>
            <a:ext cx="27218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Средство </a:t>
            </a: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для безболезненного снятия бинтов.</a:t>
            </a:r>
            <a:endParaRPr lang="ru-RU" sz="24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400" b="1" dirty="0" err="1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Аланна</a:t>
            </a: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Майерс,</a:t>
            </a:r>
          </a:p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8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057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124" y="876686"/>
            <a:ext cx="7192276" cy="455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Однажды зимним вечером мальчик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забыл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стакан с содовой и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деревянной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ложкой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 крыльце. На утро газированная вода в стакане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замёрзла.</a:t>
            </a:r>
          </a:p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Фрэнк хотел растопить напиток,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поставив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его под струю горячей воды.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Потянув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 ложку, он вытащил замороженный напиток и съел.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Так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появился фруктовый лёд.</a:t>
            </a:r>
            <a:endParaRPr lang="ru-RU" sz="3000" dirty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8194" name="Picture 2" descr="Фруктовый лед дети, изобретение, патент, ребенок, своими руками, фа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4" y="1689397"/>
            <a:ext cx="3667125" cy="470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8" y="372253"/>
            <a:ext cx="936182" cy="9601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4300" y="139337"/>
            <a:ext cx="3721100" cy="1409003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65924" y="248665"/>
            <a:ext cx="2721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Фруктовый 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лёд.</a:t>
            </a:r>
          </a:p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Фрэнк </a:t>
            </a:r>
            <a:r>
              <a:rPr lang="ru-RU" sz="2400" b="1" dirty="0" err="1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Эпперсон</a:t>
            </a: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endParaRPr lang="ru-RU" sz="24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11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3300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4.bp.blogspot.com/-3c9wFUO0xT8/VQrEICByEXI/AAAAAAAACyA/l59K_YymMPM/s1600/inventor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127" y="2804556"/>
            <a:ext cx="6201873" cy="366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15 полезных детских изобретений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8" y="2102041"/>
            <a:ext cx="5410200" cy="435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1274" y="153606"/>
            <a:ext cx="8382926" cy="2528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Шестилетний Роберт нарисовал игрушку,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8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чтобы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отец сделал ему точно такую же.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Это</a:t>
            </a:r>
          </a:p>
          <a:p>
            <a:pPr>
              <a:lnSpc>
                <a:spcPts val="38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первый грузовик, который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состоял из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многих</a:t>
            </a:r>
          </a:p>
          <a:p>
            <a:pPr>
              <a:lnSpc>
                <a:spcPts val="38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деталей. Их можно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собрать или разобрать,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pPr>
              <a:lnSpc>
                <a:spcPts val="38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                получая разные виды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автомобиля.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8" y="486553"/>
            <a:ext cx="936182" cy="9601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4300" y="139337"/>
            <a:ext cx="3302000" cy="1678988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65924" y="210565"/>
            <a:ext cx="2251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Игрушечный 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грузовик.</a:t>
            </a:r>
          </a:p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Роберт </a:t>
            </a:r>
            <a:r>
              <a:rPr lang="ru-RU" sz="2400" b="1" dirty="0" err="1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Пэтч</a:t>
            </a: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endParaRPr lang="ru-RU" sz="24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767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992" y="495300"/>
            <a:ext cx="11709399" cy="323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Конечно, это были не все изобретения юных гениев.  </a:t>
            </a:r>
            <a:endParaRPr lang="ru-RU" sz="3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>
              <a:lnSpc>
                <a:spcPts val="3500"/>
              </a:lnSpc>
            </a:pPr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Но все они нужны и полезны.</a:t>
            </a:r>
          </a:p>
          <a:p>
            <a:pPr algn="ctr">
              <a:lnSpc>
                <a:spcPts val="3500"/>
              </a:lnSpc>
            </a:pPr>
            <a:endParaRPr lang="ru-RU" sz="3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>
              <a:lnSpc>
                <a:spcPts val="3500"/>
              </a:lnSpc>
            </a:pPr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А может твоё имя будет следующим в этом списке?! </a:t>
            </a:r>
          </a:p>
          <a:p>
            <a:pPr algn="ctr">
              <a:lnSpc>
                <a:spcPts val="3500"/>
              </a:lnSpc>
            </a:pPr>
            <a:endParaRPr lang="ru-RU" sz="3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>
              <a:lnSpc>
                <a:spcPts val="3500"/>
              </a:lnSpc>
            </a:pPr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Всё в твоих руках!</a:t>
            </a:r>
          </a:p>
          <a:p>
            <a:pPr algn="ctr">
              <a:lnSpc>
                <a:spcPts val="3500"/>
              </a:lnSpc>
            </a:pPr>
            <a:endParaRPr lang="ru-RU" sz="3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Улыбающееся лицо 2"/>
          <p:cNvSpPr/>
          <p:nvPr/>
        </p:nvSpPr>
        <p:spPr>
          <a:xfrm>
            <a:off x="5468112" y="3657600"/>
            <a:ext cx="905256" cy="905256"/>
          </a:xfrm>
          <a:prstGeom prst="smileyFace">
            <a:avLst/>
          </a:prstGeom>
          <a:ln w="381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01935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7830" y="364034"/>
            <a:ext cx="7293430" cy="522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3100" b="0" i="0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	Дата 17 января для праздника</a:t>
            </a:r>
          </a:p>
          <a:p>
            <a:pPr>
              <a:lnSpc>
                <a:spcPts val="4000"/>
              </a:lnSpc>
            </a:pPr>
            <a:r>
              <a:rPr lang="ru-RU" sz="3100" b="0" i="0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выбрана не случайно. В этот день </a:t>
            </a:r>
          </a:p>
          <a:p>
            <a:pPr>
              <a:lnSpc>
                <a:spcPts val="4000"/>
              </a:lnSpc>
            </a:pPr>
            <a:r>
              <a:rPr lang="ru-RU" sz="3100" b="0" i="0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в 1706 году </a:t>
            </a: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родился известный</a:t>
            </a:r>
          </a:p>
          <a:p>
            <a:pPr>
              <a:lnSpc>
                <a:spcPts val="4000"/>
              </a:lnSpc>
            </a:pP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политический </a:t>
            </a:r>
            <a:r>
              <a:rPr lang="ru-RU" sz="3100" dirty="0">
                <a:latin typeface="Cambria Math" panose="02040503050406030204" pitchFamily="18" charset="0"/>
                <a:ea typeface="Cambria Math" panose="02040503050406030204" pitchFamily="18" charset="0"/>
              </a:rPr>
              <a:t>деятель</a:t>
            </a: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100" b="1" i="0" dirty="0" smtClean="0">
                <a:solidFill>
                  <a:srgbClr val="C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Бенджамин </a:t>
            </a:r>
          </a:p>
          <a:p>
            <a:pPr>
              <a:lnSpc>
                <a:spcPts val="4000"/>
              </a:lnSpc>
            </a:pPr>
            <a:r>
              <a:rPr lang="ru-RU" sz="3100" b="1" i="0" dirty="0" smtClean="0">
                <a:solidFill>
                  <a:srgbClr val="C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Франклин</a:t>
            </a:r>
            <a:r>
              <a:rPr lang="ru-RU" sz="3100" b="0" i="0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который прославился </a:t>
            </a:r>
          </a:p>
          <a:p>
            <a:pPr>
              <a:lnSpc>
                <a:spcPts val="4000"/>
              </a:lnSpc>
            </a:pPr>
            <a:r>
              <a:rPr lang="ru-RU" sz="3100" b="0" i="0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своими изобретениями в раннем </a:t>
            </a:r>
          </a:p>
          <a:p>
            <a:pPr>
              <a:lnSpc>
                <a:spcPts val="4000"/>
              </a:lnSpc>
            </a:pPr>
            <a:r>
              <a:rPr lang="ru-RU" sz="3100" b="0" i="0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возрасте. </a:t>
            </a:r>
          </a:p>
          <a:p>
            <a:pPr>
              <a:lnSpc>
                <a:spcPts val="4000"/>
              </a:lnSpc>
            </a:pP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	Он </a:t>
            </a:r>
            <a:r>
              <a:rPr lang="ru-RU" sz="3100" dirty="0">
                <a:latin typeface="Cambria Math" panose="02040503050406030204" pitchFamily="18" charset="0"/>
                <a:ea typeface="Cambria Math" panose="02040503050406030204" pitchFamily="18" charset="0"/>
              </a:rPr>
              <a:t>стал автором ряда изделий</a:t>
            </a: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</a:p>
          <a:p>
            <a:pPr>
              <a:lnSpc>
                <a:spcPts val="4000"/>
              </a:lnSpc>
            </a:pP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кресла-качалки</a:t>
            </a:r>
            <a:r>
              <a:rPr lang="ru-RU" sz="31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специальных </a:t>
            </a:r>
            <a:r>
              <a:rPr lang="ru-RU" sz="3100" dirty="0">
                <a:latin typeface="Cambria Math" panose="02040503050406030204" pitchFamily="18" charset="0"/>
                <a:ea typeface="Cambria Math" panose="02040503050406030204" pitchFamily="18" charset="0"/>
              </a:rPr>
              <a:t>очков</a:t>
            </a: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</a:p>
          <a:p>
            <a:pPr>
              <a:lnSpc>
                <a:spcPts val="4000"/>
              </a:lnSpc>
            </a:pPr>
            <a:r>
              <a:rPr lang="ru-RU" sz="31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молниеотвода</a:t>
            </a:r>
            <a:r>
              <a:rPr lang="ru-RU" sz="3100" dirty="0">
                <a:latin typeface="Cambria Math" panose="02040503050406030204" pitchFamily="18" charset="0"/>
                <a:ea typeface="Cambria Math" panose="02040503050406030204" pitchFamily="18" charset="0"/>
              </a:rPr>
              <a:t>, ласт.</a:t>
            </a:r>
          </a:p>
        </p:txBody>
      </p:sp>
      <p:pic>
        <p:nvPicPr>
          <p:cNvPr id="10242" name="Picture 2" descr="Бенджамин Франкли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4" r="14381" b="24376"/>
          <a:stretch/>
        </p:blipFill>
        <p:spPr bwMode="auto">
          <a:xfrm>
            <a:off x="7851197" y="725412"/>
            <a:ext cx="3507440" cy="356093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14673" y="4507144"/>
            <a:ext cx="221567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Бенджамин </a:t>
            </a:r>
          </a:p>
          <a:p>
            <a:pPr algn="ctr"/>
            <a:r>
              <a:rPr lang="ru-RU" sz="2800" i="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Франклин 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2" b="50664"/>
          <a:stretch/>
        </p:blipFill>
        <p:spPr>
          <a:xfrm>
            <a:off x="7484816" y="370708"/>
            <a:ext cx="4275384" cy="4174536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5230511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046089" y="1128631"/>
            <a:ext cx="10237098" cy="4339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800" dirty="0" smtClean="0">
                <a:solidFill>
                  <a:srgbClr val="00A249"/>
                </a:solidFill>
                <a:effectLst>
                  <a:outerShdw blurRad="38100" dist="38100" dir="2700000" sx="99000" sy="99000" algn="tl">
                    <a:srgbClr val="000000">
                      <a:alpha val="43137"/>
                    </a:srgbClr>
                  </a:outerShdw>
                </a:effectLst>
                <a:latin typeface="Heinrich Text" panose="02000000000000000000" pitchFamily="2" charset="0"/>
              </a:rPr>
              <a:t>ДЕТСКИЕ</a:t>
            </a:r>
          </a:p>
          <a:p>
            <a:pPr algn="ctr"/>
            <a:r>
              <a:rPr lang="ru-RU" sz="13800" dirty="0" smtClean="0">
                <a:solidFill>
                  <a:srgbClr val="00A249"/>
                </a:solidFill>
                <a:effectLst>
                  <a:outerShdw blurRad="38100" dist="38100" dir="2700000" sx="99000" sy="99000" algn="tl">
                    <a:srgbClr val="000000">
                      <a:alpha val="43137"/>
                    </a:srgbClr>
                  </a:outerShdw>
                </a:effectLst>
                <a:latin typeface="Heinrich Text" panose="02000000000000000000" pitchFamily="2" charset="0"/>
              </a:rPr>
              <a:t>ИЗОБРЕТЕНИЯ</a:t>
            </a:r>
            <a:endParaRPr lang="ru-RU" sz="13800" dirty="0">
              <a:solidFill>
                <a:srgbClr val="00A249"/>
              </a:solidFill>
              <a:effectLst>
                <a:outerShdw blurRad="38100" dist="38100" dir="2700000" sx="99000" sy="99000" algn="tl">
                  <a:srgbClr val="000000">
                    <a:alpha val="43137"/>
                  </a:srgbClr>
                </a:outerShdw>
              </a:effectLst>
              <a:latin typeface="Heinrich Tex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98675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3451" y="4691740"/>
            <a:ext cx="11682649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ru-RU" sz="3000" b="0" i="0" dirty="0" smtClean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Гимнаст Джордж </a:t>
            </a:r>
            <a:r>
              <a:rPr lang="ru-RU" sz="3000" b="0" i="0" dirty="0" err="1" smtClean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Ниссен</a:t>
            </a:r>
            <a:r>
              <a:rPr lang="ru-RU" sz="3000" b="0" i="0" dirty="0" smtClean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в возрасте 16 лет придумал батут.</a:t>
            </a:r>
          </a:p>
          <a:p>
            <a:pPr>
              <a:lnSpc>
                <a:spcPts val="3900"/>
              </a:lnSpc>
            </a:pPr>
            <a:r>
              <a:rPr lang="ru-RU" sz="3000" b="0" i="0" dirty="0" smtClean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Для изобретения использовал два компонента: стальная рама</a:t>
            </a:r>
          </a:p>
          <a:p>
            <a:pPr>
              <a:lnSpc>
                <a:spcPts val="3900"/>
              </a:lnSpc>
            </a:pPr>
            <a:r>
              <a:rPr lang="ru-RU" sz="3000" b="0" i="0" dirty="0" smtClean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и полотно, которое крепилось к раме пружинами. </a:t>
            </a:r>
            <a:endParaRPr lang="ru-RU" sz="3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6" name="Picture 2" descr="Замечательные изобретения, придуманные детьми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325428"/>
            <a:ext cx="7313849" cy="422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1" y="343335"/>
            <a:ext cx="936182" cy="9601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300" y="139337"/>
            <a:ext cx="3492500" cy="137160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77024" y="235965"/>
            <a:ext cx="24043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Батут.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Джордж </a:t>
            </a:r>
            <a:r>
              <a:rPr lang="ru-RU" sz="2400" b="1" dirty="0" err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Ниссен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16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3215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500" y="2286501"/>
            <a:ext cx="6096000" cy="30931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Луи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Брайль в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15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лет создал специализированный шрифт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для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незрячих людей.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Он сделал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чтение доступным для тех, кто раньше и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мечтал о том,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что сможет читать.</a:t>
            </a:r>
          </a:p>
        </p:txBody>
      </p:sp>
      <p:pic>
        <p:nvPicPr>
          <p:cNvPr id="2051" name="Picture 3" descr="детские изобретения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379" y="3001849"/>
            <a:ext cx="4432093" cy="332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Шрифт для незрячих людей дети, изобретение, патент, ребенок, своими руками, фак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3335"/>
            <a:ext cx="571500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1" y="419535"/>
            <a:ext cx="936182" cy="9601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4300" y="139337"/>
            <a:ext cx="3492500" cy="1590088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77024" y="159765"/>
            <a:ext cx="25073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Шрифт для </a:t>
            </a:r>
            <a:endParaRPr lang="ru-RU" sz="24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незрячих людей.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Луи Брайль,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15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811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2642" y="4633717"/>
            <a:ext cx="10973258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день 15-летия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мальчику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отец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подарил старенькую машину.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Через несколько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дней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он её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разобрал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создал из них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модель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первого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снегохода. </a:t>
            </a:r>
          </a:p>
        </p:txBody>
      </p:sp>
      <p:pic>
        <p:nvPicPr>
          <p:cNvPr id="3077" name="Picture 5" descr="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606" y="355600"/>
            <a:ext cx="8127998" cy="412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1" y="419535"/>
            <a:ext cx="936182" cy="96018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4300" y="139337"/>
            <a:ext cx="3492500" cy="1590088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78624" y="159765"/>
            <a:ext cx="25073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Снегоход.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Жозеф-</a:t>
            </a:r>
            <a:r>
              <a:rPr lang="ru-RU" sz="2400" b="1" dirty="0" err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Арман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Бомбардье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15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10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3850" y="702218"/>
            <a:ext cx="7301149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Фирма </a:t>
            </a:r>
            <a:r>
              <a:rPr lang="ru-RU" sz="3000" dirty="0" err="1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Клео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000" dirty="0" err="1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Маквикера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производила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средство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для очищения обоев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Его внучка с удовольствием лепила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этого материла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разнообразные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фигурки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днажды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попросила дедушку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убрать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чистящий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компонент из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состава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добавить миндальное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масло</a:t>
            </a: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цветные красители. </a:t>
            </a:r>
            <a:endParaRPr lang="ru-RU" sz="300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Так и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получился пластилин!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1" y="317935"/>
            <a:ext cx="936182" cy="9601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300" y="139337"/>
            <a:ext cx="3048000" cy="1391529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78625" y="591565"/>
            <a:ext cx="1997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Пластилин.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25" y="2859301"/>
            <a:ext cx="4056976" cy="227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851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66951" y="541522"/>
            <a:ext cx="7771049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ru-RU" sz="3000" dirty="0" err="1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Мэллори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работала над этим почти 2 </a:t>
            </a:r>
            <a:r>
              <a:rPr lang="ru-RU" sz="30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года, </a:t>
            </a: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провела более 100 экспериментов и создала лекарство от икоты. Выглядит оно как обычный леденец.</a:t>
            </a:r>
          </a:p>
          <a:p>
            <a:pPr>
              <a:lnSpc>
                <a:spcPts val="3900"/>
              </a:lnSpc>
            </a:pPr>
            <a:r>
              <a:rPr lang="ru-RU" sz="30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Чудо-конфета состоит всего из трёх компонентов.</a:t>
            </a:r>
          </a:p>
        </p:txBody>
      </p:sp>
      <p:pic>
        <p:nvPicPr>
          <p:cNvPr id="9218" name="Picture 2" descr="http://nevozmozhnogo.net/wp-content/uploads/2012/06/Hiccupop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501541"/>
            <a:ext cx="38100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nevozmozhnogo.net/wp-content/uploads/2012/06/Hiccupops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044723"/>
            <a:ext cx="3910012" cy="244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1" y="343335"/>
            <a:ext cx="936182" cy="9601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300" y="139337"/>
            <a:ext cx="3708400" cy="1590088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77024" y="149605"/>
            <a:ext cx="2848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Лекарство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 </a:t>
            </a: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икоты.</a:t>
            </a:r>
          </a:p>
          <a:p>
            <a:r>
              <a:rPr lang="ru-RU" sz="2400" b="1" dirty="0" err="1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Мэллори</a:t>
            </a: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Кивмен</a:t>
            </a:r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13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2487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" y="2318765"/>
            <a:ext cx="119507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 </a:t>
            </a: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международной</a:t>
            </a:r>
          </a:p>
          <a:p>
            <a:pPr>
              <a:lnSpc>
                <a:spcPts val="3900"/>
              </a:lnSpc>
            </a:pP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космической </a:t>
            </a: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станции </a:t>
            </a: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люди</a:t>
            </a:r>
          </a:p>
          <a:p>
            <a:pPr>
              <a:lnSpc>
                <a:spcPts val="3900"/>
              </a:lnSpc>
            </a:pP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пользуются </a:t>
            </a: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зубной </a:t>
            </a: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щёткой,</a:t>
            </a:r>
          </a:p>
          <a:p>
            <a:pPr>
              <a:lnSpc>
                <a:spcPts val="3900"/>
              </a:lnSpc>
            </a:pP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конструкцию </a:t>
            </a: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которой </a:t>
            </a:r>
            <a:endParaRPr lang="ru-RU" sz="2950" spc="-40" dirty="0" smtClean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3900"/>
              </a:lnSpc>
            </a:pP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придумал </a:t>
            </a: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московский </a:t>
            </a: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семиклассник Дмитрий </a:t>
            </a: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Резников. </a:t>
            </a:r>
            <a:b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Щётка </a:t>
            </a: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имеет на ручке три кнопки. Первой включается подача зубной пасты между щетинок. Второй </a:t>
            </a: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подаётся </a:t>
            </a: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воздух. Третьей убирается в «мусорную» </a:t>
            </a: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ёмкость </a:t>
            </a:r>
            <a:r>
              <a:rPr lang="ru-RU" sz="2950" spc="-4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«отработанная» паста</a:t>
            </a:r>
            <a:r>
              <a:rPr lang="ru-RU" sz="2950" spc="-4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ru-RU" sz="2950" spc="-40" dirty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8" y="638953"/>
            <a:ext cx="936182" cy="9601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4300" y="139337"/>
            <a:ext cx="3784600" cy="195942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65924" y="159765"/>
            <a:ext cx="27336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Зубная щётка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для </a:t>
            </a: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космонавтов.</a:t>
            </a:r>
            <a:endParaRPr lang="ru-RU" sz="24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Дмитрий Резников,</a:t>
            </a:r>
            <a:endParaRPr lang="ru-RU" sz="24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12 лет.</a:t>
            </a:r>
            <a:endParaRPr lang="ru-RU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599" y="215464"/>
            <a:ext cx="7035394" cy="41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409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457</Words>
  <Application>Microsoft Office PowerPoint</Application>
  <PresentationFormat>Широкоэкранный</PresentationFormat>
  <Paragraphs>98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Heinrich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Zoi</dc:creator>
  <cp:lastModifiedBy>Zoi</cp:lastModifiedBy>
  <cp:revision>57</cp:revision>
  <dcterms:created xsi:type="dcterms:W3CDTF">2018-01-11T12:03:32Z</dcterms:created>
  <dcterms:modified xsi:type="dcterms:W3CDTF">2018-01-15T16:11:59Z</dcterms:modified>
</cp:coreProperties>
</file>