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4" r:id="rId7"/>
    <p:sldId id="268" r:id="rId8"/>
    <p:sldId id="266" r:id="rId9"/>
    <p:sldId id="269" r:id="rId10"/>
    <p:sldId id="270" r:id="rId11"/>
    <p:sldId id="271" r:id="rId12"/>
    <p:sldId id="273" r:id="rId13"/>
    <p:sldId id="275" r:id="rId14"/>
    <p:sldId id="276" r:id="rId15"/>
    <p:sldId id="277" r:id="rId16"/>
    <p:sldId id="295" r:id="rId17"/>
    <p:sldId id="280" r:id="rId18"/>
    <p:sldId id="281" r:id="rId19"/>
    <p:sldId id="282" r:id="rId20"/>
    <p:sldId id="285" r:id="rId21"/>
    <p:sldId id="287" r:id="rId22"/>
    <p:sldId id="289" r:id="rId23"/>
    <p:sldId id="29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TR102826946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782429"/>
            <a:ext cx="9151437" cy="7215214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714356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endParaRPr lang="ru-RU" dirty="0">
              <a:ln w="10160">
                <a:solidFill>
                  <a:schemeClr val="accent1"/>
                </a:solidFill>
                <a:prstDash val="solid"/>
              </a:ln>
              <a:noFill/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4552" y="100010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714356"/>
            <a:ext cx="6858048" cy="1754326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НЕТРАДИЦИОННЫЕ ФОРМЫ ОРГАНИЗАЦИИ УРОКОВ  В НАЧАЛЬНОЙ ШКОЛЕ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4725144"/>
            <a:ext cx="2629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Мирошина Марина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Беляницкая</a:t>
            </a:r>
            <a:r>
              <a:rPr lang="ru-RU" dirty="0" smtClean="0"/>
              <a:t> СОШ»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19" y="3152001"/>
            <a:ext cx="3230488" cy="26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видеофильм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3024" y="1124744"/>
            <a:ext cx="8146678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видеофильм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помогает также развитию различных сторон психической деятельности учащихся, и, прежде всего внимания и памяти.</a:t>
            </a:r>
          </a:p>
          <a:p>
            <a:pPr algn="ctr">
              <a:buNone/>
            </a:pPr>
            <a:r>
              <a:rPr lang="ru-RU" sz="2400" dirty="0" smtClean="0"/>
              <a:t>              Такой вид работы активизирует мыслительную и речевую деятельность учащихся, развивает их интерес к литературе, служит лучшему усвоению изучаемого материала, а также углубляет знание материала, поскольку при этом происходит процесс запоминания</a:t>
            </a:r>
            <a:endParaRPr lang="ru-RU" sz="24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15404" y="6286520"/>
            <a:ext cx="428596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43940"/>
            <a:ext cx="8208912" cy="4423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- 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785794"/>
            <a:ext cx="3400420" cy="16859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/>
              <a:t>    Для привлечения внимания и активности учащихся при проведении уроков – соревнований использую </a:t>
            </a:r>
            <a:r>
              <a:rPr lang="ru-RU" sz="2200" b="1" dirty="0" smtClean="0">
                <a:solidFill>
                  <a:srgbClr val="7030A0"/>
                </a:solidFill>
              </a:rPr>
              <a:t>интерактивную доску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15404" y="6286520"/>
            <a:ext cx="428596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2013-03-26_18360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137822"/>
            <a:ext cx="247651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1535" y="3245190"/>
            <a:ext cx="2809229" cy="24748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492" y="3320511"/>
            <a:ext cx="3164536" cy="237340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548680"/>
            <a:ext cx="4043362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Компьютерное тестирование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>само по себе нетрадиционно, т.к. все мы привыкли к тестам, выполненным на бумаге. По сравнению с традиционными формами контроля компьютерное тестирование имеет ряд преимуществ:</a:t>
            </a:r>
          </a:p>
          <a:p>
            <a:pPr>
              <a:buNone/>
            </a:pPr>
            <a:r>
              <a:rPr lang="ru-RU" sz="2000" dirty="0" smtClean="0"/>
              <a:t>Компьютерное тестирование более интересно по сравнению с традиционными формами, что влияет на повышение познавательной активности учащихся и создает у них положительную мотивацию.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15404" y="6286520"/>
            <a:ext cx="428596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27 марта 2013 - 4д 0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33429" y="1052736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7 марта 2013 - 4д 0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80449" y="3717032"/>
            <a:ext cx="2664834" cy="1998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0800000" flipV="1">
            <a:off x="202637" y="311646"/>
            <a:ext cx="6524298" cy="4836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Компьютерное тестирование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57224" y="2071678"/>
            <a:ext cx="1872208" cy="864096"/>
          </a:xfrm>
          <a:prstGeom prst="ellipse">
            <a:avLst/>
          </a:prstGeom>
          <a:solidFill>
            <a:srgbClr val="92D05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Урок-конкурс</a:t>
            </a:r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3571868" y="1357298"/>
            <a:ext cx="1800200" cy="1008112"/>
          </a:xfrm>
          <a:prstGeom prst="ellipse">
            <a:avLst/>
          </a:prstGeom>
          <a:solidFill>
            <a:srgbClr val="92D05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ru-RU" sz="2000" b="1" dirty="0" smtClean="0"/>
              <a:t>рок-турнир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6500826" y="1714488"/>
            <a:ext cx="2125827" cy="864096"/>
          </a:xfrm>
          <a:prstGeom prst="ellipse">
            <a:avLst/>
          </a:prstGeom>
          <a:solidFill>
            <a:srgbClr val="92D05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ru-RU" sz="2000" b="1" dirty="0" smtClean="0"/>
              <a:t>рок-эстафета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857224" y="4429132"/>
            <a:ext cx="2376264" cy="792088"/>
          </a:xfrm>
          <a:prstGeom prst="ellipse">
            <a:avLst/>
          </a:prstGeom>
          <a:solidFill>
            <a:srgbClr val="92D05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</a:t>
            </a:r>
            <a:r>
              <a:rPr lang="ru-RU" sz="2000" b="1" dirty="0" smtClean="0"/>
              <a:t>еловая игра</a:t>
            </a:r>
            <a:endParaRPr lang="ru-RU" sz="2000" b="1" dirty="0"/>
          </a:p>
        </p:txBody>
      </p:sp>
      <p:sp>
        <p:nvSpPr>
          <p:cNvPr id="9" name="Овал 8"/>
          <p:cNvSpPr/>
          <p:nvPr/>
        </p:nvSpPr>
        <p:spPr>
          <a:xfrm>
            <a:off x="3571868" y="3214686"/>
            <a:ext cx="1872208" cy="864096"/>
          </a:xfrm>
          <a:prstGeom prst="ellipse">
            <a:avLst/>
          </a:prstGeom>
          <a:solidFill>
            <a:srgbClr val="92D05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Урок-игра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3929058" y="5072074"/>
            <a:ext cx="1872208" cy="864096"/>
          </a:xfrm>
          <a:prstGeom prst="ellipse">
            <a:avLst/>
          </a:prstGeom>
          <a:solidFill>
            <a:srgbClr val="92D05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  <a:r>
              <a:rPr lang="ru-RU" sz="2000" b="1" dirty="0" smtClean="0"/>
              <a:t>олевая игра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6143636" y="4071942"/>
            <a:ext cx="2376264" cy="1008112"/>
          </a:xfrm>
          <a:prstGeom prst="ellipse">
            <a:avLst/>
          </a:prstGeom>
          <a:solidFill>
            <a:srgbClr val="92D05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ru-RU" sz="2000" b="1" dirty="0" smtClean="0"/>
              <a:t>рок-викторина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58488" y="500042"/>
            <a:ext cx="6420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Уроки в форме </a:t>
            </a:r>
            <a:r>
              <a:rPr lang="ru-RU" sz="3200" b="1" dirty="0" smtClean="0">
                <a:solidFill>
                  <a:srgbClr val="7030A0"/>
                </a:solidFill>
              </a:rPr>
              <a:t>соревнования и игр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9219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Урок-игра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286380" y="928670"/>
            <a:ext cx="3286148" cy="5500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     </a:t>
            </a:r>
            <a:r>
              <a:rPr lang="ru-RU" sz="2400" b="1" dirty="0" smtClean="0">
                <a:solidFill>
                  <a:srgbClr val="7030A0"/>
                </a:solidFill>
              </a:rPr>
              <a:t>Урок-игра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/>
              <a:t>тоже в основном проводится для младших школьников. Одним из важнейших приемов при обучении детей является игра. Факторы, сопровождающие игру, интерес, чувство удовлетворения, радости - облегчает обучение. Игра конкретна и соответствует развитию младших школьников.</a:t>
            </a:r>
          </a:p>
        </p:txBody>
      </p:sp>
      <p:pic>
        <p:nvPicPr>
          <p:cNvPr id="5" name="Рисунок 4" descr="2013-03-26_19231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3501008"/>
            <a:ext cx="2381235" cy="17859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2013-03-26_19175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3" y="1285860"/>
            <a:ext cx="2148270" cy="16112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Проектно-исследовательские уроки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6" name="Волна 5"/>
          <p:cNvSpPr/>
          <p:nvPr/>
        </p:nvSpPr>
        <p:spPr>
          <a:xfrm>
            <a:off x="928662" y="1785926"/>
            <a:ext cx="1785950" cy="1285884"/>
          </a:xfrm>
          <a:prstGeom prst="wave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Урок - исследование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3643306" y="3500438"/>
            <a:ext cx="1500198" cy="1285884"/>
          </a:xfrm>
          <a:prstGeom prst="wave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мозговая атака</a:t>
            </a:r>
          </a:p>
        </p:txBody>
      </p:sp>
      <p:sp>
        <p:nvSpPr>
          <p:cNvPr id="8" name="Волна 7"/>
          <p:cNvSpPr/>
          <p:nvPr/>
        </p:nvSpPr>
        <p:spPr>
          <a:xfrm>
            <a:off x="1071538" y="4572008"/>
            <a:ext cx="1500198" cy="1285884"/>
          </a:xfrm>
          <a:prstGeom prst="wave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урок-репортаж</a:t>
            </a:r>
          </a:p>
          <a:p>
            <a:pPr algn="ctr"/>
            <a:endParaRPr lang="ru-RU" dirty="0"/>
          </a:p>
        </p:txBody>
      </p:sp>
      <p:sp>
        <p:nvSpPr>
          <p:cNvPr id="9" name="Волна 8"/>
          <p:cNvSpPr/>
          <p:nvPr/>
        </p:nvSpPr>
        <p:spPr>
          <a:xfrm>
            <a:off x="4000496" y="1285860"/>
            <a:ext cx="1857388" cy="1285884"/>
          </a:xfrm>
          <a:prstGeom prst="wave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Урок-проект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6072198" y="4786322"/>
            <a:ext cx="1785950" cy="1285884"/>
          </a:xfrm>
          <a:prstGeom prst="wave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урок-рецензия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6643702" y="2143116"/>
            <a:ext cx="2143140" cy="1285884"/>
          </a:xfrm>
          <a:prstGeom prst="wave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урок-изобретательство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686700" cy="10001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Групповая работа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2013-03-26_19393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00438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7 марта 2013 - 4д 0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86182" y="1643050"/>
            <a:ext cx="2643206" cy="19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7 марта 2013 - 4д 0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4203" y="928670"/>
            <a:ext cx="1809762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20809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72264" y="4714884"/>
            <a:ext cx="171451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208094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357686" y="4286256"/>
            <a:ext cx="1619261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525055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072330" y="3000372"/>
            <a:ext cx="171451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1538" y="1785926"/>
            <a:ext cx="7279792" cy="4156514"/>
            <a:chOff x="1071538" y="1785926"/>
            <a:chExt cx="7279792" cy="4156514"/>
          </a:xfrm>
          <a:solidFill>
            <a:srgbClr val="92D050">
              <a:alpha val="79000"/>
            </a:srgbClr>
          </a:solidFill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071538" y="1785926"/>
              <a:ext cx="1850504" cy="16561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аукцион</a:t>
              </a:r>
              <a:endParaRPr lang="ru-RU" b="1" dirty="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142976" y="4286256"/>
              <a:ext cx="1850504" cy="16561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Библиотечный урок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786182" y="4214818"/>
              <a:ext cx="1850504" cy="16561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«живая газета»</a:t>
              </a:r>
              <a:endParaRPr lang="ru-RU" b="1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429388" y="4214818"/>
              <a:ext cx="1850504" cy="16561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«устный журнал»</a:t>
              </a:r>
              <a:endParaRPr lang="ru-RU" b="1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500826" y="1785926"/>
              <a:ext cx="1850504" cy="16561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телепередача</a:t>
              </a:r>
              <a:endParaRPr lang="ru-RU" b="1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786182" y="1785926"/>
              <a:ext cx="1850504" cy="16561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дискуссия</a:t>
              </a:r>
              <a:endParaRPr lang="ru-RU" b="1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11986" y="714356"/>
            <a:ext cx="6687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Уроки - публичные формы общения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987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3-03-26_120202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55776" y="2002831"/>
            <a:ext cx="2714644" cy="203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13-03-26_12072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571744"/>
            <a:ext cx="2428860" cy="182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3-03-26_12072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71670" y="4643446"/>
            <a:ext cx="2690799" cy="201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57818" y="1071546"/>
            <a:ext cx="28575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Устный журнал </a:t>
            </a:r>
            <a:r>
              <a:rPr lang="ru-RU" dirty="0" smtClean="0">
                <a:solidFill>
                  <a:srgbClr val="7030A0"/>
                </a:solidFill>
              </a:rPr>
              <a:t>– </a:t>
            </a:r>
            <a:r>
              <a:rPr lang="ru-RU" dirty="0" smtClean="0"/>
              <a:t>форма работы, позволяющая донести до учащихся нужную информацию –  краткие устные сообщения на отдельные темы (из области науки, техники, искусства и т. д.), оформленные в виде страничек. </a:t>
            </a:r>
          </a:p>
          <a:p>
            <a:r>
              <a:rPr lang="ru-RU" dirty="0" smtClean="0"/>
              <a:t>Он предоставляет широкий простор для самодеятельности и творчества учащихся и отличается занимательностью проведения.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Урок-экскурсия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337080"/>
            <a:ext cx="41148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</a:rPr>
              <a:t>Уроки-экскурсии</a:t>
            </a:r>
            <a:r>
              <a:rPr lang="ru-RU" sz="1900" b="1" dirty="0" smtClean="0">
                <a:solidFill>
                  <a:srgbClr val="00B050"/>
                </a:solidFill>
              </a:rPr>
              <a:t> </a:t>
            </a:r>
            <a:r>
              <a:rPr lang="ru-RU" sz="1900" dirty="0" smtClean="0"/>
              <a:t>имеют огромное воспитательное влияние на детей. Восприятие красоты природы, с которой они постоянно соприкасаются, ощущение ее гармонии, влияют на развитие эстетических чувств, позитивных эмоций, доброты, отзывчивого отношения ко всему живому. Во время выполнения совместных заданий школьники учатся сотрудничать между собой.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_08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4357694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" t="10983" r="25473"/>
          <a:stretch/>
        </p:blipFill>
        <p:spPr>
          <a:xfrm>
            <a:off x="917763" y="1320799"/>
            <a:ext cx="3174837" cy="275627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TR102826946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7437" y="0"/>
            <a:ext cx="9151437" cy="6863578"/>
          </a:xfrm>
        </p:spPr>
      </p:pic>
      <p:sp>
        <p:nvSpPr>
          <p:cNvPr id="6" name="Прямоугольник 5"/>
          <p:cNvSpPr/>
          <p:nvPr/>
        </p:nvSpPr>
        <p:spPr>
          <a:xfrm>
            <a:off x="1000100" y="1500174"/>
            <a:ext cx="7429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Скажи мне – и я забуду,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r>
              <a:rPr lang="ru-RU" sz="4000" b="1" i="1" dirty="0" smtClean="0">
                <a:solidFill>
                  <a:schemeClr val="tx2"/>
                </a:solidFill>
              </a:rPr>
              <a:t>Покажи мне – и я запомню,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r>
              <a:rPr lang="ru-RU" sz="4000" b="1" i="1" dirty="0" smtClean="0">
                <a:solidFill>
                  <a:schemeClr val="tx2"/>
                </a:solidFill>
              </a:rPr>
              <a:t>Вовлеки меня – и я пойму.  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endParaRPr lang="ru-RU" sz="4000" b="1" i="1" dirty="0" smtClean="0">
              <a:solidFill>
                <a:schemeClr val="tx2"/>
              </a:solidFill>
            </a:endParaRPr>
          </a:p>
          <a:p>
            <a:pPr algn="r"/>
            <a:r>
              <a:rPr lang="ru-RU" sz="2000" b="1" i="1" dirty="0" smtClean="0">
                <a:solidFill>
                  <a:schemeClr val="tx2"/>
                </a:solidFill>
              </a:rPr>
              <a:t>(Древняя китайская мудрость)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5" name="Picture 2" descr="http://na55555.ru/uploads/images/default/netradicionnye-formy-urok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714884"/>
            <a:ext cx="161925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пля 2"/>
          <p:cNvSpPr/>
          <p:nvPr/>
        </p:nvSpPr>
        <p:spPr>
          <a:xfrm>
            <a:off x="714348" y="1714488"/>
            <a:ext cx="2307676" cy="1143008"/>
          </a:xfrm>
          <a:prstGeom prst="teardrop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</a:rPr>
              <a:t>урок-театрализия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Капля 3"/>
          <p:cNvSpPr/>
          <p:nvPr/>
        </p:nvSpPr>
        <p:spPr>
          <a:xfrm>
            <a:off x="3286116" y="2714620"/>
            <a:ext cx="2307676" cy="1143008"/>
          </a:xfrm>
          <a:prstGeom prst="teardrop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у</a:t>
            </a:r>
            <a:r>
              <a:rPr lang="ru-RU" sz="2000" b="1" dirty="0" smtClean="0">
                <a:solidFill>
                  <a:srgbClr val="0070C0"/>
                </a:solidFill>
              </a:rPr>
              <a:t>рок-диспут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Капля 4"/>
          <p:cNvSpPr/>
          <p:nvPr/>
        </p:nvSpPr>
        <p:spPr>
          <a:xfrm>
            <a:off x="857224" y="4143380"/>
            <a:ext cx="2236238" cy="1143008"/>
          </a:xfrm>
          <a:prstGeom prst="teardrop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у</a:t>
            </a:r>
            <a:r>
              <a:rPr lang="ru-RU" sz="2000" b="1" dirty="0" smtClean="0">
                <a:solidFill>
                  <a:srgbClr val="0070C0"/>
                </a:solidFill>
              </a:rPr>
              <a:t>рок-концерт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5857884" y="3714752"/>
            <a:ext cx="2526550" cy="1214446"/>
          </a:xfrm>
          <a:prstGeom prst="teardrop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Урок-праздник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6215074" y="1428736"/>
            <a:ext cx="2381394" cy="1214446"/>
          </a:xfrm>
          <a:prstGeom prst="teardrop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«посиделки»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00042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Перенесённые в рамки урока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формы внеклассной работы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3571868" y="5357826"/>
            <a:ext cx="2307676" cy="1143008"/>
          </a:xfrm>
          <a:prstGeom prst="teardrop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КВН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6030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171" y="575505"/>
            <a:ext cx="635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Урок – праздник «Широкая масленица»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IMG_10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07904" y="3813461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2855979" cy="2141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17689"/>
            <a:ext cx="3469928" cy="2309079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5786446" y="4429132"/>
            <a:ext cx="2143140" cy="1152698"/>
          </a:xfrm>
          <a:prstGeom prst="snip1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урок-путешествие</a:t>
            </a:r>
            <a:endParaRPr lang="ru-RU" sz="2400" b="1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5286380" y="1785926"/>
            <a:ext cx="2071702" cy="1143008"/>
          </a:xfrm>
          <a:prstGeom prst="snip1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</a:t>
            </a:r>
            <a:r>
              <a:rPr lang="ru-RU" sz="2800" b="1" dirty="0" smtClean="0"/>
              <a:t>рок-сюрприз</a:t>
            </a:r>
            <a:endParaRPr lang="ru-RU" sz="2800" b="1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785786" y="1714488"/>
            <a:ext cx="2160240" cy="1224136"/>
          </a:xfrm>
          <a:prstGeom prst="snip1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</a:t>
            </a:r>
            <a:r>
              <a:rPr lang="ru-RU" sz="3200" b="1" dirty="0" smtClean="0"/>
              <a:t>рок-сказка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77908" y="857232"/>
            <a:ext cx="6396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Уроки, опирающиеся на фантазию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Изображение 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429132"/>
            <a:ext cx="295273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с одним вырезанным углом 8"/>
          <p:cNvSpPr/>
          <p:nvPr/>
        </p:nvSpPr>
        <p:spPr>
          <a:xfrm>
            <a:off x="2428860" y="3786190"/>
            <a:ext cx="2160240" cy="1152698"/>
          </a:xfrm>
          <a:prstGeom prst="snip1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урок-подарок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2369941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1139825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НЕТРАДИЦИОННЫЙ  </a:t>
            </a:r>
            <a:r>
              <a:rPr lang="ru-RU" sz="3200" b="1" i="1" dirty="0">
                <a:solidFill>
                  <a:srgbClr val="7030A0"/>
                </a:solidFill>
                <a:effectLst/>
                <a:latin typeface="Times New Roman" pitchFamily="18" charset="0"/>
              </a:rPr>
              <a:t>УРОК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214422"/>
            <a:ext cx="7143768" cy="5400675"/>
          </a:xfrm>
        </p:spPr>
        <p:txBody>
          <a:bodyPr/>
          <a:lstStyle/>
          <a:p>
            <a:pPr marL="514350" indent="-514350">
              <a:buClr>
                <a:srgbClr val="4D4D4D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4D4D4D"/>
                </a:solidFill>
                <a:latin typeface="Times New Roman" pitchFamily="18" charset="0"/>
              </a:rPr>
              <a:t>Способствует развитию инициативы и коммуникативных навыков</a:t>
            </a:r>
          </a:p>
          <a:p>
            <a:pPr>
              <a:buClr>
                <a:srgbClr val="4D4D4D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4D4D4D"/>
                </a:solidFill>
                <a:latin typeface="Times New Roman" pitchFamily="18" charset="0"/>
              </a:rPr>
              <a:t>Приближает школьное обучение к жизни</a:t>
            </a:r>
          </a:p>
          <a:p>
            <a:pPr>
              <a:buClr>
                <a:srgbClr val="4D4D4D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4D4D4D"/>
                </a:solidFill>
                <a:latin typeface="Times New Roman" pitchFamily="18" charset="0"/>
              </a:rPr>
              <a:t>Предполагает самостоятельный поиск средств и способов решения задач, связанных с реальными ситуациями</a:t>
            </a:r>
          </a:p>
          <a:p>
            <a:pPr>
              <a:buClr>
                <a:srgbClr val="4D4D4D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4D4D4D"/>
                </a:solidFill>
                <a:latin typeface="Times New Roman" pitchFamily="18" charset="0"/>
              </a:rPr>
              <a:t>Искореняет негативные явления традиционного </a:t>
            </a:r>
            <a:r>
              <a:rPr lang="ru-RU" sz="2800" dirty="0" smtClean="0">
                <a:solidFill>
                  <a:srgbClr val="4D4D4D"/>
                </a:solidFill>
                <a:latin typeface="Times New Roman" pitchFamily="18" charset="0"/>
              </a:rPr>
              <a:t>обучения и самое главное – приносят радость.</a:t>
            </a:r>
            <a:endParaRPr lang="ru-RU" sz="2800" dirty="0" smtClean="0">
              <a:solidFill>
                <a:srgbClr val="4D4D4D"/>
              </a:solidFill>
            </a:endParaRPr>
          </a:p>
          <a:p>
            <a:pPr>
              <a:buClr>
                <a:srgbClr val="FFFF66"/>
              </a:buClr>
              <a:buFont typeface="Wingdings" pitchFamily="2" charset="2"/>
              <a:buChar char="Ø"/>
            </a:pPr>
            <a:endParaRPr lang="ru-RU" sz="280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Clr>
                <a:srgbClr val="FFFF66"/>
              </a:buClr>
              <a:buFont typeface="Wingdings" pitchFamily="2" charset="2"/>
              <a:buChar char="Ø"/>
            </a:pPr>
            <a:endParaRPr lang="ru-RU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2" descr="http://na55555.ru/uploads/images/default/netradicionnye-formy-urok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0958" y="4857760"/>
            <a:ext cx="10795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TR102826946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7437" y="0"/>
            <a:ext cx="9151437" cy="6863578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928670"/>
            <a:ext cx="628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Нестандартный урок- </a:t>
            </a:r>
            <a:r>
              <a:rPr lang="ru-RU" sz="3200" dirty="0" smtClean="0"/>
              <a:t>это</a:t>
            </a:r>
          </a:p>
          <a:p>
            <a:pPr algn="ctr"/>
            <a:r>
              <a:rPr lang="ru-RU" sz="3200" dirty="0" smtClean="0"/>
              <a:t> « импровизированное учебное занятие, имеющее нетрадиционную структуру»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04" y="3573016"/>
            <a:ext cx="2509292" cy="27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807249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Основные задачи: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229600" cy="4525963"/>
          </a:xfrm>
        </p:spPr>
        <p:txBody>
          <a:bodyPr/>
          <a:lstStyle/>
          <a:p>
            <a:r>
              <a:rPr lang="ru-RU" sz="2800" dirty="0" smtClean="0"/>
              <a:t>общекультурное развитие;</a:t>
            </a:r>
          </a:p>
          <a:p>
            <a:r>
              <a:rPr lang="ru-RU" sz="2800" dirty="0" smtClean="0"/>
              <a:t>личностное развитие;</a:t>
            </a:r>
          </a:p>
          <a:p>
            <a:r>
              <a:rPr lang="ru-RU" sz="2800" dirty="0" smtClean="0"/>
              <a:t>развитие познавательных мотивов, инициативы и интересов учащихся;</a:t>
            </a:r>
          </a:p>
          <a:p>
            <a:r>
              <a:rPr lang="ru-RU" sz="2800" dirty="0" smtClean="0"/>
              <a:t>формирование умения учиться;</a:t>
            </a:r>
          </a:p>
          <a:p>
            <a:r>
              <a:rPr lang="ru-RU" sz="2800" dirty="0" smtClean="0"/>
              <a:t>развитие коммуникативной компетентности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TR102826946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7437" y="0"/>
            <a:ext cx="9151437" cy="6863578"/>
          </a:xfrm>
        </p:spPr>
      </p:pic>
      <p:sp>
        <p:nvSpPr>
          <p:cNvPr id="5" name="TextBox 4"/>
          <p:cNvSpPr txBox="1"/>
          <p:nvPr/>
        </p:nvSpPr>
        <p:spPr>
          <a:xfrm>
            <a:off x="500034" y="1928802"/>
            <a:ext cx="82153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Цель нетрадиционных уроков: </a:t>
            </a:r>
            <a:endParaRPr lang="en-US" sz="32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ru-RU" sz="2800" dirty="0" smtClean="0">
                <a:latin typeface="Calibri" pitchFamily="34" charset="0"/>
              </a:rPr>
              <a:t>отработка новых методов, форм, приемов и средств обучения, </a:t>
            </a:r>
            <a:endParaRPr lang="en-US" sz="2800" dirty="0" smtClean="0">
              <a:latin typeface="Calibri" pitchFamily="34" charset="0"/>
            </a:endParaRPr>
          </a:p>
          <a:p>
            <a:endParaRPr lang="ru-RU" sz="2800" dirty="0" smtClean="0">
              <a:latin typeface="Calibri" pitchFamily="34" charset="0"/>
            </a:endParaRPr>
          </a:p>
          <a:p>
            <a:r>
              <a:rPr lang="ru-RU" sz="2800" dirty="0" smtClean="0">
                <a:latin typeface="Calibri" pitchFamily="34" charset="0"/>
              </a:rPr>
              <a:t>что ведет к реализации основного закона</a:t>
            </a:r>
          </a:p>
          <a:p>
            <a:r>
              <a:rPr lang="ru-RU" sz="2800" dirty="0" smtClean="0">
                <a:latin typeface="Calibri" pitchFamily="34" charset="0"/>
              </a:rPr>
              <a:t>педагогики – 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закона об активности обучения.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6" name="Picture 2" descr="http://na55555.ru/uploads/images/default/netradicionnye-formy-urok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357166"/>
            <a:ext cx="161925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72518" cy="5857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   </a:t>
            </a:r>
            <a:r>
              <a:rPr lang="ru-RU" sz="3800" b="1" dirty="0" smtClean="0">
                <a:solidFill>
                  <a:srgbClr val="7030A0"/>
                </a:solidFill>
              </a:rPr>
              <a:t>Нетрадиционные формы обучения предполагают: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• использование коллективных форм работы;</a:t>
            </a:r>
          </a:p>
          <a:p>
            <a:pPr>
              <a:buNone/>
            </a:pPr>
            <a:r>
              <a:rPr lang="ru-RU" dirty="0" smtClean="0"/>
              <a:t>• привитие интереса к предмету;</a:t>
            </a:r>
          </a:p>
          <a:p>
            <a:pPr>
              <a:buNone/>
            </a:pPr>
            <a:r>
              <a:rPr lang="ru-RU" dirty="0" smtClean="0"/>
              <a:t>• развитие умений и навыков самостоятельной работы;</a:t>
            </a:r>
          </a:p>
          <a:p>
            <a:pPr>
              <a:buNone/>
            </a:pPr>
            <a:r>
              <a:rPr lang="ru-RU" dirty="0" smtClean="0"/>
              <a:t>• активизацию деятельности учащихся;</a:t>
            </a:r>
          </a:p>
          <a:p>
            <a:pPr>
              <a:buNone/>
            </a:pPr>
            <a:r>
              <a:rPr lang="ru-RU" dirty="0" smtClean="0"/>
              <a:t>• при подготовке к уроку учащиеся сами ищут интересный материал;</a:t>
            </a:r>
          </a:p>
          <a:p>
            <a:pPr>
              <a:buNone/>
            </a:pPr>
            <a:r>
              <a:rPr lang="ru-RU" dirty="0" smtClean="0"/>
              <a:t>• становление новых отношений между учителем и учениками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29576" cy="15716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Наиболее </a:t>
            </a:r>
            <a:r>
              <a:rPr lang="ru-RU" sz="3200" dirty="0">
                <a:solidFill>
                  <a:srgbClr val="7030A0"/>
                </a:solidFill>
              </a:rPr>
              <a:t>распространенные 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типы </a:t>
            </a:r>
            <a:r>
              <a:rPr lang="ru-RU" sz="3200" b="1" dirty="0">
                <a:solidFill>
                  <a:srgbClr val="7030A0"/>
                </a:solidFill>
              </a:rPr>
              <a:t>нестандартных уроков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4038600" cy="478634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Уроки </a:t>
            </a:r>
            <a:r>
              <a:rPr lang="ru-RU" dirty="0"/>
              <a:t>«погружения»</a:t>
            </a:r>
          </a:p>
          <a:p>
            <a:r>
              <a:rPr lang="ru-RU" dirty="0" smtClean="0"/>
              <a:t>Уроки </a:t>
            </a:r>
            <a:r>
              <a:rPr lang="ru-RU" dirty="0"/>
              <a:t>- деловые игры</a:t>
            </a:r>
          </a:p>
          <a:p>
            <a:r>
              <a:rPr lang="ru-RU" dirty="0" smtClean="0"/>
              <a:t>Уроки </a:t>
            </a:r>
            <a:r>
              <a:rPr lang="ru-RU" dirty="0"/>
              <a:t>- пресс- конференции</a:t>
            </a:r>
          </a:p>
          <a:p>
            <a:r>
              <a:rPr lang="ru-RU" dirty="0" smtClean="0"/>
              <a:t>Уроки- </a:t>
            </a:r>
            <a:r>
              <a:rPr lang="ru-RU" dirty="0"/>
              <a:t>соревнования</a:t>
            </a:r>
          </a:p>
          <a:p>
            <a:r>
              <a:rPr lang="ru-RU" dirty="0" smtClean="0"/>
              <a:t>Уроки  </a:t>
            </a:r>
            <a:r>
              <a:rPr lang="ru-RU" dirty="0"/>
              <a:t>КВН</a:t>
            </a:r>
          </a:p>
          <a:p>
            <a:r>
              <a:rPr lang="ru-RU" dirty="0" smtClean="0"/>
              <a:t>Театрализованные </a:t>
            </a:r>
            <a:r>
              <a:rPr lang="ru-RU" dirty="0"/>
              <a:t>уроки</a:t>
            </a:r>
          </a:p>
          <a:p>
            <a:r>
              <a:rPr lang="ru-RU" dirty="0" smtClean="0"/>
              <a:t>Компьютерные </a:t>
            </a:r>
            <a:r>
              <a:rPr lang="ru-RU" dirty="0"/>
              <a:t>уроки</a:t>
            </a:r>
          </a:p>
          <a:p>
            <a:r>
              <a:rPr lang="ru-RU" dirty="0" smtClean="0"/>
              <a:t>Уроки </a:t>
            </a:r>
            <a:r>
              <a:rPr lang="ru-RU" dirty="0"/>
              <a:t>с групповыми формами работы</a:t>
            </a:r>
          </a:p>
          <a:p>
            <a:r>
              <a:rPr lang="ru-RU" dirty="0" smtClean="0"/>
              <a:t>Уроки </a:t>
            </a:r>
            <a:r>
              <a:rPr lang="ru-RU" dirty="0"/>
              <a:t>творчества</a:t>
            </a:r>
          </a:p>
          <a:p>
            <a:r>
              <a:rPr lang="ru-RU" dirty="0" smtClean="0"/>
              <a:t>Уроки- </a:t>
            </a:r>
            <a:r>
              <a:rPr lang="ru-RU" dirty="0"/>
              <a:t>аукционы</a:t>
            </a:r>
          </a:p>
          <a:p>
            <a:r>
              <a:rPr lang="ru-RU" dirty="0" smtClean="0"/>
              <a:t>Уроки</a:t>
            </a:r>
            <a:r>
              <a:rPr lang="ru-RU" dirty="0"/>
              <a:t>, которые ведут учащиеся</a:t>
            </a:r>
          </a:p>
          <a:p>
            <a:r>
              <a:rPr lang="ru-RU" dirty="0" smtClean="0"/>
              <a:t>Уроки-зачеты</a:t>
            </a:r>
            <a:endParaRPr lang="ru-RU" dirty="0"/>
          </a:p>
          <a:p>
            <a:r>
              <a:rPr lang="ru-RU" dirty="0" smtClean="0"/>
              <a:t>Уроки- </a:t>
            </a:r>
            <a:r>
              <a:rPr lang="ru-RU" dirty="0"/>
              <a:t>сомнения</a:t>
            </a:r>
          </a:p>
          <a:p>
            <a:r>
              <a:rPr lang="ru-RU" dirty="0" smtClean="0"/>
              <a:t>Уроки </a:t>
            </a:r>
            <a:r>
              <a:rPr lang="ru-RU" dirty="0"/>
              <a:t>- творческие отсчеты</a:t>
            </a:r>
          </a:p>
          <a:p>
            <a:r>
              <a:rPr lang="ru-RU" dirty="0" smtClean="0"/>
              <a:t>Уроки- формулы</a:t>
            </a:r>
          </a:p>
          <a:p>
            <a:r>
              <a:rPr lang="ru-RU" dirty="0" smtClean="0"/>
              <a:t>Уроки- конкурсы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8577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Уроки- обобщения</a:t>
            </a:r>
          </a:p>
          <a:p>
            <a:r>
              <a:rPr lang="ru-RU" dirty="0" smtClean="0"/>
              <a:t>Уроки- фантазии</a:t>
            </a:r>
          </a:p>
          <a:p>
            <a:r>
              <a:rPr lang="ru-RU" dirty="0" smtClean="0"/>
              <a:t>Уроки- игры</a:t>
            </a:r>
          </a:p>
          <a:p>
            <a:r>
              <a:rPr lang="ru-RU" dirty="0" smtClean="0"/>
              <a:t>Уроки- концерты</a:t>
            </a:r>
          </a:p>
          <a:p>
            <a:r>
              <a:rPr lang="ru-RU" dirty="0" smtClean="0"/>
              <a:t>Уроки- диалоги</a:t>
            </a:r>
          </a:p>
          <a:p>
            <a:r>
              <a:rPr lang="ru-RU" dirty="0" smtClean="0"/>
              <a:t>Уроки «Следствие ведут знатоки»</a:t>
            </a:r>
          </a:p>
          <a:p>
            <a:r>
              <a:rPr lang="ru-RU" dirty="0" smtClean="0"/>
              <a:t>Уроки - ролевые игры</a:t>
            </a:r>
          </a:p>
          <a:p>
            <a:r>
              <a:rPr lang="ru-RU" dirty="0" smtClean="0"/>
              <a:t>Уроки- конференции</a:t>
            </a:r>
          </a:p>
          <a:p>
            <a:r>
              <a:rPr lang="ru-RU" dirty="0" smtClean="0"/>
              <a:t>Интегрированные уроки</a:t>
            </a:r>
          </a:p>
          <a:p>
            <a:r>
              <a:rPr lang="ru-RU" dirty="0" smtClean="0"/>
              <a:t>Уроки семинары</a:t>
            </a:r>
          </a:p>
          <a:p>
            <a:r>
              <a:rPr lang="ru-RU" dirty="0" err="1" smtClean="0"/>
              <a:t>Межпредметные</a:t>
            </a:r>
            <a:r>
              <a:rPr lang="ru-RU" dirty="0" smtClean="0"/>
              <a:t> уроки</a:t>
            </a:r>
          </a:p>
          <a:p>
            <a:r>
              <a:rPr lang="ru-RU" dirty="0" smtClean="0"/>
              <a:t>Уроки- экскурсии</a:t>
            </a:r>
          </a:p>
          <a:p>
            <a:r>
              <a:rPr lang="ru-RU" dirty="0" smtClean="0"/>
              <a:t>Уроки – игры «Поле чудес».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7030A0"/>
                </a:solidFill>
              </a:rPr>
              <a:t>Уроки с использованием </a:t>
            </a:r>
            <a:r>
              <a:rPr lang="ru-RU" sz="3600" b="1" dirty="0" smtClean="0">
                <a:solidFill>
                  <a:srgbClr val="7030A0"/>
                </a:solidFill>
              </a:rPr>
              <a:t>средств ИКТ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1643050"/>
            <a:ext cx="2286016" cy="1071570"/>
          </a:xfrm>
          <a:prstGeom prst="round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hlinkClick r:id="rId2" action="ppaction://hlinksldjump"/>
              </a:rPr>
              <a:t>Презентация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4357694"/>
            <a:ext cx="2286016" cy="1071570"/>
          </a:xfrm>
          <a:prstGeom prst="round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solidFill>
                  <a:schemeClr val="tx2"/>
                </a:solidFill>
              </a:rPr>
              <a:t>Аудиосредства </a:t>
            </a:r>
            <a:endParaRPr lang="ru-RU" sz="2400" u="sng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2928934"/>
            <a:ext cx="2286016" cy="1071570"/>
          </a:xfrm>
          <a:prstGeom prst="round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hlinkClick r:id="rId3" action="ppaction://hlinksldjump"/>
              </a:rPr>
              <a:t>Интерактивная доска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98" y="4286256"/>
            <a:ext cx="2143140" cy="1071570"/>
          </a:xfrm>
          <a:prstGeom prst="round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hlinkClick r:id="rId4" action="ppaction://hlinksldjump"/>
              </a:rPr>
              <a:t>Электронное голосование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6072198" y="1643050"/>
            <a:ext cx="2143140" cy="1071570"/>
          </a:xfrm>
          <a:prstGeom prst="round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hlinkClick r:id="rId5" action="ppaction://hlinksldjump"/>
              </a:rPr>
              <a:t>Видеоурок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Управляющая кнопка: возврат 9">
            <a:hlinkClick r:id="rId6" action="ppaction://hlinksldjump" highlightClick="1"/>
          </p:cNvPr>
          <p:cNvSpPr/>
          <p:nvPr/>
        </p:nvSpPr>
        <p:spPr>
          <a:xfrm>
            <a:off x="8786842" y="6286520"/>
            <a:ext cx="357158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539" y="79070"/>
            <a:ext cx="807524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068960"/>
            <a:ext cx="5690996" cy="30038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</a:t>
            </a:r>
            <a:r>
              <a:rPr lang="ru-RU" sz="2000" b="1" dirty="0" smtClean="0">
                <a:solidFill>
                  <a:srgbClr val="7030A0"/>
                </a:solidFill>
              </a:rPr>
              <a:t>Презентация </a:t>
            </a:r>
            <a:r>
              <a:rPr lang="ru-RU" sz="1800" b="1" dirty="0" smtClean="0">
                <a:solidFill>
                  <a:srgbClr val="7030A0"/>
                </a:solidFill>
              </a:rPr>
              <a:t>– </a:t>
            </a:r>
            <a:r>
              <a:rPr lang="ru-RU" sz="1800" dirty="0" smtClean="0"/>
              <a:t>мощное средство наглядности, развитие познавательного интереса. Применение мультимедийных презентаций позволяет сделать уроки более интересными, включает в процесс восприятия не только зрение, но и слух, эмоции, воображение, помогает детям глубже погрузиться в изучаемый материал, сделать процесс обучения менее утомительным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15404" y="6286520"/>
            <a:ext cx="428596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2448272" cy="183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76084"/>
            <a:ext cx="3078532" cy="2308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630</Words>
  <Application>Microsoft Office PowerPoint</Application>
  <PresentationFormat>Экран (4:3)</PresentationFormat>
  <Paragraphs>121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Основные задачи:</vt:lpstr>
      <vt:lpstr>Презентация PowerPoint</vt:lpstr>
      <vt:lpstr>Презентация PowerPoint</vt:lpstr>
      <vt:lpstr>Наиболее распространенные  типы нестандартных уроков</vt:lpstr>
      <vt:lpstr> Уроки с использованием средств ИКТ </vt:lpstr>
      <vt:lpstr>презентация</vt:lpstr>
      <vt:lpstr>видеофильм</vt:lpstr>
      <vt:lpstr>Урок - игра</vt:lpstr>
      <vt:lpstr>Компьютерное тестирование</vt:lpstr>
      <vt:lpstr>Презентация PowerPoint</vt:lpstr>
      <vt:lpstr>Урок-игра</vt:lpstr>
      <vt:lpstr>Проектно-исследовательские уроки</vt:lpstr>
      <vt:lpstr>Групповая работа</vt:lpstr>
      <vt:lpstr>Презентация PowerPoint</vt:lpstr>
      <vt:lpstr>Презентация PowerPoint</vt:lpstr>
      <vt:lpstr>Урок-экскурсия </vt:lpstr>
      <vt:lpstr>Презентация PowerPoint</vt:lpstr>
      <vt:lpstr>Презентация PowerPoint</vt:lpstr>
      <vt:lpstr>Презентация PowerPoint</vt:lpstr>
      <vt:lpstr>НЕТРАДИЦИОННЫЙ  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75</cp:revision>
  <dcterms:modified xsi:type="dcterms:W3CDTF">2021-03-17T05:50:01Z</dcterms:modified>
</cp:coreProperties>
</file>