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8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5143500" type="screen16x9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3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000" b="0" strike="noStrike" spc="-1">
                <a:latin typeface="XO Oriel"/>
              </a:rPr>
              <a:t>Для правки формата примечаний щёлкните мышью</a:t>
            </a:r>
          </a:p>
        </p:txBody>
      </p:sp>
      <p:sp>
        <p:nvSpPr>
          <p:cNvPr id="12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126" name="PlaceHolder 4"/>
          <p:cNvSpPr>
            <a:spLocks noGrp="1"/>
          </p:cNvSpPr>
          <p:nvPr>
            <p:ph type="dt" idx="10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127" name="PlaceHolder 5"/>
          <p:cNvSpPr>
            <a:spLocks noGrp="1"/>
          </p:cNvSpPr>
          <p:nvPr>
            <p:ph type="ftr" idx="11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128" name="PlaceHolder 6"/>
          <p:cNvSpPr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26889C58-D402-495D-B729-A30C1CE95B54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4600"/>
            <a:ext cx="5957887" cy="3351213"/>
          </a:xfrm>
          <a:prstGeom prst="rect">
            <a:avLst/>
          </a:prstGeom>
          <a:ln w="0">
            <a:noFill/>
          </a:ln>
        </p:spPr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680760" y="4783320"/>
            <a:ext cx="5443560" cy="3911760"/>
          </a:xfrm>
          <a:prstGeom prst="rect">
            <a:avLst/>
          </a:prstGeom>
          <a:noFill/>
          <a:ln w="0">
            <a:noFill/>
          </a:ln>
        </p:spPr>
        <p:txBody>
          <a:bodyPr lIns="92880" tIns="46440" rIns="92880" bIns="46440" numCol="1" spcCol="0" anchor="t">
            <a:no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sldNum" idx="17"/>
          </p:nvPr>
        </p:nvSpPr>
        <p:spPr>
          <a:xfrm>
            <a:off x="3855960" y="9440640"/>
            <a:ext cx="2947680" cy="496440"/>
          </a:xfrm>
          <a:prstGeom prst="rect">
            <a:avLst/>
          </a:prstGeom>
          <a:noFill/>
          <a:ln w="0">
            <a:noFill/>
          </a:ln>
        </p:spPr>
        <p:txBody>
          <a:bodyPr lIns="92880" tIns="46440" rIns="92880" bIns="46440" numCol="1" spcCol="0" anchor="b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C2A944B-8A3A-435A-BCBD-A7CB5A37AFBE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Rectangle 2"/>
          <p:cNvSpPr/>
          <p:nvPr/>
        </p:nvSpPr>
        <p:spPr>
          <a:xfrm>
            <a:off x="5452200" y="6970320"/>
            <a:ext cx="4168800" cy="36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641B2038-DFA7-46B7-9C31-5A7C6E2F1AB6}" type="slidenum">
              <a:rPr lang="ru-RU" sz="1200" b="0" strike="noStrike" spc="-1">
                <a:solidFill>
                  <a:srgbClr val="000000"/>
                </a:solidFill>
                <a:latin typeface="Arial"/>
                <a:ea typeface="+mn-ea"/>
              </a:rPr>
              <a:t>6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26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370138" y="552450"/>
            <a:ext cx="4892675" cy="2752725"/>
          </a:xfrm>
          <a:prstGeom prst="rect">
            <a:avLst/>
          </a:prstGeom>
          <a:ln w="0">
            <a:noFill/>
          </a:ln>
        </p:spPr>
      </p:sp>
      <p:sp>
        <p:nvSpPr>
          <p:cNvPr id="266" name="PlaceHolder 2"/>
          <p:cNvSpPr>
            <a:spLocks noGrp="1"/>
          </p:cNvSpPr>
          <p:nvPr>
            <p:ph type="body"/>
          </p:nvPr>
        </p:nvSpPr>
        <p:spPr>
          <a:xfrm>
            <a:off x="964080" y="3487320"/>
            <a:ext cx="7695360" cy="3297240"/>
          </a:xfrm>
          <a:prstGeom prst="rect">
            <a:avLst/>
          </a:prstGeom>
          <a:noFill/>
          <a:ln w="0">
            <a:noFill/>
          </a:ln>
        </p:spPr>
        <p:txBody>
          <a:bodyPr lIns="92160" tIns="46080" rIns="92160" bIns="46080" numCol="1" spcCol="0" anchor="t">
            <a:no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Rectangle 7"/>
          <p:cNvSpPr/>
          <p:nvPr/>
        </p:nvSpPr>
        <p:spPr>
          <a:xfrm>
            <a:off x="5452200" y="6970320"/>
            <a:ext cx="4168800" cy="36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9293454A-7F4C-4DCF-A937-7DF7E06DC3A3}" type="slidenum">
              <a:rPr lang="ru-RU" sz="1200" b="0" strike="noStrike" spc="-1">
                <a:solidFill>
                  <a:srgbClr val="000000"/>
                </a:solidFill>
                <a:latin typeface="Arial"/>
                <a:ea typeface="+mn-ea"/>
              </a:rPr>
              <a:t>7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2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370138" y="552450"/>
            <a:ext cx="4892675" cy="2752725"/>
          </a:xfrm>
          <a:prstGeom prst="rect">
            <a:avLst/>
          </a:prstGeom>
          <a:ln w="0">
            <a:noFill/>
          </a:ln>
        </p:spPr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964080" y="3487320"/>
            <a:ext cx="7695360" cy="3297240"/>
          </a:xfrm>
          <a:prstGeom prst="rect">
            <a:avLst/>
          </a:prstGeom>
          <a:noFill/>
          <a:ln w="0">
            <a:noFill/>
          </a:ln>
        </p:spPr>
        <p:txBody>
          <a:bodyPr lIns="92160" tIns="46080" rIns="92160" bIns="46080" numCol="1" spcCol="0" anchor="t">
            <a:no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Rectangle 7"/>
          <p:cNvSpPr/>
          <p:nvPr/>
        </p:nvSpPr>
        <p:spPr>
          <a:xfrm>
            <a:off x="5452200" y="6970320"/>
            <a:ext cx="4168800" cy="36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9482BC10-92E6-41CE-8C13-86926547F000}" type="slidenum">
              <a:rPr lang="ru-RU" sz="1200" b="0" strike="noStrike" spc="-1">
                <a:solidFill>
                  <a:srgbClr val="000000"/>
                </a:solidFill>
                <a:latin typeface="Arial"/>
                <a:ea typeface="+mn-ea"/>
              </a:rPr>
              <a:t>8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27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370138" y="552450"/>
            <a:ext cx="4892675" cy="2752725"/>
          </a:xfrm>
          <a:prstGeom prst="rect">
            <a:avLst/>
          </a:prstGeom>
          <a:ln w="0">
            <a:noFill/>
          </a:ln>
        </p:spPr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964080" y="3487320"/>
            <a:ext cx="7695360" cy="3297240"/>
          </a:xfrm>
          <a:prstGeom prst="rect">
            <a:avLst/>
          </a:prstGeom>
          <a:noFill/>
          <a:ln w="0">
            <a:noFill/>
          </a:ln>
        </p:spPr>
        <p:txBody>
          <a:bodyPr lIns="92160" tIns="46080" rIns="92160" bIns="46080" numCol="1" spcCol="0" anchor="t">
            <a:no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Rectangle 7"/>
          <p:cNvSpPr/>
          <p:nvPr/>
        </p:nvSpPr>
        <p:spPr>
          <a:xfrm>
            <a:off x="5746680" y="6561720"/>
            <a:ext cx="4391640" cy="34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880" tIns="46440" rIns="92880" bIns="4644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06EE79FE-A8A1-414B-A337-092520A0C987}" type="slidenum">
              <a:rPr lang="ru-RU" sz="1200" b="0" strike="noStrike" spc="-1">
                <a:solidFill>
                  <a:srgbClr val="000000"/>
                </a:solidFill>
                <a:latin typeface="Arial"/>
                <a:ea typeface="+mn-ea"/>
              </a:rPr>
              <a:t>9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27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767013" y="517525"/>
            <a:ext cx="4606925" cy="2592388"/>
          </a:xfrm>
          <a:prstGeom prst="rect">
            <a:avLst/>
          </a:prstGeom>
          <a:ln w="0">
            <a:noFill/>
          </a:ln>
        </p:spPr>
      </p:sp>
      <p:sp>
        <p:nvSpPr>
          <p:cNvPr id="275" name="PlaceHolder 2"/>
          <p:cNvSpPr>
            <a:spLocks noGrp="1"/>
          </p:cNvSpPr>
          <p:nvPr>
            <p:ph type="body"/>
          </p:nvPr>
        </p:nvSpPr>
        <p:spPr>
          <a:xfrm>
            <a:off x="680760" y="4783320"/>
            <a:ext cx="5443560" cy="3911760"/>
          </a:xfrm>
          <a:prstGeom prst="rect">
            <a:avLst/>
          </a:prstGeom>
          <a:noFill/>
          <a:ln w="0">
            <a:noFill/>
          </a:ln>
        </p:spPr>
        <p:txBody>
          <a:bodyPr lIns="92880" tIns="46440" rIns="92880" bIns="46440" numCol="1" spcCol="0" anchor="t">
            <a:no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E7770E7-96ED-4D9F-B46B-C478EFCF4013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94DD384-AFF2-4BE0-9464-B757177F085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21FDA46-D432-4DFD-89A9-C799CF362B35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BC33656-8B48-43B7-A689-B2A225C3BD04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226B75B-4BA6-431A-8CC6-F827051E0EA8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528EC97-010B-457E-A9E1-0C2214F182A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3CB05E8-64A9-424E-9462-D15D43B218B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93836DE-5E12-4029-A923-3979B0818133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A69D332-BB6F-43B7-B813-06DAF4874AE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25011B2-0A30-4FBA-866B-A60E554E937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F8C7DE8-46D7-4FD9-840A-B5624AB0E39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EED81AD-C079-4FEA-975A-950E498A6C2F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5BCF3E6-1F35-4190-A63B-2ADD39062C6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A3028F2-9CD5-49AD-B11D-135CD88AA83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67169C3-E071-4CB2-8856-08B68A3521B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47343A8-C243-46FC-BD3B-3D82FB04CF90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6F7E08F-8D0C-4093-B93C-2ABC4C0341B9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A4DF123-BC0F-4295-BE03-FD4F52CA5A4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4376C61-903E-4546-9C8C-088A573C84D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4EFC5D0-55DB-4628-B5C6-150D3DF3DD9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09E9026-CE49-4E6C-A6B6-7AC4AC23F13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000AFE4-F14C-4994-BB67-F366AAB0520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9E0825-4B56-4F8D-B6C1-3E210DC2231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FB1FDCD3-8919-43AB-A195-6AE6265C424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780C4CC4-643C-4D67-BA11-E178E62931D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A7CEF785-2C6F-4D47-88CA-BADC37D46F6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6431A4F-9EAC-4BFA-8576-87F7F79A4C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085D708-CED8-40E9-BB47-919D0EF12BC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7AE471ED-351D-498E-BB0C-4B5E1FB2304A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0E3F533-E390-4DCF-AC8D-FA0A4E525FAA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162E196-E485-4A02-B296-412511163BC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7E696F6-0CE1-4A6E-8965-EA82ACE279B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ABD75AC-3E48-41C0-92EB-76D2534FFA7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40D15CE-4120-4E89-9CAF-FFC85A1B172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3A2E234-C91D-41F0-98DC-EBF10000E3E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1F85908-1E39-413E-BA9B-B4EFC0637BB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029040" y="4767120"/>
            <a:ext cx="3084120" cy="272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6458040" y="4767120"/>
            <a:ext cx="2055240" cy="272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9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8F9BE2D-9F40-41A2-B1F0-BF04D79EFD65}" type="slidenum">
              <a:rPr lang="ru-RU" sz="900" b="0" strike="noStrike" spc="-1">
                <a:solidFill>
                  <a:srgbClr val="8B8B8B"/>
                </a:solidFill>
                <a:latin typeface="Calibri"/>
                <a:ea typeface="DejaVu Sans"/>
              </a:rPr>
              <a:t>‹#›</a:t>
            </a:fld>
            <a:endParaRPr lang="ru-RU" sz="9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628560" y="4767120"/>
            <a:ext cx="2055240" cy="272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029040" y="4767120"/>
            <a:ext cx="3084120" cy="272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6458040" y="4767120"/>
            <a:ext cx="2055240" cy="272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9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69A620E-B86B-419A-9BA8-A7F3090663FB}" type="slidenum">
              <a:rPr lang="ru-RU" sz="900" b="0" strike="noStrike" spc="-1">
                <a:solidFill>
                  <a:srgbClr val="8B8B8B"/>
                </a:solidFill>
                <a:latin typeface="Calibri"/>
                <a:ea typeface="DejaVu Sans"/>
              </a:rPr>
              <a:t>‹#›</a:t>
            </a:fld>
            <a:endParaRPr lang="ru-RU" sz="9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628560" y="4767120"/>
            <a:ext cx="2055240" cy="272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ftr" idx="7"/>
          </p:nvPr>
        </p:nvSpPr>
        <p:spPr>
          <a:xfrm>
            <a:off x="3029040" y="4767120"/>
            <a:ext cx="3085200" cy="27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ldNum" idx="8"/>
          </p:nvPr>
        </p:nvSpPr>
        <p:spPr>
          <a:xfrm>
            <a:off x="6458040" y="4767120"/>
            <a:ext cx="2056320" cy="27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9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DB0FF7C-4D02-4FDD-9005-B5BF07C617D2}" type="slidenum">
              <a:rPr lang="ru-RU" sz="900" b="0" strike="noStrike" spc="-1">
                <a:solidFill>
                  <a:srgbClr val="8B8B8B"/>
                </a:solidFill>
                <a:latin typeface="Calibri"/>
                <a:ea typeface="DejaVu Sans"/>
              </a:rPr>
              <a:t>‹#›</a:t>
            </a:fld>
            <a:endParaRPr lang="ru-RU" sz="900" b="0" strike="noStrike" spc="-1"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9"/>
          </p:nvPr>
        </p:nvSpPr>
        <p:spPr>
          <a:xfrm>
            <a:off x="628560" y="4767120"/>
            <a:ext cx="2056320" cy="27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Содержимое 4"/>
          <p:cNvSpPr/>
          <p:nvPr/>
        </p:nvSpPr>
        <p:spPr>
          <a:xfrm>
            <a:off x="821160" y="1023840"/>
            <a:ext cx="7948080" cy="30301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ru-RU" sz="26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600" b="1" strike="noStrike" spc="-1" dirty="0" smtClean="0">
                <a:solidFill>
                  <a:srgbClr val="C9211E"/>
                </a:solidFill>
                <a:latin typeface="Times New Roman"/>
                <a:ea typeface="DejaVu Sans"/>
              </a:rPr>
              <a:t>Новый порядок аттестации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2600" b="1" strike="noStrike" spc="-1" dirty="0" smtClean="0">
                <a:solidFill>
                  <a:srgbClr val="C9211E"/>
                </a:solidFill>
                <a:latin typeface="Times New Roman"/>
                <a:ea typeface="DejaVu Sans"/>
              </a:rPr>
              <a:t>педагогических работников</a:t>
            </a:r>
            <a:endParaRPr lang="ru-RU" sz="26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2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3200" b="0" strike="noStrike" spc="-1" dirty="0">
              <a:latin typeface="XO Oriel"/>
            </a:endParaRPr>
          </a:p>
        </p:txBody>
      </p:sp>
      <p:sp>
        <p:nvSpPr>
          <p:cNvPr id="130" name="TextBox 5"/>
          <p:cNvSpPr/>
          <p:nvPr/>
        </p:nvSpPr>
        <p:spPr>
          <a:xfrm>
            <a:off x="1328040" y="4187520"/>
            <a:ext cx="6671520" cy="583321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1" strike="noStrike" spc="-1" dirty="0">
                <a:solidFill>
                  <a:srgbClr val="A88000"/>
                </a:solidFill>
                <a:latin typeface="Times New Roman"/>
                <a:ea typeface="DejaVu Sans"/>
              </a:rPr>
              <a:t>г. Тверь</a:t>
            </a:r>
            <a:endParaRPr lang="ru-RU" sz="16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600" b="1" strike="noStrike" spc="-1" dirty="0" smtClean="0">
                <a:solidFill>
                  <a:srgbClr val="A88000"/>
                </a:solidFill>
                <a:latin typeface="Times New Roman"/>
                <a:ea typeface="DejaVu Sans"/>
              </a:rPr>
              <a:t>6 сентября </a:t>
            </a:r>
            <a:r>
              <a:rPr lang="ru-RU" sz="1600" b="1" strike="noStrike" spc="-1" dirty="0">
                <a:solidFill>
                  <a:srgbClr val="A88000"/>
                </a:solidFill>
                <a:latin typeface="Times New Roman"/>
                <a:ea typeface="DejaVu Sans"/>
              </a:rPr>
              <a:t>2023 года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131" name="Rectangle 3"/>
          <p:cNvSpPr/>
          <p:nvPr/>
        </p:nvSpPr>
        <p:spPr>
          <a:xfrm>
            <a:off x="1003320" y="231840"/>
            <a:ext cx="7444800" cy="6580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8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МИНИСТЕРСТВО ОБРАЗОВАНИЯ ТВЕРСКОЙ ОБЛАСТИ</a:t>
            </a:r>
            <a:endParaRPr lang="ru-RU" sz="1800" b="0" strike="noStrike" spc="-1">
              <a:latin typeface="XO Oriel"/>
            </a:endParaRPr>
          </a:p>
        </p:txBody>
      </p:sp>
      <p:pic>
        <p:nvPicPr>
          <p:cNvPr id="132" name="Рисунок 1"/>
          <p:cNvPicPr/>
          <p:nvPr/>
        </p:nvPicPr>
        <p:blipFill>
          <a:blip r:embed="rId3">
            <a:lum contrast="12000"/>
          </a:blip>
          <a:srcRect l="4992"/>
          <a:stretch/>
        </p:blipFill>
        <p:spPr>
          <a:xfrm>
            <a:off x="230040" y="108000"/>
            <a:ext cx="519840" cy="645840"/>
          </a:xfrm>
          <a:prstGeom prst="rect">
            <a:avLst/>
          </a:prstGeom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Номер слайда 3"/>
          <p:cNvSpPr/>
          <p:nvPr/>
        </p:nvSpPr>
        <p:spPr>
          <a:xfrm>
            <a:off x="6892920" y="4754520"/>
            <a:ext cx="2055240" cy="270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40C2E88C-275B-4C2C-BC86-83FDE1D3F376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10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228" name="Rectangle 3"/>
          <p:cNvSpPr/>
          <p:nvPr/>
        </p:nvSpPr>
        <p:spPr>
          <a:xfrm>
            <a:off x="1074240" y="165240"/>
            <a:ext cx="7095960" cy="5882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РЕЗУЛЬТАТ ПРЕДОСТАВЛЕНИЯ УСЛУГИ</a:t>
            </a:r>
            <a:endParaRPr lang="ru-RU" sz="2000" b="0" strike="noStrike" spc="-1">
              <a:latin typeface="XO Oriel"/>
            </a:endParaRPr>
          </a:p>
        </p:txBody>
      </p:sp>
      <p:pic>
        <p:nvPicPr>
          <p:cNvPr id="229" name="Рисунок 1"/>
          <p:cNvPicPr/>
          <p:nvPr/>
        </p:nvPicPr>
        <p:blipFill>
          <a:blip r:embed="rId2">
            <a:lum contrast="12000"/>
          </a:blip>
          <a:srcRect l="4992"/>
          <a:stretch/>
        </p:blipFill>
        <p:spPr>
          <a:xfrm>
            <a:off x="230040" y="108000"/>
            <a:ext cx="519840" cy="645840"/>
          </a:xfrm>
          <a:prstGeom prst="rect">
            <a:avLst/>
          </a:prstGeom>
          <a:ln w="9525">
            <a:noFill/>
          </a:ln>
        </p:spPr>
      </p:pic>
      <p:sp>
        <p:nvSpPr>
          <p:cNvPr id="230" name="Скругленный прямоугольник 10"/>
          <p:cNvSpPr/>
          <p:nvPr/>
        </p:nvSpPr>
        <p:spPr>
          <a:xfrm>
            <a:off x="3327480" y="756000"/>
            <a:ext cx="2613960" cy="171828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Решение аттестационной комиссии об установлении квалификационной категории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31" name="Скругленный прямоугольник 10"/>
          <p:cNvSpPr/>
          <p:nvPr/>
        </p:nvSpPr>
        <p:spPr>
          <a:xfrm>
            <a:off x="6194880" y="759960"/>
            <a:ext cx="2618640" cy="177948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Решение аттестационной комиссии об отказе в установлении квалификационной категории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32" name="Прямая соединительная линия 2"/>
          <p:cNvSpPr/>
          <p:nvPr/>
        </p:nvSpPr>
        <p:spPr>
          <a:xfrm>
            <a:off x="6069240" y="950760"/>
            <a:ext cx="45720" cy="3708000"/>
          </a:xfrm>
          <a:prstGeom prst="line">
            <a:avLst/>
          </a:prstGeom>
          <a:ln w="19050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3" name="Прямоугольник 3"/>
          <p:cNvSpPr/>
          <p:nvPr/>
        </p:nvSpPr>
        <p:spPr>
          <a:xfrm>
            <a:off x="3228840" y="2489400"/>
            <a:ext cx="2775240" cy="227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Принятие Министерством приказа об установлении заявителю квалификационной категории и размещение его на сайте Министерства в течение 5 рабочих дней со дня поступления протокола аттестационной комиссии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34" name="Прямоугольник 13"/>
          <p:cNvSpPr/>
          <p:nvPr/>
        </p:nvSpPr>
        <p:spPr>
          <a:xfrm>
            <a:off x="6033960" y="2541600"/>
            <a:ext cx="2855160" cy="2036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Направление заявителю выписки из протокола заседания аттестационной комиссии с решением отказе </a:t>
            </a:r>
            <a:endParaRPr lang="ru-RU" sz="16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установлении квалификационной категории в течение 3 рабочих дней со дня принятия решения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35" name="Скругленный прямоугольник 10"/>
          <p:cNvSpPr/>
          <p:nvPr/>
        </p:nvSpPr>
        <p:spPr>
          <a:xfrm>
            <a:off x="720000" y="756000"/>
            <a:ext cx="2317680" cy="173124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Отказ аттестационной комиссии в проведении аттестации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36" name="Прямая соединительная линия 21"/>
          <p:cNvSpPr/>
          <p:nvPr/>
        </p:nvSpPr>
        <p:spPr>
          <a:xfrm>
            <a:off x="3181320" y="952560"/>
            <a:ext cx="20160" cy="3610440"/>
          </a:xfrm>
          <a:prstGeom prst="line">
            <a:avLst/>
          </a:prstGeom>
          <a:ln w="19050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7" name="Прямоугольник 22"/>
          <p:cNvSpPr/>
          <p:nvPr/>
        </p:nvSpPr>
        <p:spPr>
          <a:xfrm>
            <a:off x="540000" y="2489400"/>
            <a:ext cx="2513520" cy="2036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Направление заявителю выписки из протокола заседания аттестационной комиссии с решением об отказе в проведении аттестации в течение 3 рабочих дней со дня принятия решения</a:t>
            </a:r>
            <a:endParaRPr lang="ru-RU" sz="1600" b="0" strike="noStrike" spc="-1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Скругленный прямоугольник 6"/>
          <p:cNvSpPr/>
          <p:nvPr/>
        </p:nvSpPr>
        <p:spPr>
          <a:xfrm>
            <a:off x="766800" y="1595520"/>
            <a:ext cx="7712640" cy="2577240"/>
          </a:xfrm>
          <a:prstGeom prst="roundRect">
            <a:avLst>
              <a:gd name="adj" fmla="val 7574"/>
            </a:avLst>
          </a:prstGeom>
          <a:noFill/>
          <a:ln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1) претендует на повторное установление (подтверждение) ранее установленной ему категории и представил аналитическую справку ;</a:t>
            </a:r>
            <a:endParaRPr lang="ru-RU" sz="1600" b="0" strike="noStrike" spc="-1" dirty="0">
              <a:latin typeface="XO Orie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2) претендует на повторное установление (подтверждение) категории и представил сведения о том, что в течение трех лет перед подачей заявления ежегодно привлекался к проведению аттестации в качестве специалиста;</a:t>
            </a:r>
            <a:endParaRPr lang="ru-RU" sz="1600" b="0" strike="noStrike" spc="-1" dirty="0">
              <a:latin typeface="XO Oriel"/>
            </a:endParaRPr>
          </a:p>
          <a:p>
            <a:pPr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3) имеет государственные награды, почетные звания, ведомственные знаки отличия и иные награды, полученные </a:t>
            </a: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за достижения в педагогической деятельности 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или в спортивной подготовке лиц, ее проходящих, либо является призером </a:t>
            </a: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конкурсов профессионального мастерства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и представил соответствующие подтверждающие документы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239" name="Номер слайда 2"/>
          <p:cNvSpPr/>
          <p:nvPr/>
        </p:nvSpPr>
        <p:spPr>
          <a:xfrm>
            <a:off x="6892920" y="4754520"/>
            <a:ext cx="2056320" cy="2718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2DBF106C-2B59-4684-AE6E-E37C49976A0E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11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240" name="Rectangle 4"/>
          <p:cNvSpPr/>
          <p:nvPr/>
        </p:nvSpPr>
        <p:spPr>
          <a:xfrm>
            <a:off x="843480" y="207720"/>
            <a:ext cx="7559280" cy="5893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ПРОВЕДЕНИЕ АТТЕСТАЦИИ НА ПЕРВУЮ ИЛИ ВЫСШУЮ КАТЕГОРИЮ БЕЗ ПРИВЛЕЧЕНИЯ СПЕЦИАЛИСТОВ</a:t>
            </a:r>
            <a:endParaRPr lang="ru-RU" sz="2000" b="0" strike="noStrike" spc="-1">
              <a:latin typeface="XO Oriel"/>
            </a:endParaRPr>
          </a:p>
        </p:txBody>
      </p:sp>
      <p:pic>
        <p:nvPicPr>
          <p:cNvPr id="241" name="Рисунок 4"/>
          <p:cNvPicPr/>
          <p:nvPr/>
        </p:nvPicPr>
        <p:blipFill>
          <a:blip r:embed="rId2">
            <a:lum contrast="12000"/>
          </a:blip>
          <a:srcRect l="4992"/>
          <a:stretch/>
        </p:blipFill>
        <p:spPr>
          <a:xfrm>
            <a:off x="230040" y="108000"/>
            <a:ext cx="520920" cy="646920"/>
          </a:xfrm>
          <a:prstGeom prst="rect">
            <a:avLst/>
          </a:prstGeom>
          <a:ln w="9525">
            <a:noFill/>
          </a:ln>
        </p:spPr>
      </p:pic>
      <p:sp>
        <p:nvSpPr>
          <p:cNvPr id="242" name="Скругленный прямоугольник 9"/>
          <p:cNvSpPr/>
          <p:nvPr/>
        </p:nvSpPr>
        <p:spPr>
          <a:xfrm>
            <a:off x="766800" y="820800"/>
            <a:ext cx="7712640" cy="66600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Анализ результатов профессиональной деятельности педагогического работника без участия привлеченных специалистов проводится если педагогический работник: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43" name="Скругленный прямоугольник 9"/>
          <p:cNvSpPr/>
          <p:nvPr/>
        </p:nvSpPr>
        <p:spPr>
          <a:xfrm>
            <a:off x="766800" y="4281840"/>
            <a:ext cx="7712640" cy="49932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Сведения о результатах профессиональной деятельности указываются </a:t>
            </a:r>
            <a:endParaRPr lang="ru-RU" sz="1600" b="1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6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в </a:t>
            </a: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заявлении в обязательном порядке!</a:t>
            </a:r>
            <a:endParaRPr lang="ru-RU" sz="1600" b="0" strike="noStrike" spc="-1" dirty="0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Номер слайда 1"/>
          <p:cNvSpPr/>
          <p:nvPr/>
        </p:nvSpPr>
        <p:spPr>
          <a:xfrm>
            <a:off x="6892920" y="4754520"/>
            <a:ext cx="2056320" cy="2718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FAEE3EAB-16A0-47E6-A926-E813A603D72A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12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245" name="Rectangle 5"/>
          <p:cNvSpPr/>
          <p:nvPr/>
        </p:nvSpPr>
        <p:spPr>
          <a:xfrm>
            <a:off x="791640" y="138600"/>
            <a:ext cx="7963560" cy="5893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АТТЕСТАЦИОННАЯ КОМИССИЯ</a:t>
            </a:r>
            <a:endParaRPr lang="ru-RU" sz="2000" b="0" strike="noStrike" spc="-1">
              <a:latin typeface="XO Oriel"/>
            </a:endParaRPr>
          </a:p>
        </p:txBody>
      </p:sp>
      <p:pic>
        <p:nvPicPr>
          <p:cNvPr id="246" name="Рисунок 5"/>
          <p:cNvPicPr/>
          <p:nvPr/>
        </p:nvPicPr>
        <p:blipFill>
          <a:blip r:embed="rId2">
            <a:lum contrast="12000"/>
          </a:blip>
          <a:srcRect l="4992"/>
          <a:stretch/>
        </p:blipFill>
        <p:spPr>
          <a:xfrm>
            <a:off x="230040" y="108000"/>
            <a:ext cx="520920" cy="646920"/>
          </a:xfrm>
          <a:prstGeom prst="rect">
            <a:avLst/>
          </a:prstGeom>
          <a:ln w="9525">
            <a:noFill/>
          </a:ln>
        </p:spPr>
      </p:pic>
      <p:sp>
        <p:nvSpPr>
          <p:cNvPr id="247" name="Скругленный прямоугольник 21"/>
          <p:cNvSpPr/>
          <p:nvPr/>
        </p:nvSpPr>
        <p:spPr>
          <a:xfrm>
            <a:off x="843120" y="844200"/>
            <a:ext cx="7586640" cy="35892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состав аттестационной комиссии входит 16 человек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48" name="Скругленный прямоугольник 22"/>
          <p:cNvSpPr/>
          <p:nvPr/>
        </p:nvSpPr>
        <p:spPr>
          <a:xfrm>
            <a:off x="843120" y="2443320"/>
            <a:ext cx="2579040" cy="110664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Рабочие группы аттестационной комиссии 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49" name="Скругленный прямоугольник 25"/>
          <p:cNvSpPr/>
          <p:nvPr/>
        </p:nvSpPr>
        <p:spPr>
          <a:xfrm>
            <a:off x="843120" y="1258560"/>
            <a:ext cx="7586640" cy="55980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16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аттестационную комиссию входит председатель Тверской областной организации профсоюза работников народного образования и науки </a:t>
            </a:r>
            <a:r>
              <a:rPr lang="ru-RU" sz="1600" b="1" strike="noStrike" spc="-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Бородачёва</a:t>
            </a:r>
            <a:r>
              <a:rPr lang="ru-RU" sz="1600" b="1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Т.Н.</a:t>
            </a:r>
            <a:endParaRPr lang="ru-RU" sz="1600" b="1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0" name="Скругленный прямоугольник 28"/>
          <p:cNvSpPr/>
          <p:nvPr/>
        </p:nvSpPr>
        <p:spPr>
          <a:xfrm>
            <a:off x="3481200" y="2627280"/>
            <a:ext cx="4948560" cy="73872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по отрасли «Культура»</a:t>
            </a:r>
            <a:endParaRPr lang="ru-RU" sz="16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руководитель РГ: Иванова Елена Сергеевна, </a:t>
            </a:r>
            <a:endParaRPr lang="ru-RU" sz="16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директор Тверского УМЦ УЗ культуры и искусства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51" name="Скругленный прямоугольник 36"/>
          <p:cNvSpPr/>
          <p:nvPr/>
        </p:nvSpPr>
        <p:spPr>
          <a:xfrm>
            <a:off x="953280" y="4249440"/>
            <a:ext cx="7476480" cy="77688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Секретарь аттестационной комиссии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: Раздобурдина Елена Васильевна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начальник отдела аттестации педагогических кадров ТОИУУ 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телефон 8-904-004-16-64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52" name="Скругленный прямоугольник 38"/>
          <p:cNvSpPr/>
          <p:nvPr/>
        </p:nvSpPr>
        <p:spPr>
          <a:xfrm>
            <a:off x="3481200" y="1862640"/>
            <a:ext cx="4948560" cy="72864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по отрасли «Здравоохранение»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, </a:t>
            </a:r>
            <a:endParaRPr lang="ru-RU" sz="1600" b="0" strike="noStrike" spc="-1" dirty="0">
              <a:latin typeface="XO Oriel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руководитель РГ: </a:t>
            </a:r>
            <a:r>
              <a:rPr lang="ru-RU" sz="16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Соцкая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Татьяна Николаевна, </a:t>
            </a:r>
            <a:endParaRPr lang="ru-RU" sz="1600" b="0" strike="noStrike" spc="-1" dirty="0">
              <a:latin typeface="XO Oriel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директор Тверского медицинского колледжа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253" name="Скругленный прямоугольник 28"/>
          <p:cNvSpPr/>
          <p:nvPr/>
        </p:nvSpPr>
        <p:spPr>
          <a:xfrm>
            <a:off x="3481200" y="3402000"/>
            <a:ext cx="4948560" cy="73872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по отрасли «Физическая культура и спорт»</a:t>
            </a:r>
            <a:endParaRPr lang="ru-RU" sz="16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руководитель РГ: Мозговая Олеся Алексеевна, </a:t>
            </a:r>
            <a:endParaRPr lang="ru-RU" sz="16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директор Областной ДЮСШ им. Ю.А. Кириллова</a:t>
            </a:r>
            <a:endParaRPr lang="ru-RU" sz="1600" b="0" strike="noStrike" spc="-1" dirty="0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Номер слайда 3"/>
          <p:cNvSpPr/>
          <p:nvPr/>
        </p:nvSpPr>
        <p:spPr>
          <a:xfrm>
            <a:off x="6892920" y="4754520"/>
            <a:ext cx="2055240" cy="270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D7583B25-DB67-44F2-9966-CEC6C31BFF38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13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255" name="Rectangle 3"/>
          <p:cNvSpPr/>
          <p:nvPr/>
        </p:nvSpPr>
        <p:spPr>
          <a:xfrm>
            <a:off x="1123920" y="249120"/>
            <a:ext cx="7396560" cy="5979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ОСНОВНЫЕ ИЗМЕНЕНИЯ УСЛОВИЙ АТТЕСТАЦИИ        С 1 СЕНТЯБРЯ 2023 ГОДА</a:t>
            </a:r>
            <a:endParaRPr lang="ru-RU" sz="2000" b="0" strike="noStrike" spc="-1">
              <a:latin typeface="XO Oriel"/>
            </a:endParaRPr>
          </a:p>
        </p:txBody>
      </p:sp>
      <p:pic>
        <p:nvPicPr>
          <p:cNvPr id="256" name="Рисунок 1"/>
          <p:cNvPicPr/>
          <p:nvPr/>
        </p:nvPicPr>
        <p:blipFill>
          <a:blip r:embed="rId2">
            <a:lum contrast="12000"/>
          </a:blip>
          <a:srcRect l="4992"/>
          <a:stretch/>
        </p:blipFill>
        <p:spPr>
          <a:xfrm>
            <a:off x="230040" y="108000"/>
            <a:ext cx="519840" cy="645840"/>
          </a:xfrm>
          <a:prstGeom prst="rect">
            <a:avLst/>
          </a:prstGeom>
          <a:ln w="9525">
            <a:noFill/>
          </a:ln>
        </p:spPr>
      </p:pic>
      <p:sp>
        <p:nvSpPr>
          <p:cNvPr id="257" name="Скругленный прямоугольник 18"/>
          <p:cNvSpPr/>
          <p:nvPr/>
        </p:nvSpPr>
        <p:spPr>
          <a:xfrm>
            <a:off x="680760" y="978120"/>
            <a:ext cx="8090640" cy="31464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1. Срок действия квалификационных 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категорий новым Порядком </a:t>
            </a: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не устанавливается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258" name="Скругленный прямоугольник 18"/>
          <p:cNvSpPr/>
          <p:nvPr/>
        </p:nvSpPr>
        <p:spPr>
          <a:xfrm>
            <a:off x="680760" y="1406880"/>
            <a:ext cx="8090640" cy="116784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2. Право педагогического работника, имеющего (имевшего) первую квалификационную категорию </a:t>
            </a: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по одной из должностей педагогических работников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, подавать заявление на установление высшей квалификационной категории, </a:t>
            </a: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не ограничивается какими-либо сроками 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259" name="Скругленный прямоугольник 18"/>
          <p:cNvSpPr/>
          <p:nvPr/>
        </p:nvSpPr>
        <p:spPr>
          <a:xfrm>
            <a:off x="680760" y="2689200"/>
            <a:ext cx="8090640" cy="74736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3. Заявление на установление высшей квалификационной категории педагогический работник вправе подавать, имея первую или высшую квалификационную категорию  </a:t>
            </a:r>
            <a:r>
              <a:rPr lang="ru-RU" sz="1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по любой должности</a:t>
            </a: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педагогического работника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60" name="Скругленный прямоугольник 18"/>
          <p:cNvSpPr/>
          <p:nvPr/>
        </p:nvSpPr>
        <p:spPr>
          <a:xfrm>
            <a:off x="680760" y="3550680"/>
            <a:ext cx="8090640" cy="12682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4. В заявлении о проведении аттестации педагогические работники в обязательном порядке указывают сведения </a:t>
            </a:r>
            <a:r>
              <a:rPr lang="ru-RU" sz="1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 результатах профессиональной деятельности</a:t>
            </a: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в организациях, а также сообщают сведения об </a:t>
            </a:r>
            <a:r>
              <a:rPr lang="ru-RU" sz="1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уровне образования (квалификации)</a:t>
            </a: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, об </a:t>
            </a:r>
            <a:r>
              <a:rPr lang="ru-RU" sz="1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имеющихся квалификационных категориях </a:t>
            </a: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и указывают должность, по которой желают пройти аттестацию   </a:t>
            </a:r>
            <a:endParaRPr lang="ru-RU" sz="1600" b="0" strike="noStrike" spc="-1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Номер слайда 3"/>
          <p:cNvSpPr/>
          <p:nvPr/>
        </p:nvSpPr>
        <p:spPr>
          <a:xfrm>
            <a:off x="6892920" y="4754520"/>
            <a:ext cx="2055240" cy="270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583B25-DB67-44F2-9966-CEC6C31BFF38}" type="slidenum">
              <a:rPr kumimoji="0" lang="ru-RU" sz="14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XO Oriel"/>
              <a:ea typeface="DejaVu Sans"/>
              <a:cs typeface="DejaVu Sans"/>
            </a:endParaRPr>
          </a:p>
        </p:txBody>
      </p:sp>
      <p:sp>
        <p:nvSpPr>
          <p:cNvPr id="255" name="Rectangle 3"/>
          <p:cNvSpPr/>
          <p:nvPr/>
        </p:nvSpPr>
        <p:spPr>
          <a:xfrm>
            <a:off x="1123920" y="249120"/>
            <a:ext cx="7396560" cy="5979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-1" normalizeH="0" baseline="0" noProof="0">
                <a:ln>
                  <a:noFill/>
                </a:ln>
                <a:solidFill>
                  <a:srgbClr val="A88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ОСНОВНЫЕ ИЗМЕНЕНИЯ УСЛОВИЙ АТТЕСТАЦИИ        С 1 СЕНТЯБРЯ 2023 ГОДА</a:t>
            </a: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XO Oriel"/>
              <a:ea typeface="DejaVu Sans"/>
              <a:cs typeface="DejaVu Sans"/>
            </a:endParaRPr>
          </a:p>
        </p:txBody>
      </p:sp>
      <p:pic>
        <p:nvPicPr>
          <p:cNvPr id="256" name="Рисунок 1"/>
          <p:cNvPicPr/>
          <p:nvPr/>
        </p:nvPicPr>
        <p:blipFill>
          <a:blip r:embed="rId2">
            <a:lum contrast="12000"/>
          </a:blip>
          <a:srcRect l="4992"/>
          <a:stretch/>
        </p:blipFill>
        <p:spPr>
          <a:xfrm>
            <a:off x="230040" y="108000"/>
            <a:ext cx="519840" cy="645840"/>
          </a:xfrm>
          <a:prstGeom prst="rect">
            <a:avLst/>
          </a:prstGeom>
          <a:ln w="9525">
            <a:noFill/>
          </a:ln>
        </p:spPr>
      </p:pic>
      <p:sp>
        <p:nvSpPr>
          <p:cNvPr id="258" name="Скругленный прямоугольник 18"/>
          <p:cNvSpPr/>
          <p:nvPr/>
        </p:nvSpPr>
        <p:spPr>
          <a:xfrm>
            <a:off x="680760" y="1090980"/>
            <a:ext cx="8090640" cy="116784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5. Новые квалификационные категории «педагог-методист» и «педагог-наставник» устанавливаются </a:t>
            </a:r>
            <a:r>
              <a:rPr kumimoji="0" lang="ru-RU" sz="1600" b="1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при условии представления ходатайства</a:t>
            </a:r>
            <a:r>
              <a:rPr kumimoji="0" lang="ru-RU" sz="16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 руководителя образовательной организации, </a:t>
            </a:r>
            <a:r>
              <a:rPr kumimoji="0" lang="ru-RU" sz="1600" b="1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согласованного с выборным органом соответствующей первичной профсоюзной организации</a:t>
            </a:r>
            <a:endParaRPr kumimoji="0" lang="ru-RU" sz="1600" b="1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XO Oriel"/>
              <a:ea typeface="DejaVu Sans"/>
              <a:cs typeface="DejaVu Sans"/>
            </a:endParaRPr>
          </a:p>
        </p:txBody>
      </p:sp>
      <p:sp>
        <p:nvSpPr>
          <p:cNvPr id="259" name="Скругленный прямоугольник 18"/>
          <p:cNvSpPr/>
          <p:nvPr/>
        </p:nvSpPr>
        <p:spPr>
          <a:xfrm>
            <a:off x="680760" y="2527115"/>
            <a:ext cx="8090640" cy="961525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6. Квалификационные категории «педагог-методист» и «педагог-наставник» устанавливаются</a:t>
            </a:r>
            <a:r>
              <a:rPr kumimoji="0" lang="ru-RU" sz="1600" b="0" i="0" u="none" strike="noStrike" kern="1200" cap="none" spc="-1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 на основе показателей деятельности, </a:t>
            </a:r>
            <a:r>
              <a:rPr kumimoji="0" lang="ru-RU" sz="1600" b="1" i="0" u="none" strike="noStrike" kern="1200" cap="none" spc="-1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не входящей в должностные обязанности педагогического работника по занимаемой должности</a:t>
            </a:r>
            <a:endParaRPr kumimoji="0" lang="ru-RU" sz="1600" b="1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XO Oriel"/>
              <a:ea typeface="DejaVu Sans"/>
              <a:cs typeface="DejaVu Sans"/>
            </a:endParaRPr>
          </a:p>
        </p:txBody>
      </p:sp>
      <p:sp>
        <p:nvSpPr>
          <p:cNvPr id="260" name="Скругленный прямоугольник 18"/>
          <p:cNvSpPr/>
          <p:nvPr/>
        </p:nvSpPr>
        <p:spPr>
          <a:xfrm>
            <a:off x="680760" y="3756936"/>
            <a:ext cx="8090640" cy="718812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7. Срок действия квалификационных категорий, установленных педагогическим работникам до 1 сентября 2023 года </a:t>
            </a:r>
            <a:r>
              <a:rPr kumimoji="0" lang="ru-RU" sz="1600" b="1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не продлевается</a:t>
            </a:r>
            <a:r>
              <a:rPr kumimoji="0" lang="ru-RU" sz="16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. </a:t>
            </a:r>
            <a:endParaRPr kumimoji="0" lang="ru-RU" sz="16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XO Oriel"/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1058282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Номер слайда 3"/>
          <p:cNvSpPr/>
          <p:nvPr/>
        </p:nvSpPr>
        <p:spPr>
          <a:xfrm>
            <a:off x="6892920" y="4754520"/>
            <a:ext cx="2055240" cy="270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3B33D3BC-578C-4D25-A0D8-C908ECD34B43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2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134" name="Rectangle 3"/>
          <p:cNvSpPr/>
          <p:nvPr/>
        </p:nvSpPr>
        <p:spPr>
          <a:xfrm>
            <a:off x="1183680" y="223200"/>
            <a:ext cx="6996960" cy="5882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ПРАВОВЫЕ АКТЫ И ДОКУМЕНТЫ</a:t>
            </a:r>
            <a:endParaRPr lang="ru-RU" sz="2000" b="0" strike="noStrike" spc="-1">
              <a:latin typeface="XO Oriel"/>
            </a:endParaRPr>
          </a:p>
        </p:txBody>
      </p:sp>
      <p:sp>
        <p:nvSpPr>
          <p:cNvPr id="135" name="Скругленный прямоугольник 10"/>
          <p:cNvSpPr/>
          <p:nvPr/>
        </p:nvSpPr>
        <p:spPr>
          <a:xfrm>
            <a:off x="750240" y="947160"/>
            <a:ext cx="7798680" cy="143964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Приказ Министерства просвещения Российской Федерации </a:t>
            </a: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от 24.03.2023 № 196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     «Об утверждении Порядка проведения аттестации педагогических работников организаций, осуществляющих образовательную деятельность» </a:t>
            </a:r>
            <a:endParaRPr lang="ru-RU" sz="1600" b="0" strike="noStrike" spc="-1" dirty="0">
              <a:latin typeface="XO Oriel"/>
            </a:endParaRPr>
          </a:p>
          <a:p>
            <a:pPr algn="just">
              <a:lnSpc>
                <a:spcPct val="90000"/>
              </a:lnSpc>
              <a:buNone/>
            </a:pPr>
            <a:endParaRPr lang="ru-RU" sz="800" b="0" strike="noStrike" spc="-1" dirty="0">
              <a:latin typeface="XO Oriel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1600" b="1" strike="noStrike" spc="-1" dirty="0" smtClean="0">
                <a:solidFill>
                  <a:srgbClr val="C9211E"/>
                </a:solidFill>
                <a:latin typeface="Times New Roman"/>
                <a:ea typeface="DejaVu Sans"/>
              </a:rPr>
              <a:t>(вступил </a:t>
            </a:r>
            <a:r>
              <a:rPr lang="ru-RU" sz="1600" b="1" strike="noStrike" spc="-1" dirty="0">
                <a:solidFill>
                  <a:srgbClr val="C9211E"/>
                </a:solidFill>
                <a:latin typeface="Times New Roman"/>
                <a:ea typeface="DejaVu Sans"/>
              </a:rPr>
              <a:t>в силу с 01.09.2023, действует  до 31.08.2029)</a:t>
            </a:r>
            <a:endParaRPr lang="ru-RU" sz="1600" b="1" strike="noStrike" spc="-1" dirty="0">
              <a:latin typeface="XO Oriel"/>
            </a:endParaRPr>
          </a:p>
        </p:txBody>
      </p:sp>
      <p:sp>
        <p:nvSpPr>
          <p:cNvPr id="136" name="Скругленный прямоугольник 10"/>
          <p:cNvSpPr/>
          <p:nvPr/>
        </p:nvSpPr>
        <p:spPr>
          <a:xfrm>
            <a:off x="750240" y="2657520"/>
            <a:ext cx="7814160" cy="143964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Приказ Министерства образования Тверской области </a:t>
            </a: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от 23.05.2023 № 567-НП/ПК 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   «Об утверждении административного регламента предоставления государственной услуги «Аттестация педагогических работников организаций, осуществляющих образовательную деятельность, расположенных на территории Тверской области»</a:t>
            </a:r>
            <a:endParaRPr lang="ru-RU" sz="1600" b="0" strike="noStrike" spc="-1" dirty="0">
              <a:latin typeface="XO Oriel"/>
            </a:endParaRPr>
          </a:p>
        </p:txBody>
      </p:sp>
      <p:pic>
        <p:nvPicPr>
          <p:cNvPr id="137" name="Рисунок 1"/>
          <p:cNvPicPr/>
          <p:nvPr/>
        </p:nvPicPr>
        <p:blipFill>
          <a:blip r:embed="rId2">
            <a:lum contrast="12000"/>
          </a:blip>
          <a:srcRect l="4992"/>
          <a:stretch/>
        </p:blipFill>
        <p:spPr>
          <a:xfrm>
            <a:off x="230040" y="108000"/>
            <a:ext cx="519840" cy="645840"/>
          </a:xfrm>
          <a:prstGeom prst="rect">
            <a:avLst/>
          </a:prstGeom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Номер слайда 3"/>
          <p:cNvSpPr/>
          <p:nvPr/>
        </p:nvSpPr>
        <p:spPr>
          <a:xfrm>
            <a:off x="6892920" y="4754520"/>
            <a:ext cx="2055240" cy="270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C6002CF9-B4AD-43E2-9AAE-94858A85EB30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3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139" name="Rectangle 3"/>
          <p:cNvSpPr/>
          <p:nvPr/>
        </p:nvSpPr>
        <p:spPr>
          <a:xfrm>
            <a:off x="1183680" y="223200"/>
            <a:ext cx="6996960" cy="5882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  <a:tabLst>
                <a:tab pos="0" algn="l"/>
              </a:tabLst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ПРАВОВЫЕ АКТЫ И ДОКУМЕНТЫ</a:t>
            </a:r>
            <a:endParaRPr lang="ru-RU" sz="2000" b="0" strike="noStrike" spc="-1">
              <a:latin typeface="XO Oriel"/>
            </a:endParaRPr>
          </a:p>
          <a:p>
            <a:pPr algn="ctr">
              <a:lnSpc>
                <a:spcPts val="1800"/>
              </a:lnSpc>
              <a:buNone/>
              <a:tabLst>
                <a:tab pos="0" algn="l"/>
              </a:tabLst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(продолжение)</a:t>
            </a:r>
            <a:endParaRPr lang="ru-RU" sz="2000" b="0" strike="noStrike" spc="-1">
              <a:latin typeface="XO Oriel"/>
            </a:endParaRPr>
          </a:p>
        </p:txBody>
      </p:sp>
      <p:sp>
        <p:nvSpPr>
          <p:cNvPr id="140" name="Скругленный прямоугольник 10"/>
          <p:cNvSpPr/>
          <p:nvPr/>
        </p:nvSpPr>
        <p:spPr>
          <a:xfrm>
            <a:off x="852480" y="947160"/>
            <a:ext cx="7696440" cy="202248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Приказ Министерства образования Тверской области </a:t>
            </a: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от 03.07.2023 № 726/ПК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       «Об утверждении регламента работы аттестационной комиссии по проведению аттестации в целях установления квалификационной категории педагогических работников организаций, осуществляющих образовательную деятельность и находящихся в ведении Тверской области, педагогических работников муниципальных и частных организаций, распложенных на территории Тверской области, осуществляющих образовательную деятельность»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141" name="Скругленный прямоугольник 10"/>
          <p:cNvSpPr/>
          <p:nvPr/>
        </p:nvSpPr>
        <p:spPr>
          <a:xfrm>
            <a:off x="852480" y="3262680"/>
            <a:ext cx="7631640" cy="143964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Письмо Министерства просвещения Российской Федерации и Профсоюза работников народного образования и науки Российской Федерации </a:t>
            </a:r>
            <a:r>
              <a:rPr lang="ru-RU" sz="16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от 17.08.2023     № 08-1510/394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«Ответы на часто задаваемые вопросы по применению Порядка проведения аттестации педагогических работников организаций, осуществляющих образовательную деятельность»</a:t>
            </a:r>
            <a:endParaRPr lang="ru-RU" sz="1600" b="0" strike="noStrike" spc="-1" dirty="0">
              <a:latin typeface="XO Oriel"/>
            </a:endParaRPr>
          </a:p>
        </p:txBody>
      </p:sp>
      <p:pic>
        <p:nvPicPr>
          <p:cNvPr id="142" name="Рисунок 1"/>
          <p:cNvPicPr/>
          <p:nvPr/>
        </p:nvPicPr>
        <p:blipFill>
          <a:blip r:embed="rId2">
            <a:lum contrast="12000"/>
          </a:blip>
          <a:srcRect l="4992"/>
          <a:stretch/>
        </p:blipFill>
        <p:spPr>
          <a:xfrm>
            <a:off x="230040" y="108000"/>
            <a:ext cx="519840" cy="645840"/>
          </a:xfrm>
          <a:prstGeom prst="rect">
            <a:avLst/>
          </a:prstGeom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Номер слайда 3"/>
          <p:cNvSpPr/>
          <p:nvPr/>
        </p:nvSpPr>
        <p:spPr>
          <a:xfrm>
            <a:off x="6892920" y="4754520"/>
            <a:ext cx="2176920" cy="270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4D01A5FE-1F6E-4A3F-9C4A-A8767D11C3B6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4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144" name="Rectangle 3"/>
          <p:cNvSpPr/>
          <p:nvPr/>
        </p:nvSpPr>
        <p:spPr>
          <a:xfrm>
            <a:off x="1183680" y="223200"/>
            <a:ext cx="7095960" cy="5882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ПРЕДМЕТ РЕГУЛИРОВАНИЯ </a:t>
            </a:r>
            <a:endParaRPr lang="ru-RU" sz="2000" b="0" strike="noStrike" spc="-1">
              <a:latin typeface="XO Oriel"/>
            </a:endParaRPr>
          </a:p>
          <a:p>
            <a:pPr algn="ctr">
              <a:lnSpc>
                <a:spcPts val="1800"/>
              </a:lnSpc>
              <a:buNone/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АДМИНИСТРАТИВНОГО РЕГЛАМЕНТА</a:t>
            </a:r>
            <a:endParaRPr lang="ru-RU" sz="2000" b="0" strike="noStrike" spc="-1">
              <a:latin typeface="XO Oriel"/>
            </a:endParaRPr>
          </a:p>
        </p:txBody>
      </p:sp>
      <p:sp>
        <p:nvSpPr>
          <p:cNvPr id="145" name="Скругленный прямоугольник 10"/>
          <p:cNvSpPr/>
          <p:nvPr/>
        </p:nvSpPr>
        <p:spPr>
          <a:xfrm>
            <a:off x="900000" y="755280"/>
            <a:ext cx="7918560" cy="165528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Установление порядка и стандарта предоставления услуги по аттестации педагогических работников организаций педагогических работников организаций, находящихся в ведении Тверской области, муниципальных и частных организаций, в целях установления им первой или высшей квалификационной категории</a:t>
            </a:r>
            <a:endParaRPr lang="ru-RU" sz="1800" b="0" strike="noStrike" spc="-1">
              <a:latin typeface="XO Oriel"/>
            </a:endParaRPr>
          </a:p>
        </p:txBody>
      </p:sp>
      <p:pic>
        <p:nvPicPr>
          <p:cNvPr id="146" name="Рисунок 1"/>
          <p:cNvPicPr/>
          <p:nvPr/>
        </p:nvPicPr>
        <p:blipFill>
          <a:blip r:embed="rId2">
            <a:lum contrast="12000"/>
          </a:blip>
          <a:srcRect l="4992"/>
          <a:stretch/>
        </p:blipFill>
        <p:spPr>
          <a:xfrm>
            <a:off x="230040" y="108000"/>
            <a:ext cx="519840" cy="645840"/>
          </a:xfrm>
          <a:prstGeom prst="rect">
            <a:avLst/>
          </a:prstGeom>
          <a:ln w="9525">
            <a:noFill/>
          </a:ln>
        </p:spPr>
      </p:pic>
      <p:sp>
        <p:nvSpPr>
          <p:cNvPr id="147" name="Rectangle 3"/>
          <p:cNvSpPr/>
          <p:nvPr/>
        </p:nvSpPr>
        <p:spPr>
          <a:xfrm>
            <a:off x="1266840" y="2432160"/>
            <a:ext cx="7095960" cy="5882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ОРГАН И ОРГАНИЗАЦИИ, УЧАСТВУЮЩИЕ </a:t>
            </a:r>
            <a:endParaRPr lang="ru-RU" sz="2000" b="0" strike="noStrike" spc="-1">
              <a:latin typeface="XO Oriel"/>
            </a:endParaRPr>
          </a:p>
          <a:p>
            <a:pPr algn="ctr">
              <a:lnSpc>
                <a:spcPts val="1800"/>
              </a:lnSpc>
              <a:buNone/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В ПРЕДОСТАВЛЕНИИ УСЛУГИ</a:t>
            </a:r>
            <a:endParaRPr lang="ru-RU" sz="2000" b="0" strike="noStrike" spc="-1">
              <a:latin typeface="XO Oriel"/>
            </a:endParaRPr>
          </a:p>
        </p:txBody>
      </p:sp>
      <p:sp>
        <p:nvSpPr>
          <p:cNvPr id="148" name="Скругленный прямоугольник 18"/>
          <p:cNvSpPr/>
          <p:nvPr/>
        </p:nvSpPr>
        <p:spPr>
          <a:xfrm>
            <a:off x="3240000" y="3042000"/>
            <a:ext cx="3238200" cy="1044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0000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endParaRPr lang="ru-RU" sz="16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Тверской областной институт усовершенствования учителей (ТОИУУ)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endParaRPr lang="ru-RU" sz="1800" b="0" strike="noStrike" spc="-1">
              <a:latin typeface="XO Oriel"/>
            </a:endParaRPr>
          </a:p>
        </p:txBody>
      </p:sp>
      <p:sp>
        <p:nvSpPr>
          <p:cNvPr id="149" name="Прямоугольник 1"/>
          <p:cNvSpPr/>
          <p:nvPr/>
        </p:nvSpPr>
        <p:spPr>
          <a:xfrm>
            <a:off x="3593520" y="4192560"/>
            <a:ext cx="2698200" cy="696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3A5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Обеспечивает деятельность аттестационной комиссии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50" name="Скругленный прямоугольник 18"/>
          <p:cNvSpPr/>
          <p:nvPr/>
        </p:nvSpPr>
        <p:spPr>
          <a:xfrm>
            <a:off x="900000" y="3022200"/>
            <a:ext cx="2198880" cy="1064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0000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Министерство образования Тверской области (Министерство)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51" name="Прямоугольник 17"/>
          <p:cNvSpPr/>
          <p:nvPr/>
        </p:nvSpPr>
        <p:spPr>
          <a:xfrm>
            <a:off x="857520" y="4175280"/>
            <a:ext cx="2241360" cy="7192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3A5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Формирует аттестационную комиссию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52" name="Скругленный прямоугольник 18"/>
          <p:cNvSpPr/>
          <p:nvPr/>
        </p:nvSpPr>
        <p:spPr>
          <a:xfrm>
            <a:off x="6660000" y="3035520"/>
            <a:ext cx="2108160" cy="1051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0000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endParaRPr lang="ru-RU" sz="16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Филиалы 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ГАУ «МФЦ»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endParaRPr lang="ru-RU" sz="1800" b="0" strike="noStrike" spc="-1">
              <a:latin typeface="XO Oriel"/>
            </a:endParaRPr>
          </a:p>
        </p:txBody>
      </p:sp>
      <p:sp>
        <p:nvSpPr>
          <p:cNvPr id="153" name="Прямоугольник 19"/>
          <p:cNvSpPr/>
          <p:nvPr/>
        </p:nvSpPr>
        <p:spPr>
          <a:xfrm>
            <a:off x="6683400" y="4178160"/>
            <a:ext cx="2061720" cy="696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3A5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Осуществляют прием документов</a:t>
            </a:r>
            <a:endParaRPr lang="ru-RU" sz="1600" b="0" strike="noStrike" spc="-1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Номер слайда 3"/>
          <p:cNvSpPr/>
          <p:nvPr/>
        </p:nvSpPr>
        <p:spPr>
          <a:xfrm>
            <a:off x="6892920" y="4754520"/>
            <a:ext cx="2176920" cy="270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8FBCDA3D-8732-4EFE-AFF6-A87F09C55C96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5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155" name="Rectangle 3"/>
          <p:cNvSpPr/>
          <p:nvPr/>
        </p:nvSpPr>
        <p:spPr>
          <a:xfrm>
            <a:off x="1183680" y="223200"/>
            <a:ext cx="7095960" cy="4024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КРУГ ЗАЯВИТЕЛЕЙ</a:t>
            </a:r>
            <a:endParaRPr lang="ru-RU" sz="2000" b="0" strike="noStrike" spc="-1">
              <a:latin typeface="XO Oriel"/>
            </a:endParaRPr>
          </a:p>
        </p:txBody>
      </p:sp>
      <p:sp>
        <p:nvSpPr>
          <p:cNvPr id="156" name="Скругленный прямоугольник 10"/>
          <p:cNvSpPr/>
          <p:nvPr/>
        </p:nvSpPr>
        <p:spPr>
          <a:xfrm>
            <a:off x="920880" y="1676160"/>
            <a:ext cx="6074640" cy="55908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организация имеет лицензию на осуществление образовательной деятельности;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57" name="Скругленный прямоугольник 10"/>
          <p:cNvSpPr/>
          <p:nvPr/>
        </p:nvSpPr>
        <p:spPr>
          <a:xfrm>
            <a:off x="920880" y="3220920"/>
            <a:ext cx="6074640" cy="168768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должность заявителя соответствует подразделу 2 раздела I Номенклатуры должностей педагогических работников организаций, осуществляющих образовательную деятельность, должностей руководителей образовательных организаций, утвержденной постановлением Правительства Российской Федерации  от 21.02.2022 № 225</a:t>
            </a:r>
            <a:endParaRPr lang="ru-RU" sz="1800" b="0" strike="noStrike" spc="-1">
              <a:latin typeface="XO Oriel"/>
            </a:endParaRPr>
          </a:p>
        </p:txBody>
      </p:sp>
      <p:pic>
        <p:nvPicPr>
          <p:cNvPr id="158" name="Рисунок 1"/>
          <p:cNvPicPr/>
          <p:nvPr/>
        </p:nvPicPr>
        <p:blipFill>
          <a:blip r:embed="rId2">
            <a:lum contrast="12000"/>
          </a:blip>
          <a:srcRect l="4992"/>
          <a:stretch/>
        </p:blipFill>
        <p:spPr>
          <a:xfrm>
            <a:off x="230040" y="108000"/>
            <a:ext cx="519840" cy="645840"/>
          </a:xfrm>
          <a:prstGeom prst="rect">
            <a:avLst/>
          </a:prstGeom>
          <a:ln w="9525">
            <a:noFill/>
          </a:ln>
        </p:spPr>
      </p:pic>
      <p:sp>
        <p:nvSpPr>
          <p:cNvPr id="159" name="Скругленный прямоугольник 10"/>
          <p:cNvSpPr/>
          <p:nvPr/>
        </p:nvSpPr>
        <p:spPr>
          <a:xfrm>
            <a:off x="920880" y="627120"/>
            <a:ext cx="7942680" cy="87120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Заявителями являются педагогические работники организаций, осуществляющих образовательную деятельность, расположенных на территории Тверской области: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60" name="Скругленный прямоугольник 27"/>
          <p:cNvSpPr/>
          <p:nvPr/>
        </p:nvSpPr>
        <p:spPr>
          <a:xfrm>
            <a:off x="584280" y="3186720"/>
            <a:ext cx="8279280" cy="1772640"/>
          </a:xfrm>
          <a:prstGeom prst="roundRect">
            <a:avLst>
              <a:gd name="adj" fmla="val 29472"/>
            </a:avLst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1" name="Прямоугольник 5"/>
          <p:cNvSpPr/>
          <p:nvPr/>
        </p:nvSpPr>
        <p:spPr>
          <a:xfrm>
            <a:off x="7147080" y="3690720"/>
            <a:ext cx="1801080" cy="623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ts val="14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Требования 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ts val="14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к должности заявителя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62" name="Скругленный прямоугольник 27"/>
          <p:cNvSpPr/>
          <p:nvPr/>
        </p:nvSpPr>
        <p:spPr>
          <a:xfrm>
            <a:off x="584280" y="1588320"/>
            <a:ext cx="8279280" cy="1508400"/>
          </a:xfrm>
          <a:prstGeom prst="roundRect">
            <a:avLst>
              <a:gd name="adj" fmla="val 17675"/>
            </a:avLst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3" name="Прямоугольник 21"/>
          <p:cNvSpPr/>
          <p:nvPr/>
        </p:nvSpPr>
        <p:spPr>
          <a:xfrm>
            <a:off x="6936480" y="1740600"/>
            <a:ext cx="1927440" cy="97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ts val="14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Требования к организации, осуществляющей образовательную деятельность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64" name="Скругленный прямоугольник 10"/>
          <p:cNvSpPr/>
          <p:nvPr/>
        </p:nvSpPr>
        <p:spPr>
          <a:xfrm>
            <a:off x="920880" y="2359440"/>
            <a:ext cx="6074640" cy="65844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организация находится в ведении Тверской области или является муниципальной либо частной организацией;</a:t>
            </a:r>
            <a:endParaRPr lang="ru-RU" sz="1800" b="0" strike="noStrike" spc="-1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Рисунок 3"/>
          <p:cNvPicPr/>
          <p:nvPr/>
        </p:nvPicPr>
        <p:blipFill>
          <a:blip r:embed="rId3">
            <a:lum contrast="12000"/>
          </a:blip>
          <a:srcRect l="4992"/>
          <a:stretch/>
        </p:blipFill>
        <p:spPr>
          <a:xfrm>
            <a:off x="230040" y="108000"/>
            <a:ext cx="519840" cy="645840"/>
          </a:xfrm>
          <a:prstGeom prst="rect">
            <a:avLst/>
          </a:prstGeom>
          <a:ln w="9525">
            <a:noFill/>
          </a:ln>
        </p:spPr>
      </p:pic>
      <p:sp>
        <p:nvSpPr>
          <p:cNvPr id="166" name="Нашивка 3"/>
          <p:cNvSpPr/>
          <p:nvPr/>
        </p:nvSpPr>
        <p:spPr>
          <a:xfrm>
            <a:off x="99360" y="2262600"/>
            <a:ext cx="737280" cy="314640"/>
          </a:xfrm>
          <a:prstGeom prst="rect">
            <a:avLst/>
          </a:prstGeom>
          <a:noFill/>
          <a:ln w="0">
            <a:noFill/>
          </a:ln>
          <a:scene3d>
            <a:camera prst="orthographicFront">
              <a:rot lat="0" lon="0" rev="2159400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" name="Rectangle 6"/>
          <p:cNvSpPr/>
          <p:nvPr/>
        </p:nvSpPr>
        <p:spPr>
          <a:xfrm>
            <a:off x="861840" y="139320"/>
            <a:ext cx="7984800" cy="60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8" name="Rectangle 8"/>
          <p:cNvSpPr/>
          <p:nvPr/>
        </p:nvSpPr>
        <p:spPr>
          <a:xfrm>
            <a:off x="1225800" y="449643"/>
            <a:ext cx="7918200" cy="7099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1" strike="noStrike" cap="all" spc="-1" dirty="0">
                <a:solidFill>
                  <a:srgbClr val="A88000"/>
                </a:solidFill>
                <a:latin typeface="Times New Roman"/>
                <a:ea typeface="DejaVu Sans"/>
              </a:rPr>
              <a:t>ПЕРЕЧЕНЬ основных ДОКУМЕНТОВ, подаваемых </a:t>
            </a: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800" b="1" strike="noStrike" cap="all" spc="-1" dirty="0">
                <a:solidFill>
                  <a:srgbClr val="A88000"/>
                </a:solidFill>
                <a:latin typeface="Times New Roman"/>
                <a:ea typeface="DejaVu Sans"/>
              </a:rPr>
              <a:t>в аттестационную комиссию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169" name="Скругленный прямоугольник 13"/>
          <p:cNvSpPr/>
          <p:nvPr/>
        </p:nvSpPr>
        <p:spPr>
          <a:xfrm>
            <a:off x="738000" y="2541240"/>
            <a:ext cx="2747520" cy="45612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Справка с места работы о занимаемой должности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70" name="PlaceHolder 1"/>
          <p:cNvSpPr>
            <a:spLocks noGrp="1"/>
          </p:cNvSpPr>
          <p:nvPr>
            <p:ph type="sldNum" idx="13"/>
          </p:nvPr>
        </p:nvSpPr>
        <p:spPr>
          <a:xfrm>
            <a:off x="6934680" y="4841640"/>
            <a:ext cx="2131560" cy="27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16B40EB-4BE9-4679-8A9E-4F40F9DAC5C5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6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171" name="Скругленный прямоугольник 14"/>
          <p:cNvSpPr/>
          <p:nvPr/>
        </p:nvSpPr>
        <p:spPr>
          <a:xfrm>
            <a:off x="799200" y="1916280"/>
            <a:ext cx="7803360" cy="45036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Паспорт гражданина Российской Федерации или иной документ, удостоверяющей личность заявителя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72" name="Скругленный прямоугольник 15"/>
          <p:cNvSpPr/>
          <p:nvPr/>
        </p:nvSpPr>
        <p:spPr>
          <a:xfrm>
            <a:off x="799200" y="1147320"/>
            <a:ext cx="2936520" cy="56988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Заявление о проведении аттестации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173" name="Скругленный прямоугольник 19"/>
          <p:cNvSpPr/>
          <p:nvPr/>
        </p:nvSpPr>
        <p:spPr>
          <a:xfrm>
            <a:off x="4294080" y="1147320"/>
            <a:ext cx="4304880" cy="5799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000000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Calibri"/>
              </a:rPr>
              <a:t>Примерная форма заявления приведена в административном регламенте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74" name="Стрелка вниз 5"/>
          <p:cNvSpPr/>
          <p:nvPr/>
        </p:nvSpPr>
        <p:spPr>
          <a:xfrm rot="5400000">
            <a:off x="3871080" y="1197360"/>
            <a:ext cx="294840" cy="558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5" name="Скругленный прямоугольник 13"/>
          <p:cNvSpPr/>
          <p:nvPr/>
        </p:nvSpPr>
        <p:spPr>
          <a:xfrm>
            <a:off x="738000" y="3134880"/>
            <a:ext cx="7860960" cy="61848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Аналитическая справка о профессиональной деятельности, подписанная руководителем организации и председателем первичной профсоюзной организации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76" name="Скругленный прямоугольник 13"/>
          <p:cNvSpPr/>
          <p:nvPr/>
        </p:nvSpPr>
        <p:spPr>
          <a:xfrm>
            <a:off x="738000" y="3903120"/>
            <a:ext cx="7860960" cy="101232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Ходатайство руководителя организации в аттестационную комиссию, характеризующее деятельность заявителя, направленную на совершенствование методической работы или наставничества </a:t>
            </a:r>
            <a:r>
              <a:rPr lang="ru-RU" sz="16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(для установления категорий «педагог-методист» и «педагог-наставник»)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77" name="Скругленный прямоугольник 13"/>
          <p:cNvSpPr/>
          <p:nvPr/>
        </p:nvSpPr>
        <p:spPr>
          <a:xfrm>
            <a:off x="3736080" y="2541240"/>
            <a:ext cx="4809240" cy="45612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Копия приказа об установлении квалификационной категории </a:t>
            </a:r>
            <a:r>
              <a:rPr lang="ru-RU" sz="16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(при наличии категории)</a:t>
            </a:r>
            <a:endParaRPr lang="ru-RU" sz="1600" b="0" strike="noStrike" spc="-1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Нашивка 4"/>
          <p:cNvSpPr/>
          <p:nvPr/>
        </p:nvSpPr>
        <p:spPr>
          <a:xfrm>
            <a:off x="99360" y="2262600"/>
            <a:ext cx="737280" cy="314640"/>
          </a:xfrm>
          <a:prstGeom prst="rect">
            <a:avLst/>
          </a:prstGeom>
          <a:noFill/>
          <a:ln w="0">
            <a:noFill/>
          </a:ln>
          <a:scene3d>
            <a:camera prst="orthographicFront">
              <a:rot lat="0" lon="0" rev="2159400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9" name="Rectangle 3"/>
          <p:cNvSpPr/>
          <p:nvPr/>
        </p:nvSpPr>
        <p:spPr>
          <a:xfrm>
            <a:off x="861840" y="139320"/>
            <a:ext cx="7984800" cy="60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0" name="Rectangle 3"/>
          <p:cNvSpPr/>
          <p:nvPr/>
        </p:nvSpPr>
        <p:spPr>
          <a:xfrm>
            <a:off x="838800" y="296640"/>
            <a:ext cx="7918200" cy="6145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A88000"/>
                </a:solidFill>
                <a:latin typeface="Times New Roman"/>
                <a:ea typeface="DejaVu Sans"/>
              </a:rPr>
              <a:t>СПОСОБЫ ПОДАЧИ Заявления о ПРОВЕДЕНИИ АТТЕСТАЦИИ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000" b="1" i="1" strike="noStrike" cap="all" spc="-1">
                <a:solidFill>
                  <a:srgbClr val="A88000"/>
                </a:solidFill>
                <a:latin typeface="Times New Roman"/>
                <a:ea typeface="DejaVu Sans"/>
              </a:rPr>
              <a:t>								</a:t>
            </a:r>
            <a:endParaRPr lang="ru-RU" sz="20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2000" b="0" strike="noStrike" spc="-1">
              <a:latin typeface="XO Oriel"/>
            </a:endParaRPr>
          </a:p>
        </p:txBody>
      </p:sp>
      <p:sp>
        <p:nvSpPr>
          <p:cNvPr id="181" name="Скругленный прямоугольник 18"/>
          <p:cNvSpPr/>
          <p:nvPr/>
        </p:nvSpPr>
        <p:spPr>
          <a:xfrm>
            <a:off x="861840" y="1166040"/>
            <a:ext cx="7768800" cy="89280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Calibri"/>
              </a:rPr>
              <a:t>Заявление о проведении аттестации подается в аттестационную </a:t>
            </a:r>
            <a:endParaRPr lang="ru-RU" sz="20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комиссию одним из следующих способов:</a:t>
            </a:r>
            <a:endParaRPr lang="ru-RU" sz="2000" b="0" strike="noStrike" spc="-1">
              <a:latin typeface="XO Oriel"/>
            </a:endParaRPr>
          </a:p>
        </p:txBody>
      </p:sp>
      <p:sp>
        <p:nvSpPr>
          <p:cNvPr id="182" name="Стрелка вниз 33"/>
          <p:cNvSpPr/>
          <p:nvPr/>
        </p:nvSpPr>
        <p:spPr>
          <a:xfrm>
            <a:off x="1936080" y="2108160"/>
            <a:ext cx="294840" cy="310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3" name="Стрелка вниз 33"/>
          <p:cNvSpPr/>
          <p:nvPr/>
        </p:nvSpPr>
        <p:spPr>
          <a:xfrm>
            <a:off x="7383600" y="2085840"/>
            <a:ext cx="294840" cy="310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4" name="Стрелка вниз 33"/>
          <p:cNvSpPr/>
          <p:nvPr/>
        </p:nvSpPr>
        <p:spPr>
          <a:xfrm>
            <a:off x="4784400" y="2108160"/>
            <a:ext cx="294840" cy="310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5" name="PlaceHolder 1"/>
          <p:cNvSpPr>
            <a:spLocks noGrp="1"/>
          </p:cNvSpPr>
          <p:nvPr>
            <p:ph type="sldNum" idx="14"/>
          </p:nvPr>
        </p:nvSpPr>
        <p:spPr>
          <a:xfrm>
            <a:off x="6934680" y="4841640"/>
            <a:ext cx="2131560" cy="27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418BAAB-5F77-431F-B654-CDF0925B65B8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7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186" name="Прямоугольник: скругленные углы 10"/>
          <p:cNvSpPr/>
          <p:nvPr/>
        </p:nvSpPr>
        <p:spPr>
          <a:xfrm>
            <a:off x="3630240" y="2422080"/>
            <a:ext cx="2609280" cy="18766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Через любой филиал 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ГАУ «МФЦ»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>
              <a:latin typeface="XO Oriel"/>
            </a:endParaRPr>
          </a:p>
        </p:txBody>
      </p:sp>
      <p:sp>
        <p:nvSpPr>
          <p:cNvPr id="187" name="Прямоугольник: скругленные углы 11"/>
          <p:cNvSpPr/>
          <p:nvPr/>
        </p:nvSpPr>
        <p:spPr>
          <a:xfrm>
            <a:off x="752400" y="2422080"/>
            <a:ext cx="2662560" cy="18766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При личном обращении в ТОИУУ 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или по почте в адрес ТОИУУ письмом с уведомлением и описью вложения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88" name="Прямоугольник: скругленные углы 12"/>
          <p:cNvSpPr/>
          <p:nvPr/>
        </p:nvSpPr>
        <p:spPr>
          <a:xfrm>
            <a:off x="6454800" y="2423880"/>
            <a:ext cx="2152800" cy="18748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электронной форме посредством Единого портала госуслуг</a:t>
            </a:r>
            <a:endParaRPr lang="ru-RU" sz="1800" b="0" strike="noStrike" spc="-1">
              <a:latin typeface="XO Oriel"/>
            </a:endParaRPr>
          </a:p>
        </p:txBody>
      </p:sp>
      <p:pic>
        <p:nvPicPr>
          <p:cNvPr id="189" name="Рисунок 1"/>
          <p:cNvPicPr/>
          <p:nvPr/>
        </p:nvPicPr>
        <p:blipFill>
          <a:blip r:embed="rId3">
            <a:lum contrast="12000"/>
          </a:blip>
          <a:srcRect l="4992"/>
          <a:stretch/>
        </p:blipFill>
        <p:spPr>
          <a:xfrm>
            <a:off x="230040" y="108000"/>
            <a:ext cx="519840" cy="645840"/>
          </a:xfrm>
          <a:prstGeom prst="rect">
            <a:avLst/>
          </a:prstGeom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Рисунок 1"/>
          <p:cNvPicPr/>
          <p:nvPr/>
        </p:nvPicPr>
        <p:blipFill>
          <a:blip r:embed="rId3">
            <a:lum contrast="12000"/>
          </a:blip>
          <a:srcRect l="4992"/>
          <a:stretch/>
        </p:blipFill>
        <p:spPr>
          <a:xfrm>
            <a:off x="230040" y="108000"/>
            <a:ext cx="519840" cy="645840"/>
          </a:xfrm>
          <a:prstGeom prst="rect">
            <a:avLst/>
          </a:prstGeom>
          <a:ln w="9525">
            <a:noFill/>
          </a:ln>
        </p:spPr>
      </p:pic>
      <p:sp>
        <p:nvSpPr>
          <p:cNvPr id="191" name="Нашивка 4"/>
          <p:cNvSpPr/>
          <p:nvPr/>
        </p:nvSpPr>
        <p:spPr>
          <a:xfrm>
            <a:off x="99360" y="2262600"/>
            <a:ext cx="737280" cy="314640"/>
          </a:xfrm>
          <a:prstGeom prst="rect">
            <a:avLst/>
          </a:prstGeom>
          <a:noFill/>
          <a:ln w="0">
            <a:noFill/>
          </a:ln>
          <a:scene3d>
            <a:camera prst="orthographicFront">
              <a:rot lat="0" lon="0" rev="2159400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2" name="Rectangle 3"/>
          <p:cNvSpPr/>
          <p:nvPr/>
        </p:nvSpPr>
        <p:spPr>
          <a:xfrm>
            <a:off x="861840" y="139320"/>
            <a:ext cx="7984800" cy="60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3" name="Rectangle 3"/>
          <p:cNvSpPr/>
          <p:nvPr/>
        </p:nvSpPr>
        <p:spPr>
          <a:xfrm>
            <a:off x="838800" y="296640"/>
            <a:ext cx="7918200" cy="3880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A88000"/>
                </a:solidFill>
                <a:latin typeface="Times New Roman"/>
                <a:ea typeface="DejaVu Sans"/>
              </a:rPr>
              <a:t>ОСНОВАНИЯ ДЛЯ ОТКАЗА В ПРОВЕДЕНИИ АТТЕСТАЦИИ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94" name="PlaceHolder 1"/>
          <p:cNvSpPr>
            <a:spLocks noGrp="1"/>
          </p:cNvSpPr>
          <p:nvPr>
            <p:ph type="sldNum" idx="15"/>
          </p:nvPr>
        </p:nvSpPr>
        <p:spPr>
          <a:xfrm>
            <a:off x="6934680" y="4841640"/>
            <a:ext cx="2131560" cy="27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CF8144A-F893-4459-81F7-C03868617292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8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195" name="Скругленный прямоугольник 18"/>
          <p:cNvSpPr/>
          <p:nvPr/>
        </p:nvSpPr>
        <p:spPr>
          <a:xfrm>
            <a:off x="749160" y="666000"/>
            <a:ext cx="7898040" cy="31464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1. Несоответствие заявителя кругу заявителей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96" name="Скругленный прямоугольник 18"/>
          <p:cNvSpPr/>
          <p:nvPr/>
        </p:nvSpPr>
        <p:spPr>
          <a:xfrm>
            <a:off x="720000" y="2080080"/>
            <a:ext cx="7898040" cy="73404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b="0" i="1" strike="noStrike" spc="-1" dirty="0" smtClean="0">
                <a:solidFill>
                  <a:srgbClr val="000000"/>
                </a:solidFill>
                <a:latin typeface="Times New Roman"/>
                <a:ea typeface="Calibri"/>
              </a:rPr>
              <a:t>3. Заявление в целях установления квалификационной категории «педагог-методист» или квалификационной категории «педагог-наставник» подано заявителем, не имеющим высшей квалификационной категории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197" name="Прямоугольник: скругленные углы 2"/>
          <p:cNvSpPr/>
          <p:nvPr/>
        </p:nvSpPr>
        <p:spPr>
          <a:xfrm>
            <a:off x="712800" y="3742286"/>
            <a:ext cx="7898040" cy="579099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5. Заявитель на день подачи заявления не замещает должность, по которой он желает пройти аттестацию, в организации, осуществляющей образовательную деятельность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198" name="Скругленный прямоугольник 18"/>
          <p:cNvSpPr/>
          <p:nvPr/>
        </p:nvSpPr>
        <p:spPr>
          <a:xfrm>
            <a:off x="720000" y="1054080"/>
            <a:ext cx="7898040" cy="9568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i="1" spc="-1" dirty="0" smtClean="0">
                <a:solidFill>
                  <a:srgbClr val="000000"/>
                </a:solidFill>
                <a:latin typeface="Times New Roman"/>
              </a:rPr>
              <a:t>2. Заявление </a:t>
            </a:r>
            <a:r>
              <a:rPr lang="ru-RU" sz="1600" i="1" spc="-1" dirty="0">
                <a:solidFill>
                  <a:srgbClr val="000000"/>
                </a:solidFill>
                <a:latin typeface="Times New Roman"/>
              </a:rPr>
              <a:t>в целях установления высшей квалификационной категории подано заявителем, не имеющим (не имевшим) по одной из должностей педагогических работников первой квалификационной категории или высшей квалификационной категории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199" name="Скругленный прямоугольник 18"/>
          <p:cNvSpPr/>
          <p:nvPr/>
        </p:nvSpPr>
        <p:spPr>
          <a:xfrm>
            <a:off x="712800" y="2897930"/>
            <a:ext cx="7898040" cy="7624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Calibri"/>
              </a:rPr>
              <a:t>4. Заявление подано заявителем, которому аттестационной комиссией было отказано в установлении этой же квалификационной категории, ранее чем через один год со дня принятия аттестационной комиссией соответствующего решения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200" name="Прямоугольник: скругленные углы 2"/>
          <p:cNvSpPr/>
          <p:nvPr/>
        </p:nvSpPr>
        <p:spPr>
          <a:xfrm>
            <a:off x="712800" y="4420370"/>
            <a:ext cx="7934400" cy="5068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b="0" i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6. Заявление о проведении аттестации, не содержит обязательных сведений, либо содержит недостоверные сведения</a:t>
            </a:r>
            <a:endParaRPr lang="ru-RU" sz="1600" b="0" strike="noStrike" spc="-1" dirty="0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Правая фигурная скобка 1"/>
          <p:cNvSpPr/>
          <p:nvPr/>
        </p:nvSpPr>
        <p:spPr>
          <a:xfrm rot="5400000">
            <a:off x="4657320" y="694080"/>
            <a:ext cx="393480" cy="7571880"/>
          </a:xfrm>
          <a:prstGeom prst="rightBrace">
            <a:avLst>
              <a:gd name="adj1" fmla="val 41273"/>
              <a:gd name="adj2" fmla="val 50735"/>
            </a:avLst>
          </a:prstGeom>
          <a:noFill/>
          <a:ln w="19050">
            <a:solidFill>
              <a:srgbClr val="9BBB5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/>
        </p:style>
      </p:sp>
      <p:sp>
        <p:nvSpPr>
          <p:cNvPr id="202" name="Прямоугольник 13"/>
          <p:cNvSpPr/>
          <p:nvPr/>
        </p:nvSpPr>
        <p:spPr>
          <a:xfrm>
            <a:off x="2367360" y="2292840"/>
            <a:ext cx="5279400" cy="1165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34200" rIns="68760" bIns="342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>
              <a:latin typeface="XO Oriel"/>
            </a:endParaRPr>
          </a:p>
        </p:txBody>
      </p:sp>
      <p:sp>
        <p:nvSpPr>
          <p:cNvPr id="203" name="Прямоугольник 12"/>
          <p:cNvSpPr/>
          <p:nvPr/>
        </p:nvSpPr>
        <p:spPr>
          <a:xfrm>
            <a:off x="2113200" y="453600"/>
            <a:ext cx="5144760" cy="29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4" name="PlaceHolder 1"/>
          <p:cNvSpPr>
            <a:spLocks noGrp="1"/>
          </p:cNvSpPr>
          <p:nvPr>
            <p:ph type="sldNum" idx="16"/>
          </p:nvPr>
        </p:nvSpPr>
        <p:spPr>
          <a:xfrm>
            <a:off x="6934680" y="4841640"/>
            <a:ext cx="2131560" cy="27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307C683-AC37-48D6-9703-1129E28FDBBF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9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05" name="Rectangle 3"/>
          <p:cNvSpPr/>
          <p:nvPr/>
        </p:nvSpPr>
        <p:spPr>
          <a:xfrm>
            <a:off x="559440" y="117720"/>
            <a:ext cx="8207280" cy="618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34200" rIns="68760" bIns="342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A88000"/>
                </a:solidFill>
                <a:latin typeface="Times New Roman"/>
                <a:ea typeface="DejaVu Sans"/>
              </a:rPr>
              <a:t>ЭТАПЫ ПРОВЕДЕНИЯ АТТЕСТАЦИИ  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06" name="Скругленный прямоугольник 2"/>
          <p:cNvSpPr/>
          <p:nvPr/>
        </p:nvSpPr>
        <p:spPr>
          <a:xfrm>
            <a:off x="752400" y="771120"/>
            <a:ext cx="6180120" cy="42300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36000" rIns="36000" bIns="36000" anchor="ctr">
            <a:noAutofit/>
          </a:bodyPr>
          <a:lstStyle/>
          <a:p>
            <a:pPr algn="ctr">
              <a:lnSpc>
                <a:spcPts val="15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Прием и регистрация 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документов 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07" name="Скругленный прямоугольник 11"/>
          <p:cNvSpPr/>
          <p:nvPr/>
        </p:nvSpPr>
        <p:spPr>
          <a:xfrm>
            <a:off x="752400" y="1347119"/>
            <a:ext cx="6205320" cy="305101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36000" rIns="36000" bIns="36000" anchor="ctr">
            <a:noAutofit/>
          </a:bodyPr>
          <a:lstStyle/>
          <a:p>
            <a:pPr algn="ctr">
              <a:lnSpc>
                <a:spcPts val="1100"/>
              </a:lnSpc>
              <a:buNone/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Рассмотрение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документов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208" name="Скругленный прямоугольник 16"/>
          <p:cNvSpPr/>
          <p:nvPr/>
        </p:nvSpPr>
        <p:spPr>
          <a:xfrm>
            <a:off x="766080" y="1869120"/>
            <a:ext cx="6205320" cy="5950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36000" rIns="36000" bIns="36000" anchor="ctr">
            <a:noAutofit/>
          </a:bodyPr>
          <a:lstStyle/>
          <a:p>
            <a:pPr algn="ctr">
              <a:lnSpc>
                <a:spcPts val="1500"/>
              </a:lnSpc>
              <a:buNone/>
            </a:pPr>
            <a:r>
              <a:rPr lang="ru-RU" sz="18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Проведение специалистами </a:t>
            </a: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всестороннего анализа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профессиональной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деятельности заявителя 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209" name="Скругленный прямоугольник 17"/>
          <p:cNvSpPr/>
          <p:nvPr/>
        </p:nvSpPr>
        <p:spPr>
          <a:xfrm>
            <a:off x="775800" y="2688480"/>
            <a:ext cx="6205320" cy="70776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36000" rIns="36000" bIns="36000" anchor="ctr">
            <a:noAutofit/>
          </a:bodyPr>
          <a:lstStyle/>
          <a:p>
            <a:pPr algn="ctr">
              <a:lnSpc>
                <a:spcPts val="15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Принятие аттестационной комиссией решения 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об установлении заявителю квалификационной категории или об отказе в установлении квалификационной категории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10" name="Скругленный прямоугольник 27"/>
          <p:cNvSpPr/>
          <p:nvPr/>
        </p:nvSpPr>
        <p:spPr>
          <a:xfrm>
            <a:off x="7296120" y="754200"/>
            <a:ext cx="1470600" cy="40320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0" rIns="90000" bIns="0" anchor="ctr">
            <a:noAutofit/>
          </a:bodyPr>
          <a:lstStyle/>
          <a:p>
            <a:pPr algn="ctr">
              <a:lnSpc>
                <a:spcPts val="1199"/>
              </a:lnSpc>
              <a:buNone/>
            </a:pPr>
            <a:r>
              <a:rPr lang="ru-RU" sz="15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день обращения</a:t>
            </a:r>
            <a:endParaRPr lang="ru-RU" sz="1500" b="0" strike="noStrike" spc="-1">
              <a:latin typeface="XO Oriel"/>
            </a:endParaRPr>
          </a:p>
        </p:txBody>
      </p:sp>
      <p:sp>
        <p:nvSpPr>
          <p:cNvPr id="211" name="Скругленный прямоугольник 32"/>
          <p:cNvSpPr/>
          <p:nvPr/>
        </p:nvSpPr>
        <p:spPr>
          <a:xfrm>
            <a:off x="7308360" y="1225080"/>
            <a:ext cx="1458360" cy="57492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0" rIns="90000" bIns="0" anchor="ctr">
            <a:noAutofit/>
          </a:bodyPr>
          <a:lstStyle/>
          <a:p>
            <a:pPr algn="ctr">
              <a:lnSpc>
                <a:spcPts val="1199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30 календарных дней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12" name="Скругленный прямоугольник 34"/>
          <p:cNvSpPr/>
          <p:nvPr/>
        </p:nvSpPr>
        <p:spPr>
          <a:xfrm>
            <a:off x="7296120" y="1888560"/>
            <a:ext cx="1441440" cy="56556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0" rIns="90000" bIns="0" anchor="ctr">
            <a:noAutofit/>
          </a:bodyPr>
          <a:lstStyle/>
          <a:p>
            <a:pPr algn="ctr">
              <a:lnSpc>
                <a:spcPts val="1199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50 календарных дней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13" name="Стрелка вниз 33"/>
          <p:cNvSpPr/>
          <p:nvPr/>
        </p:nvSpPr>
        <p:spPr>
          <a:xfrm>
            <a:off x="3906720" y="1203120"/>
            <a:ext cx="294840" cy="14724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4" name="Скругленный прямоугольник 40"/>
          <p:cNvSpPr/>
          <p:nvPr/>
        </p:nvSpPr>
        <p:spPr>
          <a:xfrm>
            <a:off x="7328520" y="3664800"/>
            <a:ext cx="1310040" cy="47376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0" rIns="90000" bIns="0" anchor="ctr">
            <a:noAutofit/>
          </a:bodyPr>
          <a:lstStyle/>
          <a:p>
            <a:pPr algn="ctr">
              <a:lnSpc>
                <a:spcPts val="1199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5 рабочих дней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15" name="Скругленный прямоугольник 44"/>
          <p:cNvSpPr/>
          <p:nvPr/>
        </p:nvSpPr>
        <p:spPr>
          <a:xfrm>
            <a:off x="775800" y="3588840"/>
            <a:ext cx="6180120" cy="72972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36000" rIns="36000" bIns="36000" anchor="ctr">
            <a:noAutofit/>
          </a:bodyPr>
          <a:lstStyle/>
          <a:p>
            <a:pPr algn="ctr">
              <a:lnSpc>
                <a:spcPts val="1500"/>
              </a:lnSpc>
              <a:buNone/>
            </a:pPr>
            <a:r>
              <a:rPr lang="ru-RU" sz="1800" b="1" strike="noStrike" spc="-1">
                <a:solidFill>
                  <a:srgbClr val="00000A"/>
                </a:solidFill>
                <a:latin typeface="Times New Roman"/>
                <a:ea typeface="DejaVu Sans"/>
              </a:rPr>
              <a:t>Принятие Министерством приказа </a:t>
            </a:r>
            <a:r>
              <a:rPr lang="ru-RU" sz="1800" b="0" strike="noStrike" spc="-1">
                <a:solidFill>
                  <a:srgbClr val="00000A"/>
                </a:solidFill>
                <a:latin typeface="Times New Roman"/>
                <a:ea typeface="DejaVu Sans"/>
              </a:rPr>
              <a:t>об установлении заявителю квалификационной категории на основании решения аттестационной комиссии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16" name="Стрелка вниз 33"/>
          <p:cNvSpPr/>
          <p:nvPr/>
        </p:nvSpPr>
        <p:spPr>
          <a:xfrm>
            <a:off x="3886200" y="1669501"/>
            <a:ext cx="294840" cy="198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7" name="Стрелка вниз 33"/>
          <p:cNvSpPr/>
          <p:nvPr/>
        </p:nvSpPr>
        <p:spPr>
          <a:xfrm>
            <a:off x="3886200" y="2481480"/>
            <a:ext cx="294840" cy="2188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8" name="Стрелка вниз 33"/>
          <p:cNvSpPr/>
          <p:nvPr/>
        </p:nvSpPr>
        <p:spPr>
          <a:xfrm>
            <a:off x="3886200" y="3407400"/>
            <a:ext cx="294840" cy="19224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9" name="Стрелка вниз 33"/>
          <p:cNvSpPr/>
          <p:nvPr/>
        </p:nvSpPr>
        <p:spPr>
          <a:xfrm rot="16200000">
            <a:off x="6967800" y="856800"/>
            <a:ext cx="294840" cy="310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0" name="Стрелка вниз 33"/>
          <p:cNvSpPr/>
          <p:nvPr/>
        </p:nvSpPr>
        <p:spPr>
          <a:xfrm rot="16200000">
            <a:off x="6991200" y="1317240"/>
            <a:ext cx="294840" cy="310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1" name="Стрелка вниз 33"/>
          <p:cNvSpPr/>
          <p:nvPr/>
        </p:nvSpPr>
        <p:spPr>
          <a:xfrm rot="16200000">
            <a:off x="6991200" y="1982160"/>
            <a:ext cx="294840" cy="310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2" name="Стрелка вниз 33"/>
          <p:cNvSpPr/>
          <p:nvPr/>
        </p:nvSpPr>
        <p:spPr>
          <a:xfrm rot="16200000">
            <a:off x="7028280" y="2859840"/>
            <a:ext cx="294840" cy="34956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3" name="Стрелка вниз 33"/>
          <p:cNvSpPr/>
          <p:nvPr/>
        </p:nvSpPr>
        <p:spPr>
          <a:xfrm rot="16200000">
            <a:off x="6985440" y="3690360"/>
            <a:ext cx="294840" cy="34632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24" name="Рисунок 1"/>
          <p:cNvPicPr/>
          <p:nvPr/>
        </p:nvPicPr>
        <p:blipFill>
          <a:blip r:embed="rId3">
            <a:lum contrast="12000"/>
          </a:blip>
          <a:srcRect l="4992"/>
          <a:stretch/>
        </p:blipFill>
        <p:spPr>
          <a:xfrm>
            <a:off x="230040" y="108000"/>
            <a:ext cx="519840" cy="645840"/>
          </a:xfrm>
          <a:prstGeom prst="rect">
            <a:avLst/>
          </a:prstGeom>
          <a:ln w="9525">
            <a:noFill/>
          </a:ln>
        </p:spPr>
      </p:pic>
      <p:sp>
        <p:nvSpPr>
          <p:cNvPr id="225" name="Скругленный прямоугольник 34"/>
          <p:cNvSpPr/>
          <p:nvPr/>
        </p:nvSpPr>
        <p:spPr>
          <a:xfrm>
            <a:off x="3445920" y="4680000"/>
            <a:ext cx="2672640" cy="277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9BBB59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199"/>
              </a:lnSpc>
              <a:buNone/>
            </a:pPr>
            <a:r>
              <a:rPr lang="ru-RU" sz="1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До 90 календарных дней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26" name="Скругленный прямоугольник 31"/>
          <p:cNvSpPr/>
          <p:nvPr/>
        </p:nvSpPr>
        <p:spPr>
          <a:xfrm>
            <a:off x="7377120" y="2700000"/>
            <a:ext cx="1261440" cy="64116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0" rIns="90000" bIns="0" anchor="ctr">
            <a:noAutofit/>
          </a:bodyPr>
          <a:lstStyle/>
          <a:p>
            <a:pPr algn="ctr">
              <a:lnSpc>
                <a:spcPts val="1199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3 рабочих дня</a:t>
            </a:r>
            <a:endParaRPr lang="ru-RU" sz="1600" b="0" strike="noStrike" spc="-1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11323</TotalTime>
  <Words>1238</Words>
  <Application>Microsoft Office PowerPoint</Application>
  <PresentationFormat>Экран (16:9)</PresentationFormat>
  <Paragraphs>136</Paragraphs>
  <Slides>14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Calibri</vt:lpstr>
      <vt:lpstr>DejaVu Sans</vt:lpstr>
      <vt:lpstr>Symbol</vt:lpstr>
      <vt:lpstr>Times New Roman</vt:lpstr>
      <vt:lpstr>Wingdings</vt:lpstr>
      <vt:lpstr>XO Oriel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Смирнова Ирина Анатольевна</dc:creator>
  <dc:description/>
  <cp:lastModifiedBy>Пользователь</cp:lastModifiedBy>
  <cp:revision>996</cp:revision>
  <dcterms:created xsi:type="dcterms:W3CDTF">2018-05-18T11:00:57Z</dcterms:created>
  <dcterms:modified xsi:type="dcterms:W3CDTF">2023-10-25T05:38:03Z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Экран (16:9)</vt:lpwstr>
  </property>
  <property fmtid="{D5CDD505-2E9C-101B-9397-08002B2CF9AE}" pid="4" name="Slides">
    <vt:i4>13</vt:i4>
  </property>
</Properties>
</file>