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57" r:id="rId3"/>
    <p:sldId id="274" r:id="rId4"/>
    <p:sldId id="272" r:id="rId5"/>
    <p:sldId id="258" r:id="rId6"/>
    <p:sldId id="259" r:id="rId7"/>
    <p:sldId id="270" r:id="rId8"/>
    <p:sldId id="275" r:id="rId9"/>
    <p:sldId id="276" r:id="rId10"/>
    <p:sldId id="268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3399"/>
    <a:srgbClr val="FF0000"/>
    <a:srgbClr val="66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>
        <p:scale>
          <a:sx n="121" d="100"/>
          <a:sy n="121" d="100"/>
        </p:scale>
        <p:origin x="-1368" y="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1F7B2-E519-427F-9072-461842AFEE55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AF4A-86A6-452F-81B3-69ED87D98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11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1F7B2-E519-427F-9072-461842AFEE55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AF4A-86A6-452F-81B3-69ED87D98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39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1F7B2-E519-427F-9072-461842AFEE55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AF4A-86A6-452F-81B3-69ED87D98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5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1F7B2-E519-427F-9072-461842AFEE55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AF4A-86A6-452F-81B3-69ED87D98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27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1F7B2-E519-427F-9072-461842AFEE55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AF4A-86A6-452F-81B3-69ED87D98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4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1F7B2-E519-427F-9072-461842AFEE55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AF4A-86A6-452F-81B3-69ED87D98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70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1F7B2-E519-427F-9072-461842AFEE55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AF4A-86A6-452F-81B3-69ED87D98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4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1F7B2-E519-427F-9072-461842AFEE55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AF4A-86A6-452F-81B3-69ED87D98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6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1F7B2-E519-427F-9072-461842AFEE55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AF4A-86A6-452F-81B3-69ED87D98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1F7B2-E519-427F-9072-461842AFEE55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AF4A-86A6-452F-81B3-69ED87D98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30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1F7B2-E519-427F-9072-461842AFEE55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AF4A-86A6-452F-81B3-69ED87D98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3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1F7B2-E519-427F-9072-461842AFEE55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BAF4A-86A6-452F-81B3-69ED87D987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98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ownloads\bc24352b-b1c8-5cf5-9846-5e3a2af738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" y="86711"/>
            <a:ext cx="9144000" cy="6716110"/>
          </a:xfrm>
          <a:prstGeom prst="rect">
            <a:avLst/>
          </a:prstGeom>
          <a:noFill/>
          <a:ln w="762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91712" y="1786211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Тема</a:t>
            </a:r>
            <a:r>
              <a:rPr lang="ru-RU" sz="44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ru-RU" sz="44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Совместные     праздники как форма работы      ДОУ с семьей</a:t>
            </a:r>
            <a:endParaRPr lang="ru-RU" sz="44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marL="0" indent="0">
              <a:buNone/>
            </a:pPr>
            <a:r>
              <a:rPr lang="ru-RU" sz="1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                                  </a:t>
            </a:r>
            <a:r>
              <a:rPr lang="ru-RU" sz="1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                                 </a:t>
            </a:r>
            <a:r>
              <a:rPr lang="ru-RU" sz="14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Подготовила</a:t>
            </a:r>
            <a:r>
              <a:rPr lang="ru-RU" sz="1400" b="1" cap="all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:  воспитатель Осипова </a:t>
            </a:r>
            <a:r>
              <a:rPr lang="ru-RU" sz="14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Анна </a:t>
            </a:r>
            <a:r>
              <a:rPr lang="ru-RU" sz="1400" b="1" cap="all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14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                                  </a:t>
            </a:r>
          </a:p>
          <a:p>
            <a:pPr marL="0" indent="0">
              <a:buNone/>
            </a:pPr>
            <a:r>
              <a:rPr lang="ru-RU" sz="1400" b="1" cap="all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1400" b="1" cap="all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14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                                                                                                                                 </a:t>
            </a:r>
            <a:r>
              <a:rPr lang="ru-RU" sz="14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Владимировна</a:t>
            </a:r>
            <a:endParaRPr lang="ru-RU" sz="1400" b="1" cap="all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7" y="321113"/>
            <a:ext cx="632142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Пользователь\Downloads\485ca1bc-f608-5472-a7cc-00707f49f00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94" y="1514231"/>
            <a:ext cx="2475186" cy="991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24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"/>
          <a:stretch/>
        </p:blipFill>
        <p:spPr>
          <a:xfrm>
            <a:off x="0" y="212834"/>
            <a:ext cx="915583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74987" y="109689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Совместные </a:t>
            </a:r>
            <a:r>
              <a:rPr lang="ru-RU" b="1" dirty="0" smtClean="0">
                <a:solidFill>
                  <a:srgbClr val="0070C0"/>
                </a:solidFill>
              </a:rPr>
              <a:t>праздники  </a:t>
            </a:r>
            <a:r>
              <a:rPr lang="ru-RU" b="1" dirty="0">
                <a:solidFill>
                  <a:srgbClr val="0070C0"/>
                </a:solidFill>
              </a:rPr>
              <a:t>с родителями способствуют установлению доверительных отношений между детьми, родителями и педагогами, дают возможность делиться друг с другом своими проблемами и совместно их решать.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10049" y="41936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663300"/>
                </a:solidFill>
              </a:rPr>
              <a:t>Берегите друг друга!</a:t>
            </a:r>
          </a:p>
          <a:p>
            <a:r>
              <a:rPr lang="ru-RU" b="1" dirty="0">
                <a:solidFill>
                  <a:srgbClr val="663300"/>
                </a:solidFill>
              </a:rPr>
              <a:t>Добротой согревайте!</a:t>
            </a:r>
          </a:p>
          <a:p>
            <a:r>
              <a:rPr lang="ru-RU" b="1" dirty="0">
                <a:solidFill>
                  <a:srgbClr val="663300"/>
                </a:solidFill>
              </a:rPr>
              <a:t>Берегите друг друга,</a:t>
            </a:r>
          </a:p>
          <a:p>
            <a:r>
              <a:rPr lang="ru-RU" b="1" dirty="0">
                <a:solidFill>
                  <a:srgbClr val="663300"/>
                </a:solidFill>
              </a:rPr>
              <a:t>Обижать не давайте.</a:t>
            </a:r>
          </a:p>
          <a:p>
            <a:r>
              <a:rPr lang="ru-RU" b="1" dirty="0">
                <a:solidFill>
                  <a:srgbClr val="663300"/>
                </a:solidFill>
              </a:rPr>
              <a:t>Берегите друг друга,</a:t>
            </a:r>
          </a:p>
          <a:p>
            <a:r>
              <a:rPr lang="ru-RU" b="1" dirty="0">
                <a:solidFill>
                  <a:srgbClr val="663300"/>
                </a:solidFill>
              </a:rPr>
              <a:t>Суету позабудьте и в минуту досуга,</a:t>
            </a:r>
          </a:p>
          <a:p>
            <a:r>
              <a:rPr lang="ru-RU" b="1" dirty="0">
                <a:solidFill>
                  <a:srgbClr val="663300"/>
                </a:solidFill>
              </a:rPr>
              <a:t>Рядом вместе побудьте!"</a:t>
            </a:r>
          </a:p>
          <a:p>
            <a:r>
              <a:rPr lang="ru-RU" b="1" dirty="0">
                <a:solidFill>
                  <a:srgbClr val="663300"/>
                </a:solidFill>
              </a:rPr>
              <a:t>(0. Высоцкая)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77863" y="603610"/>
            <a:ext cx="1310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 w="1905"/>
                <a:solidFill>
                  <a:srgbClr val="0000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Вывод:</a:t>
            </a:r>
            <a:endParaRPr lang="ru-RU" sz="2800" b="1" dirty="0">
              <a:ln w="1905"/>
              <a:solidFill>
                <a:srgbClr val="0000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9"/>
          <a:stretch/>
        </p:blipFill>
        <p:spPr bwMode="auto">
          <a:xfrm>
            <a:off x="642555" y="3297170"/>
            <a:ext cx="4670425" cy="32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9"/>
          <a:stretch/>
        </p:blipFill>
        <p:spPr bwMode="auto">
          <a:xfrm>
            <a:off x="5353969" y="960653"/>
            <a:ext cx="3790031" cy="292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25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ownloads\slajd5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"/>
          <a:stretch/>
        </p:blipFill>
        <p:spPr>
          <a:xfrm>
            <a:off x="-11832" y="0"/>
            <a:ext cx="9155832" cy="68028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99063" y="228664"/>
            <a:ext cx="6518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503" y="228664"/>
            <a:ext cx="5904373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19050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«Могучая духовная сила воспитания</a:t>
            </a:r>
          </a:p>
          <a:p>
            <a:pPr algn="ctr"/>
            <a:r>
              <a:rPr lang="ru-RU" sz="2400" b="1" cap="none" spc="0" dirty="0">
                <a:ln w="19050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заложена в том, что дети учатся</a:t>
            </a:r>
          </a:p>
          <a:p>
            <a:pPr algn="ctr"/>
            <a:r>
              <a:rPr lang="ru-RU" sz="2400" b="1" cap="none" spc="0" dirty="0">
                <a:ln w="19050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смотреть на мир глазами родителей.</a:t>
            </a:r>
          </a:p>
          <a:p>
            <a:pPr algn="ctr"/>
            <a:r>
              <a:rPr lang="ru-RU" sz="2400" b="1" cap="none" spc="0" dirty="0">
                <a:ln w="19050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Только в совместной деятельности</a:t>
            </a:r>
          </a:p>
          <a:p>
            <a:pPr algn="ctr"/>
            <a:r>
              <a:rPr lang="ru-RU" sz="2400" b="1" cap="none" spc="0" dirty="0">
                <a:ln w="19050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родители лучше узнают своих детей,</a:t>
            </a:r>
          </a:p>
          <a:p>
            <a:pPr algn="ctr"/>
            <a:r>
              <a:rPr lang="ru-RU" sz="2400" b="1" cap="none" spc="0" dirty="0">
                <a:ln w="19050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становятся ближе».</a:t>
            </a:r>
          </a:p>
          <a:p>
            <a:pPr algn="ctr"/>
            <a:r>
              <a:rPr lang="ru-RU" sz="2400" b="1" cap="none" spc="0" dirty="0" smtClean="0">
                <a:ln w="19050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                                        </a:t>
            </a:r>
            <a:r>
              <a:rPr lang="ru-RU" sz="2400" b="1" cap="none" spc="0" dirty="0" err="1" smtClean="0">
                <a:ln w="19050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В.А.Сухомлинский</a:t>
            </a:r>
            <a:endParaRPr lang="ru-RU" sz="2400" b="1" cap="none" spc="0" dirty="0">
              <a:ln w="19050">
                <a:solidFill>
                  <a:srgbClr val="7030A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54" y="3084392"/>
            <a:ext cx="3455639" cy="3410999"/>
          </a:xfrm>
          <a:prstGeom prst="rect">
            <a:avLst/>
          </a:prstGeom>
          <a:noFill/>
          <a:ln w="57150">
            <a:solidFill>
              <a:srgbClr val="CC33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78" y="3141279"/>
            <a:ext cx="3938587" cy="30734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5789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4"/>
          <a:stretch/>
        </p:blipFill>
        <p:spPr>
          <a:xfrm>
            <a:off x="-11832" y="-23382"/>
            <a:ext cx="915583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1993" y="272562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4320" lvl="0" indent="-274320" algn="ctr" defTabSz="914400">
              <a:spcBef>
                <a:spcPts val="600"/>
              </a:spcBef>
              <a:buClr>
                <a:srgbClr val="FE8637"/>
              </a:buClr>
              <a:buSzPct val="70000"/>
            </a:pPr>
            <a:endParaRPr lang="ru-RU" sz="2000" dirty="0" smtClean="0">
              <a:solidFill>
                <a:prstClr val="black"/>
              </a:solidFill>
              <a:latin typeface="Century Schoolbook"/>
            </a:endParaRPr>
          </a:p>
          <a:p>
            <a:pPr marL="274320" lvl="0" indent="-274320" algn="ctr" defTabSz="914400">
              <a:spcBef>
                <a:spcPts val="600"/>
              </a:spcBef>
              <a:buClr>
                <a:srgbClr val="FE8637"/>
              </a:buClr>
              <a:buSzPct val="70000"/>
            </a:pPr>
            <a:endParaRPr lang="ru-RU" sz="2000" dirty="0" smtClean="0">
              <a:solidFill>
                <a:prstClr val="black"/>
              </a:solidFill>
              <a:latin typeface="Century Schoolbook"/>
            </a:endParaRPr>
          </a:p>
          <a:p>
            <a:pPr marL="274320" lvl="0" indent="-274320" algn="ctr" defTabSz="914400"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Century Schoolbook"/>
              </a:rPr>
              <a:t>-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Это время объединения семей воспитанников, педагогов по случаю какого – либо события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Oval 16"/>
          <p:cNvSpPr>
            <a:spLocks noChangeArrowheads="1"/>
          </p:cNvSpPr>
          <p:nvPr/>
        </p:nvSpPr>
        <p:spPr bwMode="auto">
          <a:xfrm>
            <a:off x="1864956" y="5216278"/>
            <a:ext cx="2087563" cy="12969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3726903" y="5161099"/>
            <a:ext cx="2305050" cy="12969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5776421" y="5161099"/>
            <a:ext cx="2305050" cy="12969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/>
          </a:p>
        </p:txBody>
      </p:sp>
      <p:sp>
        <p:nvSpPr>
          <p:cNvPr id="13" name="WordArt 17"/>
          <p:cNvSpPr>
            <a:spLocks noChangeArrowheads="1" noChangeShapeType="1" noTextEdit="1"/>
          </p:cNvSpPr>
          <p:nvPr/>
        </p:nvSpPr>
        <p:spPr bwMode="auto">
          <a:xfrm>
            <a:off x="2453124" y="5644493"/>
            <a:ext cx="911225" cy="3302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Семья</a:t>
            </a:r>
          </a:p>
        </p:txBody>
      </p:sp>
      <p:sp>
        <p:nvSpPr>
          <p:cNvPr id="14" name="WordArt 18"/>
          <p:cNvSpPr>
            <a:spLocks noChangeArrowheads="1" noChangeShapeType="1" noTextEdit="1"/>
          </p:cNvSpPr>
          <p:nvPr/>
        </p:nvSpPr>
        <p:spPr bwMode="auto">
          <a:xfrm>
            <a:off x="4437993" y="5593693"/>
            <a:ext cx="936625" cy="4318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kern="1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Ребёнок</a:t>
            </a:r>
          </a:p>
        </p:txBody>
      </p:sp>
      <p:sp>
        <p:nvSpPr>
          <p:cNvPr id="15" name="WordArt 19"/>
          <p:cNvSpPr>
            <a:spLocks noChangeArrowheads="1" noChangeShapeType="1" noTextEdit="1"/>
          </p:cNvSpPr>
          <p:nvPr/>
        </p:nvSpPr>
        <p:spPr bwMode="auto">
          <a:xfrm>
            <a:off x="6389196" y="5379216"/>
            <a:ext cx="1079500" cy="36036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Детский</a:t>
            </a:r>
          </a:p>
        </p:txBody>
      </p:sp>
      <p:sp>
        <p:nvSpPr>
          <p:cNvPr id="16" name="WordArt 20"/>
          <p:cNvSpPr>
            <a:spLocks noChangeArrowheads="1" noChangeShapeType="1" noTextEdit="1"/>
          </p:cNvSpPr>
          <p:nvPr/>
        </p:nvSpPr>
        <p:spPr bwMode="auto">
          <a:xfrm>
            <a:off x="6723993" y="5899369"/>
            <a:ext cx="433388" cy="28892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ru-RU" sz="36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сад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19689" y="272562"/>
            <a:ext cx="62927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entury Schoolbook"/>
              </a:rPr>
              <a:t>Совместные праздники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C:\Users\Пользователь\Downloads\IMG-20230526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951" y="2057666"/>
            <a:ext cx="4121042" cy="309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367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4"/>
          <a:stretch/>
        </p:blipFill>
        <p:spPr>
          <a:xfrm>
            <a:off x="-11832" y="0"/>
            <a:ext cx="915583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3039" y="381790"/>
            <a:ext cx="67144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50" dirty="0" smtClean="0">
                <a:ln w="12700" cmpd="sng">
                  <a:solidFill>
                    <a:srgbClr val="6633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Организация Семейных праздников-одна  </a:t>
            </a:r>
          </a:p>
          <a:p>
            <a:pPr algn="ctr"/>
            <a:r>
              <a:rPr lang="ru-RU" sz="2400" b="1" cap="none" spc="50" dirty="0" smtClean="0">
                <a:ln w="12700" cmpd="sng">
                  <a:solidFill>
                    <a:srgbClr val="6633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из действенных </a:t>
            </a:r>
            <a:r>
              <a:rPr lang="ru-RU" sz="2400" b="1" cap="none" spc="50" dirty="0">
                <a:ln w="12700" cmpd="sng">
                  <a:solidFill>
                    <a:srgbClr val="6633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форм </a:t>
            </a:r>
            <a:endParaRPr lang="ru-RU" sz="2400" b="1" cap="none" spc="50" dirty="0" smtClean="0">
              <a:ln w="12700" cmpd="sng">
                <a:solidFill>
                  <a:srgbClr val="663300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2400" b="1" cap="none" spc="50" dirty="0" smtClean="0">
                <a:ln w="12700" cmpd="sng">
                  <a:solidFill>
                    <a:srgbClr val="6633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сотрудничества </a:t>
            </a:r>
            <a:r>
              <a:rPr lang="ru-RU" sz="2400" b="1" cap="none" spc="50" dirty="0">
                <a:ln w="12700" cmpd="sng">
                  <a:solidFill>
                    <a:srgbClr val="6633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детей, </a:t>
            </a:r>
            <a:r>
              <a:rPr lang="ru-RU" sz="2400" b="1" cap="none" spc="50" dirty="0" smtClean="0">
                <a:ln w="12700" cmpd="sng">
                  <a:solidFill>
                    <a:srgbClr val="6633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педагогов </a:t>
            </a:r>
            <a:r>
              <a:rPr lang="ru-RU" sz="2400" b="1" cap="none" spc="50" smtClean="0">
                <a:ln w="12700" cmpd="sng">
                  <a:solidFill>
                    <a:srgbClr val="663300"/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 родителей</a:t>
            </a:r>
            <a:endParaRPr lang="ru-RU" sz="2400" b="1" cap="none" spc="50" dirty="0">
              <a:ln w="12700" cmpd="sng">
                <a:solidFill>
                  <a:srgbClr val="663300"/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076" name="Picture 4" descr="C:\Users\Пользователь\Downloads\20240416_114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705" y="4091584"/>
            <a:ext cx="3542219" cy="265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ownloads\20240314_1139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151" y="1594118"/>
            <a:ext cx="3227820" cy="2420865"/>
          </a:xfrm>
          <a:prstGeom prst="rect">
            <a:avLst/>
          </a:prstGeom>
          <a:noFill/>
          <a:ln w="38100">
            <a:solidFill>
              <a:srgbClr val="66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2" y="1910321"/>
            <a:ext cx="3761395" cy="3509595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2094841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"/>
          <a:stretch/>
        </p:blipFill>
        <p:spPr>
          <a:xfrm>
            <a:off x="2848" y="0"/>
            <a:ext cx="915583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9429" y="118851"/>
            <a:ext cx="66589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rgbClr val="CC3399"/>
                  </a:solidFill>
                </a:ln>
                <a:solidFill>
                  <a:schemeClr val="accent5"/>
                </a:solidFill>
              </a:rPr>
              <a:t>Совместные праздники могут </a:t>
            </a:r>
            <a:r>
              <a:rPr lang="ru-RU" sz="2000" b="1" dirty="0" smtClean="0">
                <a:ln>
                  <a:solidFill>
                    <a:srgbClr val="CC3399"/>
                  </a:solidFill>
                </a:ln>
                <a:solidFill>
                  <a:schemeClr val="accent5"/>
                </a:solidFill>
              </a:rPr>
              <a:t>проводиться </a:t>
            </a:r>
            <a:r>
              <a:rPr lang="ru-RU" sz="2000" b="1" dirty="0">
                <a:ln>
                  <a:solidFill>
                    <a:srgbClr val="CC3399"/>
                  </a:solidFill>
                </a:ln>
                <a:solidFill>
                  <a:schemeClr val="accent5"/>
                </a:solidFill>
              </a:rPr>
              <a:t>с</a:t>
            </a:r>
            <a:br>
              <a:rPr lang="ru-RU" sz="2000" b="1" dirty="0">
                <a:ln>
                  <a:solidFill>
                    <a:srgbClr val="CC3399"/>
                  </a:solidFill>
                </a:ln>
                <a:solidFill>
                  <a:schemeClr val="accent5"/>
                </a:solidFill>
              </a:rPr>
            </a:br>
            <a:r>
              <a:rPr lang="ru-RU" sz="2000" b="1" dirty="0">
                <a:ln>
                  <a:solidFill>
                    <a:srgbClr val="CC3399"/>
                  </a:solidFill>
                </a:ln>
                <a:solidFill>
                  <a:schemeClr val="accent5"/>
                </a:solidFill>
              </a:rPr>
              <a:t>семьями в разных вариантах состава</a:t>
            </a:r>
            <a:r>
              <a:rPr lang="ru-RU" sz="2000" b="1" dirty="0" smtClean="0">
                <a:ln>
                  <a:solidFill>
                    <a:srgbClr val="CC3399"/>
                  </a:solidFill>
                </a:ln>
                <a:solidFill>
                  <a:schemeClr val="accent5"/>
                </a:solidFill>
              </a:rPr>
              <a:t>:</a:t>
            </a:r>
          </a:p>
          <a:p>
            <a:pPr algn="ctr"/>
            <a:endParaRPr lang="ru-RU" dirty="0">
              <a:ln>
                <a:solidFill>
                  <a:srgbClr val="CC3399"/>
                </a:solidFill>
              </a:ln>
              <a:solidFill>
                <a:schemeClr val="accent5"/>
              </a:solidFill>
            </a:endParaRP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solidFill>
                  <a:schemeClr val="folHlink"/>
                </a:solidFill>
              </a:rPr>
              <a:t>   </a:t>
            </a:r>
            <a:endParaRPr lang="ru-RU" dirty="0">
              <a:solidFill>
                <a:schemeClr val="folHlink"/>
              </a:solidFill>
            </a:endParaRP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4294967295"/>
          </p:nvPr>
        </p:nvSpPr>
        <p:spPr>
          <a:xfrm>
            <a:off x="27581" y="773244"/>
            <a:ext cx="3868738" cy="823912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itchFamily="2" charset="2"/>
              <a:buChar char="Ø"/>
              <a:defRPr/>
            </a:pPr>
            <a:endParaRPr lang="ru-RU" dirty="0" smtClean="0">
              <a:solidFill>
                <a:schemeClr val="folHlink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endParaRPr lang="ru-RU" dirty="0">
              <a:solidFill>
                <a:schemeClr val="folHlink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8000" b="1" dirty="0" smtClean="0">
                <a:solidFill>
                  <a:schemeClr val="folHlink"/>
                </a:solidFill>
              </a:rPr>
              <a:t>День </a:t>
            </a:r>
            <a:r>
              <a:rPr lang="ru-RU" sz="8000" b="1" dirty="0">
                <a:solidFill>
                  <a:schemeClr val="folHlink"/>
                </a:solidFill>
              </a:rPr>
              <a:t>матери </a:t>
            </a:r>
            <a:r>
              <a:rPr lang="ru-RU" sz="8000" b="1" dirty="0" smtClean="0">
                <a:solidFill>
                  <a:schemeClr val="folHlink"/>
                </a:solidFill>
              </a:rPr>
              <a:t>, 8 марта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000" b="1" dirty="0" smtClean="0">
                <a:solidFill>
                  <a:schemeClr val="folHlink"/>
                </a:solidFill>
              </a:rPr>
              <a:t> (ребёнок  </a:t>
            </a:r>
            <a:r>
              <a:rPr lang="ru-RU" sz="8000" b="1" dirty="0">
                <a:solidFill>
                  <a:schemeClr val="folHlink"/>
                </a:solidFill>
              </a:rPr>
              <a:t>+  мама)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80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4294967295"/>
          </p:nvPr>
        </p:nvSpPr>
        <p:spPr>
          <a:xfrm>
            <a:off x="5256213" y="948066"/>
            <a:ext cx="3887787" cy="823912"/>
          </a:xfrm>
        </p:spPr>
        <p:txBody>
          <a:bodyPr>
            <a:normAutofit fontScale="32500" lnSpcReduction="20000"/>
          </a:bodyPr>
          <a:lstStyle/>
          <a:p>
            <a:endParaRPr lang="ru-RU" dirty="0" smtClean="0">
              <a:solidFill>
                <a:schemeClr val="folHlink"/>
              </a:solidFill>
            </a:endParaRPr>
          </a:p>
          <a:p>
            <a:r>
              <a:rPr lang="ru-RU" sz="4000" b="1" dirty="0" smtClean="0">
                <a:solidFill>
                  <a:schemeClr val="folHlink"/>
                </a:solidFill>
              </a:rPr>
              <a:t>Спортивный </a:t>
            </a:r>
            <a:r>
              <a:rPr lang="ru-RU" sz="4000" b="1" dirty="0">
                <a:solidFill>
                  <a:schemeClr val="folHlink"/>
                </a:solidFill>
              </a:rPr>
              <a:t>праздник к Дню Защитников Отечества </a:t>
            </a:r>
            <a:r>
              <a:rPr lang="ru-RU" sz="4000" b="1" dirty="0" smtClean="0">
                <a:solidFill>
                  <a:schemeClr val="folHlink"/>
                </a:solidFill>
              </a:rPr>
              <a:t>,День отца (</a:t>
            </a:r>
            <a:r>
              <a:rPr lang="ru-RU" sz="4000" b="1" dirty="0" err="1" smtClean="0">
                <a:solidFill>
                  <a:schemeClr val="folHlink"/>
                </a:solidFill>
              </a:rPr>
              <a:t>ребёнок+папа</a:t>
            </a:r>
            <a:r>
              <a:rPr lang="ru-RU" sz="4000" b="1" dirty="0">
                <a:solidFill>
                  <a:schemeClr val="folHlink"/>
                </a:solidFill>
              </a:rPr>
              <a:t>)</a:t>
            </a:r>
          </a:p>
          <a:p>
            <a:endParaRPr lang="ru-RU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93120" y="3976273"/>
            <a:ext cx="333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</a:rPr>
              <a:t>С участием бабушек и дедушек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4098" name="Picture 2" descr="C:\Users\Пользователь\Downloads\IMG-20240305-WA0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2"/>
          <a:stretch/>
        </p:blipFill>
        <p:spPr bwMode="auto">
          <a:xfrm>
            <a:off x="193120" y="1780516"/>
            <a:ext cx="3393535" cy="203572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ownloads\IMG-20240221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177" y="1720045"/>
            <a:ext cx="3630223" cy="204200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r="15860" b="11218"/>
          <a:stretch/>
        </p:blipFill>
        <p:spPr bwMode="auto">
          <a:xfrm>
            <a:off x="523109" y="4308260"/>
            <a:ext cx="3063546" cy="2530673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94198" y="3816239"/>
            <a:ext cx="287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</a:rPr>
              <a:t>Семейные мастер - классы</a:t>
            </a:r>
            <a:endParaRPr lang="ru-RU" b="1" dirty="0">
              <a:solidFill>
                <a:srgbClr val="663300"/>
              </a:solidFill>
            </a:endParaRPr>
          </a:p>
        </p:txBody>
      </p:sp>
      <p:pic>
        <p:nvPicPr>
          <p:cNvPr id="4101" name="Picture 5" descr="C:\Users\Пользователь\Downloads\20240515_1712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20" y="4238608"/>
            <a:ext cx="3381704" cy="2536279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3980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4"/>
          <a:stretch/>
        </p:blipFill>
        <p:spPr>
          <a:xfrm>
            <a:off x="0" y="0"/>
            <a:ext cx="9155832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484"/>
          <a:stretch/>
        </p:blipFill>
        <p:spPr bwMode="auto">
          <a:xfrm>
            <a:off x="172985" y="817299"/>
            <a:ext cx="3078600" cy="346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236" y="389673"/>
            <a:ext cx="8839279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cap="none" spc="0" dirty="0" smtClean="0">
                <a:ln w="10541" cmpd="sng">
                  <a:solidFill>
                    <a:srgbClr val="7030A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Участие родителей в театрализованных представлениях и праздниках</a:t>
            </a:r>
            <a:endParaRPr lang="ru-RU" sz="2200" b="1" cap="none" spc="0" dirty="0">
              <a:ln w="10541" cmpd="sng">
                <a:solidFill>
                  <a:srgbClr val="7030A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96" y="916708"/>
            <a:ext cx="2522483" cy="336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Пользователь\Downloads\20240416_1146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827"/>
          <a:stretch/>
        </p:blipFill>
        <p:spPr bwMode="auto">
          <a:xfrm>
            <a:off x="5894337" y="3912038"/>
            <a:ext cx="2829906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40" y="3833210"/>
            <a:ext cx="216376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68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>
          <a:xfrm>
            <a:off x="-11832" y="0"/>
            <a:ext cx="915583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17683" y="36153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А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ктивность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мероприятия из разряда развлечений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перешли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в средство формирования  духовно-нравственной культуры детей и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родителей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54" y="1751047"/>
            <a:ext cx="2690978" cy="286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607" y="4521540"/>
            <a:ext cx="3725917" cy="2256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54" y="1869288"/>
            <a:ext cx="3887268" cy="326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25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"/>
          <a:stretch/>
        </p:blipFill>
        <p:spPr>
          <a:xfrm>
            <a:off x="-11832" y="0"/>
            <a:ext cx="9155832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28345" y="61378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>
                  <a:solidFill>
                    <a:srgbClr val="FF0000"/>
                  </a:solidFill>
                </a:ln>
              </a:rPr>
              <a:t>Большая ценность в праздниках : </a:t>
            </a:r>
          </a:p>
          <a:p>
            <a:pPr algn="ctr"/>
            <a:r>
              <a:rPr lang="ru-RU" b="1" dirty="0">
                <a:ln>
                  <a:solidFill>
                    <a:srgbClr val="FF0000"/>
                  </a:solidFill>
                </a:ln>
              </a:rPr>
              <a:t>Позволить взрослым доиграть свое детство </a:t>
            </a:r>
          </a:p>
          <a:p>
            <a:pPr algn="ctr"/>
            <a:r>
              <a:rPr lang="ru-RU" b="1" dirty="0">
                <a:ln>
                  <a:solidFill>
                    <a:srgbClr val="FF0000"/>
                  </a:solidFill>
                </a:ln>
              </a:rPr>
              <a:t>в игре, стать равными ребенку, что важно </a:t>
            </a:r>
          </a:p>
          <a:p>
            <a:pPr algn="ctr"/>
            <a:r>
              <a:rPr lang="ru-RU" b="1" dirty="0">
                <a:ln>
                  <a:solidFill>
                    <a:srgbClr val="FF0000"/>
                  </a:solidFill>
                </a:ln>
              </a:rPr>
              <a:t>для успешного процесса </a:t>
            </a:r>
            <a:r>
              <a:rPr lang="ru-RU" b="1" dirty="0" smtClean="0">
                <a:ln>
                  <a:solidFill>
                    <a:srgbClr val="FF0000"/>
                  </a:solidFill>
                </a:ln>
              </a:rPr>
              <a:t>воспитания</a:t>
            </a:r>
            <a:endParaRPr lang="ru-RU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7170" name="Picture 2" descr="C:\Users\Пользователь\Downloads\IMG-20230526-WA0021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4" b="4713"/>
          <a:stretch/>
        </p:blipFill>
        <p:spPr bwMode="auto">
          <a:xfrm>
            <a:off x="321221" y="1979221"/>
            <a:ext cx="2910709" cy="289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59" y="1814110"/>
            <a:ext cx="3381703" cy="225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C:\Users\Пользователь\Downloads\IMG-20240221-WA00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3" b="26091"/>
          <a:stretch/>
        </p:blipFill>
        <p:spPr bwMode="auto">
          <a:xfrm>
            <a:off x="961367" y="4461641"/>
            <a:ext cx="3311415" cy="229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54" y="4325335"/>
            <a:ext cx="41275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"/>
          <a:stretch/>
        </p:blipFill>
        <p:spPr>
          <a:xfrm>
            <a:off x="0" y="118242"/>
            <a:ext cx="9155832" cy="6858000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076" y="1520215"/>
            <a:ext cx="3783236" cy="283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0" y="1439260"/>
            <a:ext cx="3161972" cy="421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923" y="4524702"/>
            <a:ext cx="4171918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9013" y="594624"/>
            <a:ext cx="83778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0">
                  <a:solidFill>
                    <a:srgbClr val="000099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Как хорошо вместе встречать праздники</a:t>
            </a:r>
            <a:endParaRPr lang="ru-RU" sz="3600" b="1" cap="none" spc="0" dirty="0">
              <a:ln w="19050">
                <a:solidFill>
                  <a:srgbClr val="000099"/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92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2127</TotalTime>
  <Words>230</Words>
  <Application>Microsoft Office PowerPoint</Application>
  <PresentationFormat>Экран (4:3)</PresentationFormat>
  <Paragraphs>52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Тематическая неделя «Туалетные принадлежности»</dc:title>
  <dc:creator>HP</dc:creator>
  <cp:lastModifiedBy>Пользователь</cp:lastModifiedBy>
  <cp:revision>80</cp:revision>
  <dcterms:created xsi:type="dcterms:W3CDTF">2018-09-24T15:31:05Z</dcterms:created>
  <dcterms:modified xsi:type="dcterms:W3CDTF">2024-11-14T17:02:02Z</dcterms:modified>
</cp:coreProperties>
</file>