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4" r:id="rId4"/>
    <p:sldId id="265" r:id="rId5"/>
    <p:sldId id="266" r:id="rId6"/>
    <p:sldId id="263" r:id="rId7"/>
    <p:sldId id="267" r:id="rId8"/>
    <p:sldId id="269" r:id="rId9"/>
    <p:sldId id="270" r:id="rId10"/>
    <p:sldId id="275" r:id="rId11"/>
    <p:sldId id="271" r:id="rId12"/>
    <p:sldId id="277" r:id="rId13"/>
    <p:sldId id="274" r:id="rId14"/>
    <p:sldId id="278" r:id="rId15"/>
    <p:sldId id="276" r:id="rId16"/>
    <p:sldId id="279" r:id="rId17"/>
    <p:sldId id="280" r:id="rId18"/>
    <p:sldId id="257" r:id="rId19"/>
    <p:sldId id="259" r:id="rId20"/>
    <p:sldId id="281" r:id="rId21"/>
    <p:sldId id="268" r:id="rId22"/>
  </p:sldIdLst>
  <p:sldSz cx="118808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C04"/>
    <a:srgbClr val="381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75485" autoAdjust="0"/>
  </p:normalViewPr>
  <p:slideViewPr>
    <p:cSldViewPr>
      <p:cViewPr>
        <p:scale>
          <a:sx n="50" d="100"/>
          <a:sy n="50" d="100"/>
        </p:scale>
        <p:origin x="-1560" y="-192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B9032-ABD1-4CA3-A28B-4FC4AC5E9FE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A7F0D-BE33-435D-89C4-FE0D7ABCB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8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96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3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3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3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цифры настроены триггеры. Наводим курсор и ждём появления руки-указателя. Правильный ответ: увеличение картинки.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Ошибочный ответ: картинка исчезает.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Картинка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етьми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переход на следующий слайд.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3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3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3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3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34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6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8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7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5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3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3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6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7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74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685800"/>
            <a:ext cx="59404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6E551D-6A0E-4EEB-B0D9-759F9F58C769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7F0D-BE33-435D-89C4-FE0D7ABCB3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130434"/>
            <a:ext cx="1009872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2" y="3886200"/>
            <a:ext cx="831659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47" y="2204869"/>
            <a:ext cx="5324774" cy="38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4" y="424299"/>
            <a:ext cx="5580156" cy="3281130"/>
          </a:xfrm>
          <a:prstGeom prst="rect">
            <a:avLst/>
          </a:prstGeom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81" y="1628800"/>
            <a:ext cx="532765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274639"/>
            <a:ext cx="267319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1" y="274639"/>
            <a:ext cx="782156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9" y="908720"/>
            <a:ext cx="6494629" cy="489654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7" y="4406909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828327" y="1772820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8" y="620688"/>
            <a:ext cx="41576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6" y="1600204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00204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4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12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12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6" y="700273"/>
            <a:ext cx="4157128" cy="244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75" y="908720"/>
            <a:ext cx="58014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73050"/>
            <a:ext cx="39087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73052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5" y="1435102"/>
            <a:ext cx="390871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2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2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2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04" y="1514475"/>
            <a:ext cx="532765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  <a:alpha val="66000"/>
              </a:schemeClr>
            </a:gs>
            <a:gs pos="24000">
              <a:srgbClr val="D49E6C"/>
            </a:gs>
            <a:gs pos="81000">
              <a:schemeClr val="accent6">
                <a:lumMod val="75000"/>
              </a:schemeClr>
            </a:gs>
            <a:gs pos="100000">
              <a:srgbClr val="66301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661" y="332656"/>
            <a:ext cx="10543532" cy="5769819"/>
          </a:xfrm>
          <a:prstGeom prst="round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74638"/>
            <a:ext cx="106927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00204"/>
            <a:ext cx="106927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56359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5" y="6356359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56359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79787" y="0"/>
            <a:ext cx="11701065" cy="6633356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>
                <a:alpha val="62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2" y="0"/>
            <a:ext cx="11880850" cy="6858000"/>
          </a:xfrm>
          <a:prstGeom prst="frame">
            <a:avLst>
              <a:gd name="adj1" fmla="val 1204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80187" y="2601421"/>
            <a:ext cx="44644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    </a:t>
            </a:r>
            <a: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  <a:t>урок  </a:t>
            </a:r>
            <a:r>
              <a:rPr lang="ru-RU" sz="2800" b="1" i="1" dirty="0">
                <a:solidFill>
                  <a:schemeClr val="bg1"/>
                </a:solidFill>
                <a:latin typeface="Cambria" pitchFamily="18" charset="0"/>
              </a:rPr>
              <a:t>математики</a:t>
            </a:r>
          </a:p>
          <a:p>
            <a:pPr lvl="0" algn="ctr">
              <a:defRPr/>
            </a:pPr>
            <a:endParaRPr lang="ru-RU" sz="2800" b="1" kern="0" dirty="0" smtClean="0">
              <a:solidFill>
                <a:prstClr val="white"/>
              </a:solidFill>
              <a:latin typeface="Segoe Print" panose="02000600000000000000" pitchFamily="2" charset="0"/>
            </a:endParaRPr>
          </a:p>
          <a:p>
            <a:pPr lvl="0" algn="ctr">
              <a:defRPr/>
            </a:pPr>
            <a:endParaRPr lang="ru-RU" sz="2800" b="1" kern="0" dirty="0" smtClean="0">
              <a:solidFill>
                <a:prstClr val="white"/>
              </a:solidFill>
              <a:latin typeface="Segoe Print" panose="02000600000000000000" pitchFamily="2" charset="0"/>
            </a:endParaRPr>
          </a:p>
          <a:p>
            <a:pPr lvl="0" algn="ctr">
              <a:defRPr/>
            </a:pPr>
            <a:r>
              <a:rPr lang="ru-RU" sz="2800" b="1" kern="0" dirty="0" smtClean="0">
                <a:solidFill>
                  <a:prstClr val="white"/>
                </a:solidFill>
                <a:latin typeface="Segoe Print" panose="02000600000000000000" pitchFamily="2" charset="0"/>
              </a:rPr>
              <a:t>      1 класс</a:t>
            </a:r>
          </a:p>
          <a:p>
            <a:pPr lvl="0" algn="ctr">
              <a:defRPr/>
            </a:pPr>
            <a:endParaRPr lang="ru-RU" sz="2800" b="1" kern="0" dirty="0">
              <a:solidFill>
                <a:prstClr val="white"/>
              </a:solidFill>
              <a:latin typeface="Segoe Print" panose="02000600000000000000" pitchFamily="2" charset="0"/>
            </a:endParaRPr>
          </a:p>
          <a:p>
            <a:pPr lvl="0" algn="ctr">
              <a:defRPr/>
            </a:pPr>
            <a:endParaRPr lang="ru-RU" sz="2800" b="1" kern="0" dirty="0" smtClean="0">
              <a:solidFill>
                <a:prstClr val="white"/>
              </a:solidFill>
              <a:latin typeface="Segoe Print" panose="02000600000000000000" pitchFamily="2" charset="0"/>
            </a:endParaRPr>
          </a:p>
          <a:p>
            <a:pPr lvl="0" algn="ctr">
              <a:defRPr/>
            </a:pP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72" y="4264634"/>
            <a:ext cx="4708778" cy="255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470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719" y="476673"/>
            <a:ext cx="92242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Сколько карандашей нужно добавить,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получилось 10?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3346" y="2152403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3898" y="2152402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7523" y="2152405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5" y="5125412"/>
            <a:ext cx="2952328" cy="16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20" y="2152402"/>
            <a:ext cx="3799139" cy="349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0566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719" y="476673"/>
            <a:ext cx="92242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Сколько карандашей нужно добавить,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получилось 10?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3346" y="2152403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3898" y="2152402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7523" y="2152405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5" y="5125412"/>
            <a:ext cx="2952328" cy="16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97" y="1800112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24985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719" y="476673"/>
            <a:ext cx="92242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Сколько карандашей нужно добавить,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получилось 10?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3346" y="2152403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3898" y="2152402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7523" y="2152405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5" y="5125412"/>
            <a:ext cx="2952328" cy="16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9" y="2152405"/>
            <a:ext cx="3528392" cy="379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34897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719" y="476673"/>
            <a:ext cx="92242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Сколько карандашей нужно добавить,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получилось 10?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3346" y="2152403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3898" y="2152402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7523" y="2152405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5" y="5125412"/>
            <a:ext cx="2952328" cy="16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97" y="1163582"/>
            <a:ext cx="3384376" cy="556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74535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719" y="476673"/>
            <a:ext cx="92242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Сколько карандашей нужно добавить,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получилось 10?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3346" y="2152403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3898" y="2152402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7523" y="2152405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5" y="5125412"/>
            <a:ext cx="2952328" cy="16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94" y="1334636"/>
            <a:ext cx="3989507" cy="472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09483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719" y="476673"/>
            <a:ext cx="92242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Сколько карандашей нужно добавить,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получилось 10?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3346" y="2152403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3898" y="2152402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7523" y="2152405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5" y="5125412"/>
            <a:ext cx="2952328" cy="16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7" y="1264304"/>
            <a:ext cx="5040560" cy="518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22334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719" y="476673"/>
            <a:ext cx="92242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Сколько карандашей нужно добавить,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получилось 10?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3346" y="2152403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3898" y="2152402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7523" y="2152405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5" y="5125412"/>
            <a:ext cx="2952328" cy="16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81" y="1340768"/>
            <a:ext cx="333602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87210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719" y="476673"/>
            <a:ext cx="92242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Сколько карандашей нужно добавить,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получилось 10?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3346" y="2152403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3898" y="2152402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7523" y="2152405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5" y="5125412"/>
            <a:ext cx="2952328" cy="16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4" y="1585030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4502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449" y="666750"/>
            <a:ext cx="10182637" cy="473790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4" y="5254625"/>
            <a:ext cx="29511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6009" y="1811775"/>
            <a:ext cx="636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4 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6129" y="1805301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</a:rPr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4241" y="1811775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</a:rPr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94547" y="1811775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</a:rPr>
              <a:t>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3000" y="1811775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</a:rPr>
              <a:t>5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36569" y="177977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</a:rPr>
              <a:t>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72673" y="180530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</a:rPr>
              <a:t>6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80785" y="1811775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</a:rPr>
              <a:t>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5739" y="439810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</a:rPr>
              <a:t>2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91028" y="438762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</a:rPr>
              <a:t>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4241" y="438762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</a:rPr>
              <a:t>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28496" y="439810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</a:rPr>
              <a:t>4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56949" y="438762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</a:rPr>
              <a:t>6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36569" y="440667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</a:rPr>
              <a:t>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06622" y="4423628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</a:rPr>
              <a:t>5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180785" y="434305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</a:rPr>
              <a:t>1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18321" y="1818686"/>
            <a:ext cx="792088" cy="7920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17" y="1800392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83" y="1787336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84" y="180530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88" y="1779777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16" y="4396474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36" y="4387622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39" y="1794263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073" y="1814097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10" y="1794263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57" y="1779776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090" y="4366904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58" y="4345372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29" y="4377164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57" y="4387621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366904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1" y="4387624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84806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Стрелка вправо 22">
            <a:hlinkClick r:id="rId7" action="ppaction://hlinksldjump"/>
          </p:cNvPr>
          <p:cNvSpPr/>
          <p:nvPr/>
        </p:nvSpPr>
        <p:spPr>
          <a:xfrm>
            <a:off x="9678037" y="5877272"/>
            <a:ext cx="1938758" cy="8016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19413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82" y="234766"/>
            <a:ext cx="9650287" cy="64422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308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91562" y="1011644"/>
            <a:ext cx="594042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Доброе утро!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0185" y="2601415"/>
            <a:ext cx="594042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400" b="1" kern="0" dirty="0">
                <a:solidFill>
                  <a:prstClr val="white"/>
                </a:solidFill>
                <a:latin typeface="Segoe Print" panose="02000600000000000000" pitchFamily="2" charset="0"/>
              </a:rPr>
              <a:t>Прозвенел звонок для нас.</a:t>
            </a:r>
          </a:p>
          <a:p>
            <a:pPr lvl="0">
              <a:defRPr/>
            </a:pPr>
            <a:r>
              <a:rPr lang="ru-RU" sz="2400" b="1" kern="0" dirty="0">
                <a:solidFill>
                  <a:prstClr val="white"/>
                </a:solidFill>
                <a:latin typeface="Segoe Print" panose="02000600000000000000" pitchFamily="2" charset="0"/>
              </a:rPr>
              <a:t>Все зашли спокойно в класс.</a:t>
            </a:r>
          </a:p>
          <a:p>
            <a:pPr lvl="0">
              <a:defRPr/>
            </a:pPr>
            <a:r>
              <a:rPr lang="ru-RU" sz="2400" b="1" kern="0" dirty="0">
                <a:solidFill>
                  <a:prstClr val="white"/>
                </a:solidFill>
                <a:latin typeface="Segoe Print" panose="02000600000000000000" pitchFamily="2" charset="0"/>
              </a:rPr>
              <a:t>Встали все у парт красиво, подравнялись.</a:t>
            </a:r>
          </a:p>
          <a:p>
            <a:pPr lvl="0">
              <a:defRPr/>
            </a:pPr>
            <a:r>
              <a:rPr lang="ru-RU" sz="2400" b="1" kern="0" dirty="0">
                <a:solidFill>
                  <a:prstClr val="white"/>
                </a:solidFill>
                <a:latin typeface="Segoe Print" panose="02000600000000000000" pitchFamily="2" charset="0"/>
              </a:rPr>
              <a:t>Тихо сели, спинки прямо.</a:t>
            </a:r>
          </a:p>
          <a:p>
            <a:pPr lvl="0">
              <a:defRPr/>
            </a:pPr>
            <a:r>
              <a:rPr lang="ru-RU" sz="2400" b="1" kern="0" dirty="0">
                <a:solidFill>
                  <a:prstClr val="white"/>
                </a:solidFill>
                <a:latin typeface="Segoe Print" panose="02000600000000000000" pitchFamily="2" charset="0"/>
              </a:rPr>
              <a:t>Вижу: класс уже готов</a:t>
            </a:r>
          </a:p>
          <a:p>
            <a:pPr lvl="0">
              <a:defRPr/>
            </a:pPr>
            <a:r>
              <a:rPr lang="ru-RU" sz="2400" b="1" kern="0" dirty="0">
                <a:solidFill>
                  <a:prstClr val="white"/>
                </a:solidFill>
                <a:latin typeface="Segoe Print" panose="02000600000000000000" pitchFamily="2" charset="0"/>
              </a:rPr>
              <a:t>Снова начинать урок.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93" y="4437112"/>
            <a:ext cx="4195728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298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94" y="1809969"/>
            <a:ext cx="3161878" cy="366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29" y="1359206"/>
            <a:ext cx="2492003" cy="308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89" y="4021038"/>
            <a:ext cx="21907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3" y="1595701"/>
            <a:ext cx="23812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21" y="2993462"/>
            <a:ext cx="4737943" cy="413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50" y="1929076"/>
            <a:ext cx="2333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075" y="764704"/>
            <a:ext cx="110327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Сколько на рисунке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грибов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 числом 10?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371725"/>
            <a:ext cx="23812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35" y="4559464"/>
            <a:ext cx="28575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73" y="4081726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91" y="4639410"/>
            <a:ext cx="2160464" cy="216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809" y="3949600"/>
            <a:ext cx="23431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351800">
            <a:off x="3529602" y="4051632"/>
            <a:ext cx="9637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4755" y="2488237"/>
            <a:ext cx="695325" cy="8229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48394" y="484751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414934">
            <a:off x="960554" y="5647177"/>
            <a:ext cx="9637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381A0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6000" b="1" cap="none" spc="0" dirty="0">
              <a:ln w="11430"/>
              <a:solidFill>
                <a:srgbClr val="381A0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38457" y="367477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3845505">
            <a:off x="3180530" y="15957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22291" y="248252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68384" y="4551605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2563" y="275144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271412">
            <a:off x="9818391" y="1885466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5C2C0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600" b="1" cap="none" spc="50" dirty="0">
              <a:ln w="11430"/>
              <a:solidFill>
                <a:srgbClr val="5C2C0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6213" y="56577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887683">
            <a:off x="7367853" y="304897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256935">
            <a:off x="2067545" y="47958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9307932">
            <a:off x="4968459" y="448030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5C2C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6600" b="1" cap="none" spc="0" dirty="0">
              <a:ln w="1905"/>
              <a:solidFill>
                <a:srgbClr val="5C2C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6511" y="39785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40620" y="520781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430922">
            <a:off x="6654034" y="545144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5</a:t>
            </a:r>
            <a:endParaRPr lang="ru-RU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0583018">
            <a:off x="10023457" y="5734954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6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821124">
            <a:off x="10887518" y="58795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02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1657" y="2803688"/>
            <a:ext cx="763666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числовом ряду число </a:t>
            </a:r>
            <a:r>
              <a:rPr lang="ru-RU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десять стоит </a:t>
            </a:r>
            <a:r>
              <a:rPr lang="ru-RU" sz="40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</a:t>
            </a:r>
            <a:r>
              <a:rPr lang="ru-RU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числа  </a:t>
            </a:r>
            <a:r>
              <a:rPr lang="ru-RU" sz="4000" b="1" dirty="0" smtClean="0">
                <a:ln w="1905"/>
                <a:solidFill>
                  <a:srgbClr val="F7964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девять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4233" y="4365104"/>
            <a:ext cx="7624085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4400" b="1" dirty="0">
                <a:ln w="1905"/>
                <a:solidFill>
                  <a:srgbClr val="5C2C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Девять меньше, чем десять. Десять больше, чем девять.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4" y="196659"/>
            <a:ext cx="5753974" cy="323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98895" y="692696"/>
            <a:ext cx="361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Запомните!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19" y="1648109"/>
            <a:ext cx="9186468" cy="12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Выгнутая вверх стрелка 7"/>
          <p:cNvSpPr/>
          <p:nvPr/>
        </p:nvSpPr>
        <p:spPr>
          <a:xfrm>
            <a:off x="9588319" y="1522822"/>
            <a:ext cx="888610" cy="672027"/>
          </a:xfrm>
          <a:prstGeom prst="curvedDownArrow">
            <a:avLst>
              <a:gd name="adj1" fmla="val 25000"/>
              <a:gd name="adj2" fmla="val 50000"/>
              <a:gd name="adj3" fmla="val 588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507619" y="2008443"/>
            <a:ext cx="321237" cy="2612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80561" y="4365104"/>
            <a:ext cx="189667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&lt; 10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80292" y="5350049"/>
            <a:ext cx="189667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 9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35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64563" y="1514896"/>
            <a:ext cx="594042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К серой цапле на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урок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Прилетело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семь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сорок.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А из них лишь три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сороки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Приготовили уроки.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Сколько лодырей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сорок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Прилетело на урок?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861" y="1040450"/>
            <a:ext cx="6188025" cy="429644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95160" y="4228901"/>
            <a:ext cx="63339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236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95058" y="1412776"/>
            <a:ext cx="594042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На удочку Андрей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Поймал шесть окуней.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А друг его Сергей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Трех небольших ершей.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Сосчитай без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лишних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слов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Этих мальчиков улов.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0" y="980728"/>
            <a:ext cx="6382468" cy="482437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51144" y="4293096"/>
            <a:ext cx="63339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6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205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099" y="877859"/>
            <a:ext cx="5940426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Ежик по грибы пошел,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Восемь рыжиков нашел.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Шесть грибов в корзинку,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Остальных — на спинку.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Сколько рыжиков везешь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На своих иголках, еж?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85" y="840067"/>
            <a:ext cx="5148459" cy="530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6" y="3005474"/>
            <a:ext cx="5934101" cy="38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7" y="4757580"/>
            <a:ext cx="1213394" cy="140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3745" y="148383"/>
            <a:ext cx="945336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грибов осталось на поляне?</a:t>
            </a:r>
            <a:endParaRPr lang="ru-RU" sz="4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62277" y="5349191"/>
            <a:ext cx="199209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"/>
              </a:rPr>
              <a:t>3+4=7</a:t>
            </a:r>
            <a:endParaRPr lang="ru-RU" sz="4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781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3" y="4659932"/>
            <a:ext cx="10406110" cy="140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9732" y="1338960"/>
            <a:ext cx="95723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+1 </a:t>
            </a:r>
            <a:r>
              <a:rPr lang="ru-RU" sz="6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 5 </a:t>
            </a:r>
            <a:r>
              <a:rPr lang="ru-RU" sz="66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+2 </a:t>
            </a:r>
            <a:r>
              <a:rPr lang="ru-RU" sz="6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7 +</a:t>
            </a:r>
            <a:r>
              <a:rPr lang="ru-RU" sz="66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6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8 + </a:t>
            </a:r>
            <a:r>
              <a:rPr lang="ru-RU" sz="66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ru-RU" sz="6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ru-RU" sz="6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6396" y="1549064"/>
            <a:ext cx="433859" cy="7173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18" y="1521866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29" y="1552506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4356" y="2710755"/>
            <a:ext cx="10378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каких цифр состоит число 10?</a:t>
            </a:r>
            <a:endParaRPr lang="ru-RU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4644283" y="4876378"/>
            <a:ext cx="900906" cy="432048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8820" y="3895130"/>
            <a:ext cx="921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5545189" y="4659932"/>
            <a:ext cx="1835398" cy="648494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8997" y="3736602"/>
            <a:ext cx="907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7292542" y="4933850"/>
            <a:ext cx="880134" cy="366844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2542" y="4022252"/>
            <a:ext cx="907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8172674" y="4843147"/>
            <a:ext cx="1656185" cy="457547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46876" y="4010520"/>
            <a:ext cx="907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39" y="5399970"/>
            <a:ext cx="408620" cy="6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764" y="183579"/>
            <a:ext cx="2772074" cy="1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142394" y="1370774"/>
            <a:ext cx="5953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83547" y="384180"/>
            <a:ext cx="399602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43003" y="415630"/>
            <a:ext cx="293756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 10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108599" y="1446064"/>
            <a:ext cx="91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ru-RU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311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  <p:bldP spid="9" grpId="0" animBg="1"/>
      <p:bldP spid="11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992" y="692700"/>
            <a:ext cx="6228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Цифра вроде буквы О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Это ноль иль ничего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Круглый ноль, такой хорошенький,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Но не значит ничегошеньки!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Если ж слева рядом с ним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Единицу примостим,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Он побольше станет весить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Потому, что это – десять.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11464" y="404664"/>
            <a:ext cx="2512499" cy="24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48" y="2909714"/>
            <a:ext cx="4177878" cy="33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8314" y="404664"/>
            <a:ext cx="251142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809" y="631954"/>
            <a:ext cx="5772505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Цифра нуль — пустое место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Или просто — ничего.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Нуль раздулся в знак протеста,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Чтоб заметили его.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Нулик! Нуль! Не надо злиться.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Стань скорей за единицей.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Только так, когда вы вместе,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Будет сразу целых — десять!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51" y="1124744"/>
            <a:ext cx="2112838" cy="21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809" y="5217015"/>
            <a:ext cx="577250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ВАЖНО!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Цифра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ноль, поставленная справа от другой цифры, увеличивает числовое значение всех левее стоящих цифр на разряд.</a:t>
            </a:r>
          </a:p>
        </p:txBody>
      </p:sp>
    </p:spTree>
    <p:extLst>
      <p:ext uri="{BB962C8B-B14F-4D97-AF65-F5344CB8AC3E}">
        <p14:creationId xmlns:p14="http://schemas.microsoft.com/office/powerpoint/2010/main" val="2650717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ChangeArrowheads="1"/>
          </p:cNvSpPr>
          <p:nvPr/>
        </p:nvSpPr>
        <p:spPr bwMode="auto">
          <a:xfrm>
            <a:off x="5847608" y="1916113"/>
            <a:ext cx="5156619" cy="43195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806499" y="1916113"/>
            <a:ext cx="4865785" cy="43195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 flipV="1">
            <a:off x="3238357" y="1987550"/>
            <a:ext cx="2316354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 flipH="1">
            <a:off x="3052720" y="1916113"/>
            <a:ext cx="2524681" cy="4319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2" name="Oval 12"/>
          <p:cNvSpPr>
            <a:spLocks noChangeArrowheads="1"/>
          </p:cNvSpPr>
          <p:nvPr/>
        </p:nvSpPr>
        <p:spPr bwMode="auto">
          <a:xfrm rot="901450">
            <a:off x="7167701" y="1844675"/>
            <a:ext cx="2565934" cy="44323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4343" name="Oval 13"/>
          <p:cNvSpPr>
            <a:spLocks noChangeArrowheads="1"/>
          </p:cNvSpPr>
          <p:nvPr/>
        </p:nvSpPr>
        <p:spPr bwMode="auto">
          <a:xfrm>
            <a:off x="3145542" y="4076700"/>
            <a:ext cx="167074" cy="1397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pic>
        <p:nvPicPr>
          <p:cNvPr id="14344" name="Picture 15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072" y="6670682"/>
            <a:ext cx="42078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Oval 16"/>
          <p:cNvSpPr>
            <a:spLocks noChangeArrowheads="1"/>
          </p:cNvSpPr>
          <p:nvPr/>
        </p:nvSpPr>
        <p:spPr bwMode="auto">
          <a:xfrm>
            <a:off x="9787265" y="2995613"/>
            <a:ext cx="167074" cy="1397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4346" name="Oval 17"/>
          <p:cNvSpPr>
            <a:spLocks noChangeArrowheads="1"/>
          </p:cNvSpPr>
          <p:nvPr/>
        </p:nvSpPr>
        <p:spPr bwMode="auto">
          <a:xfrm>
            <a:off x="2957838" y="6164263"/>
            <a:ext cx="167075" cy="1397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66">
            <a:off x="1740876" y="3571875"/>
            <a:ext cx="1714061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8" y="587093"/>
            <a:ext cx="1205384" cy="12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638" y="1258721"/>
            <a:ext cx="1068636" cy="106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48" y="501881"/>
            <a:ext cx="1285183" cy="127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77" y="506140"/>
            <a:ext cx="12858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06" y="506140"/>
            <a:ext cx="12858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09" y="512953"/>
            <a:ext cx="12858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640" y="5175250"/>
            <a:ext cx="10668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640" y="3848451"/>
            <a:ext cx="10668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640" y="2524125"/>
            <a:ext cx="10668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474" y="135789"/>
            <a:ext cx="10668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1891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4335E-6 L 0.19688 -0.304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5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8 -0.30428 L -0.01684 0.317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31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71 -0.14497 C 0.56528 -0.16902 0.56216 -0.22173 0.55504 -0.24647 C 0.54792 -0.27121 0.53542 -0.28231 0.52483 -0.29295 C 0.51424 -0.30358 0.50382 -0.31145 0.4915 -0.30983 C 0.47917 -0.30821 0.46337 -0.2948 0.45035 -0.28254 C 0.43733 -0.27029 0.42518 -0.25318 0.41372 -0.23584 C 0.40226 -0.2185 0.39202 -0.20462 0.38195 -0.17896 C 0.37188 -0.1533 0.36268 -0.12185 0.35347 -0.08162 C 0.34427 -0.04139 0.33108 0.02266 0.32639 0.0622 C 0.3217 0.10173 0.32292 0.12532 0.32483 0.15514 C 0.32674 0.18497 0.33247 0.21942 0.3375 0.24185 C 0.34254 0.26428 0.34653 0.27746 0.35504 0.2904 C 0.36354 0.30335 0.37709 0.31699 0.38837 0.32 C 0.39966 0.32277 0.41025 0.31561 0.42327 0.30728 C 0.43629 0.29896 0.45295 0.28763 0.46615 0.26936 C 0.47934 0.2511 0.49115 0.22428 0.50261 0.19746 C 0.51406 0.17064 0.52483 0.14243 0.53438 0.10867 C 0.54393 0.07491 0.554 0.02959 0.55972 -0.00555 C 0.56545 -0.04069 0.56823 -0.07908 0.56927 -0.10266 C 0.57031 -0.12624 0.57014 -0.12093 0.56771 -0.14497 Z " pathEditMode="relative" rAng="0" ptsTypes="aaaaaaaaaaaaaaaaaaaa">
                                      <p:cBhvr>
                                        <p:cTn id="12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15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719" y="476673"/>
            <a:ext cx="92242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Сколько карандашей нужно добавить,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получилось 10?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3" y="1773422"/>
            <a:ext cx="2880320" cy="429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54407" y="2152403"/>
            <a:ext cx="59207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74959" y="2152402"/>
            <a:ext cx="59207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8584" y="2152405"/>
            <a:ext cx="59207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5" y="5125412"/>
            <a:ext cx="2952328" cy="16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60992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484</Words>
  <Application>Microsoft Office PowerPoint</Application>
  <PresentationFormat>Произвольный</PresentationFormat>
  <Paragraphs>167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2021</dc:creator>
  <cp:lastModifiedBy>Admin</cp:lastModifiedBy>
  <cp:revision>73</cp:revision>
  <dcterms:created xsi:type="dcterms:W3CDTF">2022-07-24T09:34:21Z</dcterms:created>
  <dcterms:modified xsi:type="dcterms:W3CDTF">2025-01-27T17:03:53Z</dcterms:modified>
</cp:coreProperties>
</file>