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72" r:id="rId2"/>
  </p:sldMasterIdLst>
  <p:notesMasterIdLst>
    <p:notesMasterId r:id="rId22"/>
  </p:notesMasterIdLst>
  <p:sldIdLst>
    <p:sldId id="350" r:id="rId3"/>
    <p:sldId id="347" r:id="rId4"/>
    <p:sldId id="355" r:id="rId5"/>
    <p:sldId id="286" r:id="rId6"/>
    <p:sldId id="348" r:id="rId7"/>
    <p:sldId id="353" r:id="rId8"/>
    <p:sldId id="356" r:id="rId9"/>
    <p:sldId id="354" r:id="rId10"/>
    <p:sldId id="357" r:id="rId11"/>
    <p:sldId id="360" r:id="rId12"/>
    <p:sldId id="351" r:id="rId13"/>
    <p:sldId id="358" r:id="rId14"/>
    <p:sldId id="359" r:id="rId15"/>
    <p:sldId id="361" r:id="rId16"/>
    <p:sldId id="364" r:id="rId17"/>
    <p:sldId id="362" r:id="rId18"/>
    <p:sldId id="363" r:id="rId19"/>
    <p:sldId id="365" r:id="rId20"/>
    <p:sldId id="3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EA"/>
    <a:srgbClr val="00B0F0"/>
    <a:srgbClr val="7D056C"/>
    <a:srgbClr val="631F56"/>
    <a:srgbClr val="FFC000"/>
    <a:srgbClr val="FF0000"/>
    <a:srgbClr val="00B41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49" autoAdjust="0"/>
    <p:restoredTop sz="94660"/>
  </p:normalViewPr>
  <p:slideViewPr>
    <p:cSldViewPr>
      <p:cViewPr>
        <p:scale>
          <a:sx n="80" d="100"/>
          <a:sy n="80" d="100"/>
        </p:scale>
        <p:origin x="-117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89E94-532B-494D-AD7A-712B16D9F5A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00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48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9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5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25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6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62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837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61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Desktop\15517705731125314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28926" y="0"/>
            <a:ext cx="6215074" cy="371475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3100" b="1" i="1" dirty="0" smtClean="0">
                <a:solidFill>
                  <a:srgbClr val="FF0000"/>
                </a:solidFill>
                <a:latin typeface="Book Antiqua" pitchFamily="18" charset="0"/>
              </a:rPr>
              <a:t>В большом небесном океане.</a:t>
            </a:r>
            <a:br>
              <a:rPr lang="ru-RU" sz="3100" b="1" i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Book Antiqua" pitchFamily="18" charset="0"/>
              </a:rPr>
              <a:t>Есть место слабым и "крутым".</a:t>
            </a:r>
            <a:br>
              <a:rPr lang="ru-RU" sz="3100" b="1" i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Book Antiqua" pitchFamily="18" charset="0"/>
              </a:rPr>
              <a:t>Воробышек в просторах станет</a:t>
            </a:r>
            <a:br>
              <a:rPr lang="ru-RU" sz="3100" b="1" i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Book Antiqua" pitchFamily="18" charset="0"/>
              </a:rPr>
              <a:t>Наживкой хищникам большим.</a:t>
            </a:r>
            <a:endParaRPr lang="en-US" sz="3100" b="1" i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/>
            <a:r>
              <a:rPr lang="ru-RU" sz="3100" b="1" i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Book Antiqua" pitchFamily="18" charset="0"/>
              </a:rPr>
              <a:t>Природа  так распределила,</a:t>
            </a:r>
            <a:br>
              <a:rPr lang="ru-RU" sz="3100" b="1" i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Book Antiqua" pitchFamily="18" charset="0"/>
              </a:rPr>
              <a:t>И здесь, увы, напрасен спор.</a:t>
            </a:r>
            <a:br>
              <a:rPr lang="ru-RU" sz="3100" b="1" i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Book Antiqua" pitchFamily="18" charset="0"/>
              </a:rPr>
              <a:t>Не всех, но силой наделила,</a:t>
            </a:r>
            <a:br>
              <a:rPr lang="ru-RU" sz="3100" b="1" i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Book Antiqua" pitchFamily="18" charset="0"/>
              </a:rPr>
              <a:t>Чтоб шёл естественный отбор.</a:t>
            </a:r>
          </a:p>
          <a:p>
            <a:endParaRPr lang="ru-RU" sz="3100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Виды борьбы за существование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28868"/>
            <a:ext cx="292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Внутривидовая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3643314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Межвидовая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2143116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С   неблагоприятными условиями среды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1357290" y="1571612"/>
            <a:ext cx="1428760" cy="78581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3143240" y="2357430"/>
            <a:ext cx="2071702" cy="35719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6107917" y="1607331"/>
            <a:ext cx="642942" cy="42862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Внутривидовая борьба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" name="Picture 3" descr="C:\Users\user\Desktop\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643314"/>
            <a:ext cx="4643438" cy="288607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3" name="Picture 5" descr="C:\Users\user\Desktop\14750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142984"/>
            <a:ext cx="4762500" cy="27813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5" name="Picture 7" descr="C:\Users\user\Desktop\14750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643314"/>
            <a:ext cx="4429156" cy="30908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Открытый урок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4762500" cy="300037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F:\Открытый урок\cb4f3cbb76287797d1d374537100ddc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643182"/>
            <a:ext cx="4214842" cy="37147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Bookman Old Style" pitchFamily="18" charset="0"/>
              </a:rPr>
              <a:t>Межвидовая борьба</a:t>
            </a:r>
            <a:endParaRPr lang="ru-RU" sz="4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F:\Открытый урок\urok-na-tiemu-bor-ba-za-sushchiestvovaniie-ieie-prichiny-i-vidy_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643182"/>
            <a:ext cx="4214842" cy="371477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21443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Борьба с неблагоприятными условиями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076" name="Picture 4" descr="C:\Users\user\Desktop\kartinka-2.-kaktusy-v-dikoj-priro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7"/>
            <a:ext cx="4500562" cy="321471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7" name="Picture 5" descr="C:\Users\user\Desktop\Двугорбый верблюд-t5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736"/>
            <a:ext cx="3929090" cy="3238500"/>
          </a:xfrm>
          <a:prstGeom prst="rect">
            <a:avLst/>
          </a:prstGeom>
          <a:noFill/>
        </p:spPr>
      </p:pic>
      <p:pic>
        <p:nvPicPr>
          <p:cNvPr id="3078" name="Picture 6" descr="C:\Users\user\Desktop\bee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857628"/>
            <a:ext cx="4071966" cy="300037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Что такое естественный отбор?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Это преимущественное выживание и размножение особей, наиболее приспособленных к данным</a:t>
            </a:r>
          </a:p>
          <a:p>
            <a:pPr algn="ctr">
              <a:buNone/>
            </a:pPr>
            <a:r>
              <a:rPr lang="ru-RU" dirty="0" smtClean="0">
                <a:latin typeface="Bookman Old Style" pitchFamily="18" charset="0"/>
              </a:rPr>
              <a:t> условиям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rgbClr val="FF0000"/>
                </a:solidFill>
                <a:latin typeface="Bookman Old Style" pitchFamily="18" charset="0"/>
              </a:rPr>
              <a:t>Выпишите порядковые номера причин, приводящих к гибели особей одуванчика в три строчки: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</a:b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А – Внутривидовая борьба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Б – Межвидовая борьба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В – Борьба с неблагоприятными  условиями среды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Причины гибели одуванчика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</a:rPr>
              <a:t>1-плоды вместе с сеном попадают в желудок овцы;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</a:rPr>
              <a:t>2-плодами питаются многие птицы;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</a:rPr>
              <a:t>3-всходами питаются травоядные животные;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</a:rPr>
              <a:t>4-одуванчики  топчут люди;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</a:rPr>
              <a:t>5- растения затемняют пырей, крапива;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</a:rPr>
              <a:t>6-сами одуванчики вытесняют друг друга;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</a:rPr>
              <a:t>7-семена погибают на скалах, в пустыне;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</a:rPr>
              <a:t>8-семена не прорастают от недостатка влаги;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</a:rPr>
              <a:t>9-растения гибнут от сильных морозов;</a:t>
            </a:r>
          </a:p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</a:rPr>
              <a:t>10-растения погибают от болезнетворных бактерий и вирусов.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Bookman Old Style" pitchFamily="18" charset="0"/>
              </a:rPr>
              <a:t>Ответы:</a:t>
            </a:r>
            <a:endParaRPr lang="ru-RU" sz="5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4000" dirty="0" smtClean="0">
                <a:latin typeface="Bookman Old Style" pitchFamily="18" charset="0"/>
              </a:rPr>
              <a:t>А – 6;</a:t>
            </a:r>
          </a:p>
          <a:p>
            <a:r>
              <a:rPr lang="ru-RU" sz="4000" dirty="0" smtClean="0">
                <a:latin typeface="Bookman Old Style" pitchFamily="18" charset="0"/>
              </a:rPr>
              <a:t>Б – 1, 2, 3, 5, 10;</a:t>
            </a:r>
          </a:p>
          <a:p>
            <a:r>
              <a:rPr lang="ru-RU" sz="4000" dirty="0" smtClean="0">
                <a:latin typeface="Bookman Old Style" pitchFamily="18" charset="0"/>
              </a:rPr>
              <a:t>В – 7, 8, 9.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Домашнее задание: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</a:rPr>
              <a:t>1. п. 32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</a:rPr>
              <a:t> 2. Заполнить таблицу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3012247"/>
          <a:ext cx="7429552" cy="3036115"/>
        </p:xfrm>
        <a:graphic>
          <a:graphicData uri="http://schemas.openxmlformats.org/drawingml/2006/table">
            <a:tbl>
              <a:tblPr/>
              <a:tblGrid>
                <a:gridCol w="1254038"/>
                <a:gridCol w="2148313"/>
                <a:gridCol w="1665200"/>
                <a:gridCol w="2362001"/>
              </a:tblGrid>
              <a:tr h="878687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 борьбы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 борьбы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Примеры из царства животных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Примеры из царства растений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949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Внутривидовая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792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Межвидовая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687">
                <a:tc>
                  <a:txBody>
                    <a:bodyPr/>
                    <a:lstStyle/>
                    <a:p>
                      <a:pPr algn="ctr">
                        <a:spcAft>
                          <a:spcPts val="75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условиями среды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Bookman Old Style" pitchFamily="18" charset="0"/>
              </a:rPr>
              <a:t>«ПЛЮС-МИНУС-ИНТЕРЕСНО»</a:t>
            </a:r>
            <a:endParaRPr lang="ru-RU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В графу «П»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- «плюс» записывается все, что понравилось на уроке, информация и формы работы,  которые вызвали положительные эмоции, либо могут быть полезны для достижения каких-то целей. 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В графу «М»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- «минус» записывается все, что не понравилось на уроке, показалось скучным, вызвало неприязнь, осталось непонятным, или информация, которая оказалась не нужной, бесполезной с точки зрения решения жизненных ситуаций.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В графу «И»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Bookman Old Style" pitchFamily="18" charset="0"/>
              </a:rPr>
              <a:t>- «интересно» вписывайте все любопытные факты, о которых узнали на уроке и что бы еще хотелось узнать по данной проблеме, вопросы к учителю.</a:t>
            </a: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714348" y="76200"/>
            <a:ext cx="8048652" cy="33528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i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sz="4000" b="1" i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sz="4000" b="1" i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sz="4000" b="1" i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sz="4000" b="1" i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sz="4000" b="1" i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r>
              <a:rPr lang="ru-RU" sz="4000" b="1" i="1" dirty="0" smtClean="0">
                <a:solidFill>
                  <a:srgbClr val="FF0000"/>
                </a:solidFill>
                <a:latin typeface="Bookman Old Style" pitchFamily="18" charset="0"/>
              </a:rPr>
              <a:t>Движущие силы эволюции. Борьба за существование и естественный отбор.</a:t>
            </a:r>
            <a:endParaRPr lang="ru-RU" sz="4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99562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Bookman Old Style" pitchFamily="18" charset="0"/>
              </a:rPr>
              <a:t>Задачи урока:</a:t>
            </a:r>
            <a:endParaRPr lang="ru-RU" sz="48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686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попытаемся объяснить ведущую роль отбора в процессе эволюции;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ознакомимся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видами борьбы за существование;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объясним связь борьбы за существование с естественным отбором.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ru-RU" altLang="ko-KR" b="1" i="1" dirty="0" smtClean="0">
                <a:solidFill>
                  <a:srgbClr val="FF0000"/>
                </a:solidFill>
                <a:latin typeface="Bookman Old Style" pitchFamily="18" charset="0"/>
                <a:ea typeface="굴림" pitchFamily="34" charset="-127"/>
              </a:rPr>
              <a:t>Ч.Дарвин (1809-1882)</a:t>
            </a:r>
            <a:r>
              <a:rPr kumimoji="1" lang="en-US" altLang="ko-KR" b="1" i="1" dirty="0" smtClean="0">
                <a:solidFill>
                  <a:srgbClr val="FF0000"/>
                </a:solidFill>
                <a:latin typeface="Bookman Old Style" pitchFamily="18" charset="0"/>
                <a:ea typeface="굴림" pitchFamily="34" charset="-127"/>
              </a:rPr>
              <a:t/>
            </a:r>
            <a:br>
              <a:rPr kumimoji="1" lang="en-US" altLang="ko-KR" b="1" i="1" dirty="0" smtClean="0">
                <a:solidFill>
                  <a:srgbClr val="FF0000"/>
                </a:solidFill>
                <a:latin typeface="Bookman Old Style" pitchFamily="18" charset="0"/>
                <a:ea typeface="굴림" pitchFamily="34" charset="-127"/>
              </a:rPr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Великий английский ученый разработал научную теорию эволюции живой природы.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71546"/>
            <a:ext cx="4286280" cy="5500702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В 1859 г. Ч.Дарвин опубликовал свою основную работу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«Происхождение видов путем естественного отбора».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C:\Users\user\Desktop\5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00174"/>
            <a:ext cx="364333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user\Desktop\o.91731 —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45116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Каждый год одно растение одуванчика производит порядка 100 семян. Если бы все 100 семян выросли бы в растения и снова бы дали по 100 семян и так продолжалось бы из года в год, то в десятом поколении одуванчиков, чтобы расселить всех особей потребовалась бы площадь в 15 раз превышающая поверхность земной суши.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user\Desktop\EsjfNZdXYAA1Pf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16"/>
            <a:ext cx="7358114" cy="485778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tx1">
                    <a:lumMod val="50000"/>
                  </a:schemeClr>
                </a:solidFill>
                <a:latin typeface="Bookman Old Style" pitchFamily="18" charset="0"/>
              </a:rPr>
              <a:t>В </a:t>
            </a:r>
            <a:r>
              <a:rPr lang="ru-RU" sz="2700" b="1" dirty="0" smtClean="0">
                <a:solidFill>
                  <a:srgbClr val="FFFF00"/>
                </a:solidFill>
                <a:latin typeface="Bookman Old Style" pitchFamily="18" charset="0"/>
              </a:rPr>
              <a:t>1859</a:t>
            </a:r>
            <a:r>
              <a:rPr lang="ru-RU" sz="2700" dirty="0" smtClean="0">
                <a:solidFill>
                  <a:schemeClr val="tx1">
                    <a:lumMod val="50000"/>
                  </a:schemeClr>
                </a:solidFill>
                <a:latin typeface="Bookman Old Style" pitchFamily="18" charset="0"/>
              </a:rPr>
              <a:t> году  в Австралию  привезли всего</a:t>
            </a:r>
            <a:br>
              <a:rPr lang="ru-RU" sz="2700" dirty="0" smtClean="0">
                <a:solidFill>
                  <a:schemeClr val="tx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700" dirty="0" smtClean="0">
                <a:solidFill>
                  <a:schemeClr val="tx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700" b="1" dirty="0" smtClean="0">
                <a:solidFill>
                  <a:schemeClr val="tx1">
                    <a:lumMod val="50000"/>
                  </a:schemeClr>
                </a:solidFill>
                <a:latin typeface="Bookman Old Style" pitchFamily="18" charset="0"/>
              </a:rPr>
              <a:t>24</a:t>
            </a:r>
            <a:r>
              <a:rPr lang="ru-RU" sz="2700" dirty="0" smtClean="0">
                <a:solidFill>
                  <a:schemeClr val="tx1">
                    <a:lumMod val="50000"/>
                  </a:schemeClr>
                </a:solidFill>
                <a:latin typeface="Bookman Old Style" pitchFamily="18" charset="0"/>
              </a:rPr>
              <a:t> кролика. Через 6 лет их стало уже 30000 особей, а еще через несколько лет они стали </a:t>
            </a:r>
            <a:r>
              <a:rPr lang="ru-RU" sz="2700" b="1" dirty="0" smtClean="0">
                <a:solidFill>
                  <a:srgbClr val="FFFF00"/>
                </a:solidFill>
                <a:latin typeface="Bookman Old Style" pitchFamily="18" charset="0"/>
              </a:rPr>
              <a:t>бичом сельского</a:t>
            </a:r>
            <a:r>
              <a:rPr lang="ru-RU" sz="2700" b="1" dirty="0" smtClean="0">
                <a:solidFill>
                  <a:schemeClr val="tx1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700" dirty="0" smtClean="0">
                <a:solidFill>
                  <a:schemeClr val="tx1">
                    <a:lumMod val="50000"/>
                  </a:schemeClr>
                </a:solidFill>
                <a:latin typeface="Bookman Old Style" pitchFamily="18" charset="0"/>
              </a:rPr>
              <a:t>хозяйства.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Bookman Old Style" pitchFamily="18" charset="0"/>
              </a:rPr>
              <a:t>        По подсчетам В.И.Вернадского для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Bookman Old Style" pitchFamily="18" charset="0"/>
              </a:rPr>
              <a:t>полного захвата  планеты различными организмами понадобился бы срок:</a:t>
            </a:r>
            <a:endParaRPr lang="ru-RU" sz="27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8194" name="Picture 2" descr="C:\Users\user\Desktop\bakter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2857520" cy="156527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195" name="Picture 3" descr="C:\Users\user\Desktop\Cili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357298"/>
            <a:ext cx="3000396" cy="171451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196" name="Picture 4" descr="C:\Users\user\Desktop\46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6"/>
            <a:ext cx="2643206" cy="214314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197" name="Picture 5" descr="C:\Users\user\Desktop\Без назван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786058"/>
            <a:ext cx="2714644" cy="207170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198" name="Picture 6" descr="C:\Users\user\Desktop\009a3c0b-1641-4aea-8d74-18b46eb12be1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3571876"/>
            <a:ext cx="2928958" cy="214314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285720" y="292893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Бактерии - 1,5 дня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85789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Сельдь – 7-12 лет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485776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15-18 лет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570" y="314324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1-2 месяца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0760" y="578645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8 лет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Борьба за существование </a:t>
            </a:r>
            <a:r>
              <a:rPr lang="ru-RU" sz="4000" dirty="0" smtClean="0">
                <a:latin typeface="Bookman Old Style" pitchFamily="18" charset="0"/>
              </a:rPr>
              <a:t>–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это сложные и многообразные отношения организмов внутри одного вида, между разными видами и с неорганической природой.</a:t>
            </a:r>
            <a:r>
              <a:rPr lang="ru-RU" sz="4000" dirty="0" smtClean="0">
                <a:latin typeface="Bookman Old Style" pitchFamily="18" charset="0"/>
              </a:rPr>
              <a:t/>
            </a:r>
            <a:br>
              <a:rPr lang="ru-RU" sz="4000" dirty="0" smtClean="0">
                <a:latin typeface="Bookman Old Style" pitchFamily="18" charset="0"/>
              </a:rPr>
            </a:br>
            <a:endParaRPr lang="ru-RU" sz="4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ustom 41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409814"/>
      </a:accent1>
      <a:accent2>
        <a:srgbClr val="54C81A"/>
      </a:accent2>
      <a:accent3>
        <a:srgbClr val="83C937"/>
      </a:accent3>
      <a:accent4>
        <a:srgbClr val="ADE646"/>
      </a:accent4>
      <a:accent5>
        <a:srgbClr val="C5C5C5"/>
      </a:accent5>
      <a:accent6>
        <a:srgbClr val="909BA5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Custom 41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409814"/>
      </a:accent1>
      <a:accent2>
        <a:srgbClr val="54C81A"/>
      </a:accent2>
      <a:accent3>
        <a:srgbClr val="83C937"/>
      </a:accent3>
      <a:accent4>
        <a:srgbClr val="ADE646"/>
      </a:accent4>
      <a:accent5>
        <a:srgbClr val="C5C5C5"/>
      </a:accent5>
      <a:accent6>
        <a:srgbClr val="909BA5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385</Words>
  <Application>Microsoft Office PowerPoint</Application>
  <PresentationFormat>Экран (4:3)</PresentationFormat>
  <Paragraphs>73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Office Theme</vt:lpstr>
      <vt:lpstr>15_Office Theme</vt:lpstr>
      <vt:lpstr>Слайд 1</vt:lpstr>
      <vt:lpstr>Слайд 2</vt:lpstr>
      <vt:lpstr>Задачи урока:</vt:lpstr>
      <vt:lpstr>Ч.Дарвин (1809-1882) </vt:lpstr>
      <vt:lpstr>Слайд 5</vt:lpstr>
      <vt:lpstr>Каждый год одно растение одуванчика производит порядка 100 семян. Если бы все 100 семян выросли бы в растения и снова бы дали по 100 семян и так продолжалось бы из года в год, то в десятом поколении одуванчиков, чтобы расселить всех особей потребовалась бы площадь в 15 раз превышающая поверхность земной суши.</vt:lpstr>
      <vt:lpstr>В 1859 году  в Австралию  привезли всего  24 кролика. Через 6 лет их стало уже 30000 особей, а еще через несколько лет они стали бичом сельского хозяйства. </vt:lpstr>
      <vt:lpstr>        По подсчетам В.И.Вернадского для полного захвата  планеты различными организмами понадобился бы срок:</vt:lpstr>
      <vt:lpstr>Борьба за существование – это сложные и многообразные отношения организмов внутри одного вида, между разными видами и с неорганической природой. </vt:lpstr>
      <vt:lpstr>Виды борьбы за существование</vt:lpstr>
      <vt:lpstr>Внутривидовая борьба</vt:lpstr>
      <vt:lpstr>Межвидовая борьба</vt:lpstr>
      <vt:lpstr>Борьба с неблагоприятными условиями</vt:lpstr>
      <vt:lpstr>Что такое естественный отбор?</vt:lpstr>
      <vt:lpstr>  Выпишите порядковые номера причин, приводящих к гибели особей одуванчика в три строчки: </vt:lpstr>
      <vt:lpstr>Причины гибели одуванчика</vt:lpstr>
      <vt:lpstr>Ответы:</vt:lpstr>
      <vt:lpstr>Домашнее задание:</vt:lpstr>
      <vt:lpstr>«ПЛЮС-МИНУС-ИНТЕРЕСНО»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Пользователь Windows</cp:lastModifiedBy>
  <cp:revision>303</cp:revision>
  <dcterms:created xsi:type="dcterms:W3CDTF">2012-04-26T17:06:14Z</dcterms:created>
  <dcterms:modified xsi:type="dcterms:W3CDTF">2025-02-23T17:16:38Z</dcterms:modified>
</cp:coreProperties>
</file>