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3" autoAdjust="0"/>
    <p:restoredTop sz="94704" autoAdjust="0"/>
  </p:normalViewPr>
  <p:slideViewPr>
    <p:cSldViewPr>
      <p:cViewPr varScale="1">
        <p:scale>
          <a:sx n="66" d="100"/>
          <a:sy n="66" d="100"/>
        </p:scale>
        <p:origin x="-133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431456432366327E-2"/>
          <c:y val="9.6362169082570046E-2"/>
          <c:w val="0.83739342560628161"/>
          <c:h val="0.81291936131097353"/>
        </c:manualLayout>
      </c:layout>
      <c:pie3DChart>
        <c:varyColors val="1"/>
        <c:ser>
          <c:idx val="0"/>
          <c:order val="0"/>
          <c:tx>
            <c:strRef>
              <c:f>Лист1!$A$1:$A$7</c:f>
              <c:strCache>
                <c:ptCount val="1"/>
                <c:pt idx="0">
                  <c:v>Средства массовой информации Спорт Техника Музыка, кино Мода Экономика Власть, политика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5.5699455364199617E-2"/>
                  <c:y val="0.26643149770896907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/>
                      <a:t>Средства массовой информации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layout>
                <c:manualLayout>
                  <c:x val="-6.8217410323709602E-3"/>
                  <c:y val="2.691819772528438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/>
                      <a:t>Спорт</a:t>
                    </a:r>
                    <a:r>
                      <a:rPr lang="ru-RU" dirty="0"/>
                      <a:t> </a:t>
                    </a:r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2"/>
              <c:layout>
                <c:manualLayout>
                  <c:x val="-1.6467749334011007E-2"/>
                  <c:y val="4.3712896564320224E-2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ru-RU" sz="1400" b="1" dirty="0"/>
                      <a:t>Техника</a:t>
                    </a:r>
                    <a:r>
                      <a:rPr lang="ru-RU" b="1" dirty="0"/>
                      <a:t> 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3"/>
              <c:layout>
                <c:manualLayout>
                  <c:x val="1.1944444444444468E-3"/>
                  <c:y val="-3.8377077865266902E-2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/>
                      <a:t>Музыка, </a:t>
                    </a:r>
                  </a:p>
                  <a:p>
                    <a:pPr>
                      <a:defRPr sz="1400" b="1"/>
                    </a:pPr>
                    <a:r>
                      <a:rPr lang="ru-RU" sz="1400" b="1"/>
                      <a:t>кино 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4"/>
              <c:layout>
                <c:manualLayout>
                  <c:x val="-4.0037182852143598E-3"/>
                  <c:y val="-0.1138841498979295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/>
                      <a:t>Мода 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5"/>
              <c:layout>
                <c:manualLayout>
                  <c:x val="0.14860717410323709"/>
                  <c:y val="-0.10648148148148164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/>
                      <a:t>Экономика 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6"/>
              <c:layout>
                <c:manualLayout>
                  <c:x val="9.1227471566054388E-2"/>
                  <c:y val="1.1574074074074086E-3"/>
                </c:manualLayout>
              </c:layout>
              <c:tx>
                <c:rich>
                  <a:bodyPr/>
                  <a:lstStyle/>
                  <a:p>
                    <a:pPr>
                      <a:defRPr sz="1400" b="1"/>
                    </a:pPr>
                    <a:r>
                      <a:rPr lang="ru-RU" sz="1400" b="1"/>
                      <a:t>Власть, политика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1"/>
          </c:dLbls>
          <c:val>
            <c:numRef>
              <c:f>Лист1!$B$1:$B$7</c:f>
              <c:numCache>
                <c:formatCode>General</c:formatCode>
                <c:ptCount val="7"/>
                <c:pt idx="0">
                  <c:v>56</c:v>
                </c:pt>
                <c:pt idx="1">
                  <c:v>4.8</c:v>
                </c:pt>
                <c:pt idx="2">
                  <c:v>4.8</c:v>
                </c:pt>
                <c:pt idx="3">
                  <c:v>4.8</c:v>
                </c:pt>
                <c:pt idx="4">
                  <c:v>4.8</c:v>
                </c:pt>
                <c:pt idx="5">
                  <c:v>19.8</c:v>
                </c:pt>
                <c:pt idx="6">
                  <c:v>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010A63A4-3572-4B27-B383-84D7D9E3D83F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E10D0F4D-A9BC-4899-8372-3ED277D83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5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E58EE69-A876-4E74-86C2-628494CDF3AA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FE16532C-7DFC-4EC2-AFA5-3731AA0E8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73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22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3" name="Rectangle 1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" name="Rectangle 1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" name="Rectangle 1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685800" y="0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40000"/>
                  </a:schemeClr>
                </a:gs>
                <a:gs pos="40000">
                  <a:schemeClr val="bg1">
                    <a:alpha val="40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1890000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685800" y="5713412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4648201"/>
            <a:ext cx="8134350" cy="1200152"/>
          </a:xfrm>
        </p:spPr>
        <p:txBody>
          <a:bodyPr anchor="b" anchorCtr="0">
            <a:normAutofit/>
          </a:bodyPr>
          <a:lstStyle>
            <a:lvl1pPr algn="l">
              <a:defRPr sz="720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5820696"/>
            <a:ext cx="8077200" cy="914400"/>
          </a:xfrm>
        </p:spPr>
        <p:txBody>
          <a:bodyPr>
            <a:noAutofit/>
          </a:bodyPr>
          <a:lstStyle>
            <a:lvl1pPr marL="0" indent="0" algn="l">
              <a:spcAft>
                <a:spcPts val="0"/>
              </a:spcAft>
              <a:buNone/>
              <a:defRPr sz="1600" cap="none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Rectangle 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62000"/>
            <a:ext cx="7772400" cy="1362075"/>
          </a:xfrm>
        </p:spPr>
        <p:txBody>
          <a:bodyPr anchor="b" anchorCtr="0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1"/>
            <a:ext cx="3886200" cy="48307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95401"/>
            <a:ext cx="3886200" cy="48307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0"/>
            <a:ext cx="3887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95400"/>
            <a:ext cx="388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981201"/>
            <a:ext cx="3886200" cy="4144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Rectangle 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2"/>
                <a:srgbClr val="FFFFFF"/>
              </a:duotone>
            </a:blip>
            <a:stretch>
              <a:fillRect/>
            </a:stretch>
          </p:blipFill>
          <p:spPr>
            <a:xfrm>
              <a:off x="0" y="857"/>
              <a:ext cx="8139683" cy="68571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Rectangle 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3"/>
                <a:srgbClr val="FFFFFF"/>
              </a:duotone>
            </a:blip>
            <a:stretch>
              <a:fillRect/>
            </a:stretch>
          </p:blipFill>
          <p:spPr>
            <a:xfrm>
              <a:off x="3150349" y="0"/>
              <a:ext cx="5993651" cy="52444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Rectangle 10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/>
                <a:srgbClr val="FFFFFF"/>
              </a:duotone>
            </a:blip>
            <a:stretch>
              <a:fillRect/>
            </a:stretch>
          </p:blipFill>
          <p:spPr>
            <a:xfrm>
              <a:off x="293206" y="1042127"/>
              <a:ext cx="8850794" cy="581587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en-US" smtClean="0"/>
              <a:pPr/>
              <a:t>4/6/2026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67525"/>
            <a:chOff x="0" y="0"/>
            <a:chExt cx="9144000" cy="686752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7" name="Rectangle 6"/>
              <p:cNvPicPr>
                <a:picLocks noChangeAspect="1"/>
              </p:cNvPicPr>
              <p:nvPr/>
            </p:nvPicPr>
            <p:blipFill>
              <a:blip r:embed="rId11" cstate="print">
                <a:duotone>
                  <a:schemeClr val="accent2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0" y="857"/>
                <a:ext cx="8139683" cy="685714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" name="Rectangle 7"/>
              <p:cNvPicPr>
                <a:picLocks noChangeAspect="1"/>
              </p:cNvPicPr>
              <p:nvPr/>
            </p:nvPicPr>
            <p:blipFill>
              <a:blip r:embed="rId12" cstate="print">
                <a:duotone>
                  <a:schemeClr val="accent3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3150349" y="0"/>
                <a:ext cx="5993651" cy="524444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Rectangle 8"/>
              <p:cNvPicPr>
                <a:picLocks noChangeAspect="1"/>
              </p:cNvPicPr>
              <p:nvPr/>
            </p:nvPicPr>
            <p:blipFill>
              <a:blip r:embed="rId13" cstate="print">
                <a:duotone>
                  <a:schemeClr val="accent1"/>
                  <a:srgbClr val="FFFFFF"/>
                </a:duotone>
              </a:blip>
              <a:stretch>
                <a:fillRect/>
              </a:stretch>
            </p:blipFill>
            <p:spPr>
              <a:xfrm>
                <a:off x="293206" y="1042127"/>
                <a:ext cx="8850794" cy="58158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" name="Rectangle 11"/>
            <p:cNvSpPr/>
            <p:nvPr/>
          </p:nvSpPr>
          <p:spPr>
            <a:xfrm flipV="1">
              <a:off x="685800" y="1152525"/>
              <a:ext cx="8458200" cy="5715000"/>
            </a:xfrm>
            <a:prstGeom prst="rect">
              <a:avLst/>
            </a:prstGeom>
            <a:gradFill flip="none" rotWithShape="1">
              <a:gsLst>
                <a:gs pos="100000">
                  <a:schemeClr val="bg1">
                    <a:alpha val="35000"/>
                  </a:schemeClr>
                </a:gs>
                <a:gs pos="40000">
                  <a:schemeClr val="bg1">
                    <a:alpha val="35000"/>
                  </a:schemeClr>
                </a:gs>
                <a:gs pos="21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685800" y="1152525"/>
              <a:ext cx="8458200" cy="1588"/>
            </a:xfrm>
            <a:prstGeom prst="line">
              <a:avLst/>
            </a:prstGeom>
            <a:ln w="6350" cap="rnd" cmpd="sng" algn="ctr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1112838"/>
          </a:xfrm>
          <a:prstGeom prst="rect">
            <a:avLst/>
          </a:prstGeom>
        </p:spPr>
        <p:txBody>
          <a:bodyPr vert="horz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5401"/>
            <a:ext cx="8001000" cy="48307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0C22852-A508-4967-A48D-48354254F1AE}" type="datetimeFigureOut">
              <a:rPr lang="en-US" smtClean="0">
                <a:solidFill>
                  <a:schemeClr val="tx1"/>
                </a:solidFill>
              </a:rPr>
              <a:pPr/>
              <a:t>4/6/2026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85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B6EAAFC-84C7-4BE1-BC5E-CE208EE20C26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ts val="600"/>
        </a:spcBef>
        <a:spcAft>
          <a:spcPts val="600"/>
        </a:spcAft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&#208;&#147;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5557838" cy="178595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Arno Pro Display" pitchFamily="18" charset="0"/>
              </a:rPr>
              <a:t>Использование  английских  слов  в сленге  учеников нашей школы</a:t>
            </a:r>
            <a:endParaRPr lang="ru-RU" sz="2800" b="1" noProof="0" dirty="0">
              <a:latin typeface="Arno Pro Display" pitchFamily="18" charset="0"/>
            </a:endParaRPr>
          </a:p>
        </p:txBody>
      </p:sp>
      <p:pic>
        <p:nvPicPr>
          <p:cNvPr id="4" name="Рисунок 3" descr="http://www.krd.ru/file/article/a3/18/562ef1574da63723603af32e1f65/ful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074743"/>
            <a:ext cx="332740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focusontheforty.ca/wp-content/uploads/2010/10/iStock_000012493290Smal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2015" y="4221088"/>
            <a:ext cx="314327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7857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no Pro Smbd Display" pitchFamily="18" charset="0"/>
              </a:rPr>
              <a:t>Социальный </a:t>
            </a:r>
            <a:r>
              <a:rPr lang="ru-RU" sz="3200" b="1" dirty="0" err="1" smtClean="0">
                <a:solidFill>
                  <a:srgbClr val="0070C0"/>
                </a:solidFill>
                <a:latin typeface="Arno Pro Smbd Display" pitchFamily="18" charset="0"/>
              </a:rPr>
              <a:t>опросник</a:t>
            </a:r>
            <a:endParaRPr lang="ru-RU" sz="3200" b="1" dirty="0">
              <a:solidFill>
                <a:srgbClr val="0070C0"/>
              </a:solidFill>
              <a:latin typeface="Arno Pro Smbd Displa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5600" b="1" dirty="0" smtClean="0"/>
              <a:t>«Причины использования заимствованных слов в повседневной речи»</a:t>
            </a:r>
            <a:endParaRPr lang="ru-RU" sz="5600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5600" b="1" dirty="0" smtClean="0">
                <a:latin typeface="Arno Pro Display" pitchFamily="18" charset="0"/>
              </a:rPr>
              <a:t>1. Используете ли вы в своей речи заимствованные слова?</a:t>
            </a:r>
          </a:p>
          <a:p>
            <a:pPr>
              <a:buNone/>
            </a:pPr>
            <a:r>
              <a:rPr lang="ru-RU" sz="5600" b="1" dirty="0" smtClean="0">
                <a:latin typeface="Arno Pro Display" pitchFamily="18" charset="0"/>
              </a:rPr>
              <a:t>2. Почему вы их используете?</a:t>
            </a:r>
          </a:p>
          <a:p>
            <a:pPr>
              <a:buNone/>
            </a:pPr>
            <a:r>
              <a:rPr lang="ru-RU" sz="5600" b="1" dirty="0" smtClean="0">
                <a:latin typeface="Arno Pro Display" pitchFamily="18" charset="0"/>
              </a:rPr>
              <a:t>3. Как часто вы используете английские слова в повседневной речи?</a:t>
            </a:r>
          </a:p>
          <a:p>
            <a:pPr>
              <a:buNone/>
            </a:pPr>
            <a:r>
              <a:rPr lang="ru-RU" sz="5600" b="1" dirty="0" smtClean="0">
                <a:latin typeface="Arno Pro Display" pitchFamily="18" charset="0"/>
              </a:rPr>
              <a:t>4. Напишите, что по вашему означают данные слова:</a:t>
            </a:r>
          </a:p>
          <a:p>
            <a:pPr>
              <a:buNone/>
            </a:pPr>
            <a:r>
              <a:rPr lang="ru-RU" sz="5600" dirty="0" smtClean="0">
                <a:latin typeface="Arno Pro Display" pitchFamily="18" charset="0"/>
              </a:rPr>
              <a:t>а) </a:t>
            </a:r>
            <a:r>
              <a:rPr lang="ru-RU" sz="5600" dirty="0" err="1" smtClean="0">
                <a:latin typeface="Arno Pro Display" pitchFamily="18" charset="0"/>
              </a:rPr>
              <a:t>фейс</a:t>
            </a:r>
            <a:r>
              <a:rPr lang="ru-RU" sz="5600" dirty="0" smtClean="0">
                <a:latin typeface="Arno Pro Display" pitchFamily="18" charset="0"/>
              </a:rPr>
              <a:t> контроль</a:t>
            </a:r>
          </a:p>
          <a:p>
            <a:pPr>
              <a:buNone/>
            </a:pPr>
            <a:r>
              <a:rPr lang="ru-RU" sz="5600" dirty="0" smtClean="0">
                <a:latin typeface="Arno Pro Display" pitchFamily="18" charset="0"/>
              </a:rPr>
              <a:t>б) ток-шоу</a:t>
            </a:r>
          </a:p>
          <a:p>
            <a:pPr>
              <a:buNone/>
            </a:pPr>
            <a:r>
              <a:rPr lang="ru-RU" sz="5600" dirty="0" smtClean="0">
                <a:latin typeface="Arno Pro Display" pitchFamily="18" charset="0"/>
              </a:rPr>
              <a:t>в) </a:t>
            </a:r>
            <a:r>
              <a:rPr lang="ru-RU" sz="5600" dirty="0" err="1" smtClean="0">
                <a:latin typeface="Arno Pro Display" pitchFamily="18" charset="0"/>
              </a:rPr>
              <a:t>блендер</a:t>
            </a:r>
            <a:endParaRPr lang="ru-RU" sz="5600" dirty="0" smtClean="0">
              <a:latin typeface="Arno Pro Display" pitchFamily="18" charset="0"/>
            </a:endParaRPr>
          </a:p>
          <a:p>
            <a:pPr>
              <a:buNone/>
            </a:pPr>
            <a:r>
              <a:rPr lang="ru-RU" sz="5600" dirty="0" smtClean="0">
                <a:latin typeface="Arno Pro Display" pitchFamily="18" charset="0"/>
              </a:rPr>
              <a:t>г) ди-джей</a:t>
            </a:r>
          </a:p>
          <a:p>
            <a:pPr>
              <a:buNone/>
            </a:pPr>
            <a:r>
              <a:rPr lang="ru-RU" sz="5600" dirty="0" err="1" smtClean="0">
                <a:latin typeface="Arno Pro Display" pitchFamily="18" charset="0"/>
              </a:rPr>
              <a:t>д</a:t>
            </a:r>
            <a:r>
              <a:rPr lang="ru-RU" sz="5600" dirty="0" smtClean="0">
                <a:latin typeface="Arno Pro Display" pitchFamily="18" charset="0"/>
              </a:rPr>
              <a:t>) </a:t>
            </a:r>
            <a:r>
              <a:rPr lang="ru-RU" sz="5600" dirty="0" err="1" smtClean="0">
                <a:latin typeface="Arno Pro Display" pitchFamily="18" charset="0"/>
              </a:rPr>
              <a:t>прайс</a:t>
            </a:r>
            <a:r>
              <a:rPr lang="ru-RU" sz="5600" dirty="0" smtClean="0">
                <a:latin typeface="Arno Pro Display" pitchFamily="18" charset="0"/>
              </a:rPr>
              <a:t> лист</a:t>
            </a:r>
          </a:p>
          <a:p>
            <a:pPr>
              <a:buNone/>
            </a:pPr>
            <a:r>
              <a:rPr lang="ru-RU" sz="5600" dirty="0" smtClean="0">
                <a:latin typeface="Arno Pro Display" pitchFamily="18" charset="0"/>
              </a:rPr>
              <a:t>е) уик-энд</a:t>
            </a:r>
          </a:p>
          <a:p>
            <a:pPr>
              <a:buNone/>
            </a:pPr>
            <a:r>
              <a:rPr lang="ru-RU" sz="5600" dirty="0" smtClean="0">
                <a:latin typeface="Arno Pro Display" pitchFamily="18" charset="0"/>
              </a:rPr>
              <a:t>ж) бой-френд</a:t>
            </a:r>
          </a:p>
          <a:p>
            <a:pPr>
              <a:buNone/>
            </a:pPr>
            <a:r>
              <a:rPr lang="ru-RU" sz="5600" dirty="0" err="1" smtClean="0">
                <a:latin typeface="Arno Pro Display" pitchFamily="18" charset="0"/>
              </a:rPr>
              <a:t>з</a:t>
            </a:r>
            <a:r>
              <a:rPr lang="ru-RU" sz="5600" dirty="0" smtClean="0">
                <a:latin typeface="Arno Pro Display" pitchFamily="18" charset="0"/>
              </a:rPr>
              <a:t>) бодибилдинг.</a:t>
            </a:r>
          </a:p>
          <a:p>
            <a:pPr>
              <a:buNone/>
            </a:pPr>
            <a:r>
              <a:rPr lang="ru-RU" sz="5600" b="1" dirty="0" smtClean="0">
                <a:latin typeface="Arno Pro Display" pitchFamily="18" charset="0"/>
              </a:rPr>
              <a:t>5. Ваше отношение к использованию английских слов в русской речи подростков?</a:t>
            </a:r>
          </a:p>
          <a:p>
            <a:pPr>
              <a:buNone/>
            </a:pPr>
            <a:r>
              <a:rPr lang="ru-RU" sz="5600" b="1" dirty="0" smtClean="0">
                <a:latin typeface="Arno Pro Display" pitchFamily="18" charset="0"/>
              </a:rPr>
              <a:t>6. Перечислите 10 заимствованных слов из английского языка, которые вы часто употребляете в своей речи на родном языке.</a:t>
            </a:r>
          </a:p>
          <a:p>
            <a:pPr>
              <a:buNone/>
            </a:pPr>
            <a:r>
              <a:rPr lang="ru-RU" sz="5600" dirty="0" smtClean="0">
                <a:latin typeface="Arno Pro Display" pitchFamily="18" charset="0"/>
              </a:rPr>
              <a:t/>
            </a:r>
            <a:br>
              <a:rPr lang="ru-RU" sz="5600" dirty="0" smtClean="0">
                <a:latin typeface="Arno Pro Display" pitchFamily="18" charset="0"/>
              </a:rPr>
            </a:br>
            <a:endParaRPr lang="ru-RU" sz="5600" dirty="0" smtClean="0">
              <a:latin typeface="Arno Pro Display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78579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no Pro Smbd Display" pitchFamily="18" charset="0"/>
              </a:rPr>
              <a:t>Выводы:</a:t>
            </a:r>
            <a:endParaRPr lang="ru-RU" sz="3200" dirty="0">
              <a:solidFill>
                <a:srgbClr val="0070C0"/>
              </a:solidFill>
              <a:latin typeface="Arno Pro Smbd Displa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Arno Pro Display" pitchFamily="18" charset="0"/>
              </a:rPr>
              <a:t>1. Современные подростки часто используют в своей речи заимствованные слова – 65%</a:t>
            </a:r>
          </a:p>
          <a:p>
            <a:pPr algn="ctr">
              <a:buNone/>
            </a:pPr>
            <a:endParaRPr lang="ru-RU" dirty="0" smtClean="0">
              <a:latin typeface="Arno Pro Display" pitchFamily="18" charset="0"/>
            </a:endParaRPr>
          </a:p>
          <a:p>
            <a:pPr algn="ctr">
              <a:buNone/>
            </a:pPr>
            <a:r>
              <a:rPr lang="ru-RU" sz="3600" dirty="0" smtClean="0">
                <a:latin typeface="Arno Pro Display" pitchFamily="18" charset="0"/>
              </a:rPr>
              <a:t>6 класс - 61%</a:t>
            </a:r>
          </a:p>
          <a:p>
            <a:pPr algn="ctr">
              <a:buNone/>
            </a:pPr>
            <a:r>
              <a:rPr lang="ru-RU" sz="3600" dirty="0" smtClean="0">
                <a:latin typeface="Arno Pro Display" pitchFamily="18" charset="0"/>
              </a:rPr>
              <a:t>10 класс – 58%</a:t>
            </a:r>
          </a:p>
          <a:p>
            <a:pPr algn="ctr">
              <a:buNone/>
            </a:pPr>
            <a:r>
              <a:rPr lang="ru-RU" sz="3600" dirty="0" smtClean="0">
                <a:latin typeface="Arno Pro Display" pitchFamily="18" charset="0"/>
              </a:rPr>
              <a:t>11-классы – 82%</a:t>
            </a:r>
            <a:endParaRPr lang="ru-RU" sz="3600" dirty="0">
              <a:latin typeface="Arno Pro Displa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Arno Pro Display" pitchFamily="18" charset="0"/>
              </a:rPr>
              <a:t>2.  Учащиеся 6, 10, 11 классов употребляют англицизмы, т.к. с их помощью им легче передать значение, смысл своего высказывания (42%).</a:t>
            </a:r>
          </a:p>
          <a:p>
            <a:r>
              <a:rPr lang="ru-RU" dirty="0" smtClean="0">
                <a:latin typeface="Arno Pro Display" pitchFamily="18" charset="0"/>
              </a:rPr>
              <a:t>- учащиеся 6-х и 10-х классов заменяют иноязычными словами сложные описательные обороты родного языка: фейс-контроль, флэшка, модем, карт-ридер.</a:t>
            </a:r>
          </a:p>
          <a:p>
            <a:r>
              <a:rPr lang="ru-RU" dirty="0" smtClean="0">
                <a:latin typeface="Arno Pro Display" pitchFamily="18" charset="0"/>
              </a:rPr>
              <a:t>- учащиеся 11-х классов отдают предпочтение англицизмам в своей речи, т.к. в русском языке, по их мнению, таких слов нет: ноутбук, органайзер, сканер, принтер.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3. </a:t>
            </a:r>
            <a:r>
              <a:rPr lang="ru-RU" sz="3200" dirty="0" smtClean="0">
                <a:latin typeface="Arno Pro Display" pitchFamily="18" charset="0"/>
              </a:rPr>
              <a:t>Современные школьники не всегда адекватно понимают значения заимствованных слов, которые они слышат в речи других людей или употребляют сами. (68 % правильно дали определения предложенным им англицизмам).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285860"/>
            <a:ext cx="8001000" cy="48307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3200" dirty="0" smtClean="0">
              <a:latin typeface="Arno Pro Display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Arno Pro Display" pitchFamily="18" charset="0"/>
              </a:rPr>
              <a:t>4. Большинство из опрошенных учеников нашей школы (73%) считают уместным и оправданным использовать в своей речи иноязычные слова (им так легко и удобно общаться). И лишь 2% школьников отрицательно относятся к «засорению» родного языка заимствованными словами, хотя используют их в собственной речи.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10715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no Pro Display" pitchFamily="18" charset="0"/>
              </a:rPr>
              <a:t>5. Наиболее часто употребляемые англицизмы в лексиконе школьников:</a:t>
            </a:r>
            <a:endParaRPr lang="ru-RU" sz="2800" b="1" dirty="0">
              <a:solidFill>
                <a:srgbClr val="0070C0"/>
              </a:solidFill>
              <a:latin typeface="Arno Pro Displa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000240"/>
            <a:ext cx="8001000" cy="35544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428868"/>
            <a:ext cx="64294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Arno Pro Smbd Display" pitchFamily="18" charset="0"/>
            </a:endParaRPr>
          </a:p>
        </p:txBody>
      </p:sp>
      <p:sp>
        <p:nvSpPr>
          <p:cNvPr id="3073" name="Rectangle 1">
            <a:hlinkClick r:id="rId2"/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12846" y="1348740"/>
          <a:ext cx="5830988" cy="5009214"/>
        </p:xfrm>
        <a:graphic>
          <a:graphicData uri="http://schemas.openxmlformats.org/drawingml/2006/table">
            <a:tbl>
              <a:tblPr/>
              <a:tblGrid>
                <a:gridCol w="1942648"/>
                <a:gridCol w="1941431"/>
                <a:gridCol w="1946909"/>
              </a:tblGrid>
              <a:tr h="2385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latin typeface="Times New Roman"/>
                          <a:ea typeface="Lucida Sans Unicode"/>
                          <a:cs typeface="Tahoma"/>
                        </a:rPr>
                        <a:t>Слово в русском языке</a:t>
                      </a:r>
                      <a:endParaRPr lang="ru-RU" sz="1100" b="1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latin typeface="Times New Roman"/>
                          <a:ea typeface="Lucida Sans Unicode"/>
                          <a:cs typeface="Tahoma"/>
                        </a:rPr>
                        <a:t>Лексическое значение</a:t>
                      </a:r>
                      <a:endParaRPr lang="ru-RU" sz="1100" b="1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algn="ctr">
                        <a:spcAft>
                          <a:spcPts val="0"/>
                        </a:spcAft>
                      </a:pPr>
                      <a:r>
                        <a:rPr lang="ru-RU" sz="1300" b="1" kern="50" dirty="0">
                          <a:latin typeface="Times New Roman"/>
                          <a:ea typeface="Lucida Sans Unicode"/>
                          <a:cs typeface="Tahoma"/>
                        </a:rPr>
                        <a:t>Английское слово</a:t>
                      </a:r>
                      <a:endParaRPr lang="ru-RU" sz="1100" b="1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4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бойфренд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Друг, парень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boyfriend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4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kern="50" dirty="0" err="1">
                          <a:latin typeface="Times New Roman"/>
                          <a:ea typeface="Lucida Sans Unicode"/>
                          <a:cs typeface="Tahoma"/>
                        </a:rPr>
                        <a:t>О’кей</a:t>
                      </a:r>
                      <a:endParaRPr lang="ru-RU" sz="11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Все в порядке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OK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4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kern="50" dirty="0" err="1">
                          <a:latin typeface="Times New Roman"/>
                          <a:ea typeface="Lucida Sans Unicode"/>
                          <a:cs typeface="Tahoma"/>
                        </a:rPr>
                        <a:t>пати</a:t>
                      </a:r>
                      <a:endParaRPr lang="ru-RU" sz="11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Вечеринка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party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4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герла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Девочка, девушка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girl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4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kern="50" dirty="0" err="1">
                          <a:latin typeface="Times New Roman"/>
                          <a:ea typeface="Lucida Sans Unicode"/>
                          <a:cs typeface="Tahoma"/>
                        </a:rPr>
                        <a:t>ланч</a:t>
                      </a:r>
                      <a:endParaRPr lang="ru-RU" sz="11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Обед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lunch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4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latin typeface="Times New Roman"/>
                          <a:ea typeface="Lucida Sans Unicode"/>
                          <a:cs typeface="Tahoma"/>
                        </a:rPr>
                        <a:t>хай</a:t>
                      </a:r>
                      <a:endParaRPr lang="ru-RU" sz="11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latin typeface="Times New Roman"/>
                          <a:ea typeface="Lucida Sans Unicode"/>
                          <a:cs typeface="Tahoma"/>
                        </a:rPr>
                        <a:t>Привет</a:t>
                      </a:r>
                      <a:endParaRPr lang="ru-RU" sz="11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hi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4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кул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latin typeface="Times New Roman"/>
                          <a:ea typeface="Lucida Sans Unicode"/>
                          <a:cs typeface="Tahoma"/>
                        </a:rPr>
                        <a:t>Круто, </a:t>
                      </a:r>
                      <a:r>
                        <a:rPr lang="ru-RU" sz="1300" kern="50" dirty="0" err="1">
                          <a:latin typeface="Times New Roman"/>
                          <a:ea typeface="Lucida Sans Unicode"/>
                          <a:cs typeface="Tahoma"/>
                        </a:rPr>
                        <a:t>прикольно</a:t>
                      </a:r>
                      <a:endParaRPr lang="ru-RU" sz="11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cool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4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Вау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Супер, блистательно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wow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4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бай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latin typeface="Times New Roman"/>
                          <a:ea typeface="Lucida Sans Unicode"/>
                          <a:cs typeface="Tahoma"/>
                        </a:rPr>
                        <a:t>Пока</a:t>
                      </a:r>
                      <a:endParaRPr lang="ru-RU" sz="11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by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4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Ай’лл би бэк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latin typeface="Times New Roman"/>
                          <a:ea typeface="Lucida Sans Unicode"/>
                          <a:cs typeface="Tahoma"/>
                        </a:rPr>
                        <a:t>Я вернусь</a:t>
                      </a:r>
                      <a:endParaRPr lang="ru-RU" sz="11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I’ll be back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4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шоппинг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latin typeface="Times New Roman"/>
                          <a:ea typeface="Lucida Sans Unicode"/>
                          <a:cs typeface="Tahoma"/>
                        </a:rPr>
                        <a:t>Поход по магазинам</a:t>
                      </a:r>
                      <a:endParaRPr lang="ru-RU" sz="11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Shopping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4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шёт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latin typeface="Times New Roman"/>
                          <a:ea typeface="Lucida Sans Unicode"/>
                          <a:cs typeface="Tahoma"/>
                        </a:rPr>
                        <a:t>Черт!</a:t>
                      </a:r>
                      <a:endParaRPr lang="ru-RU" sz="11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Shit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4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форэва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latin typeface="Times New Roman"/>
                          <a:ea typeface="Lucida Sans Unicode"/>
                          <a:cs typeface="Tahoma"/>
                        </a:rPr>
                        <a:t>Навсегда</a:t>
                      </a:r>
                      <a:endParaRPr lang="ru-RU" sz="11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forever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4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фейс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latin typeface="Times New Roman"/>
                          <a:ea typeface="Lucida Sans Unicode"/>
                          <a:cs typeface="Tahoma"/>
                        </a:rPr>
                        <a:t>Лицо</a:t>
                      </a:r>
                      <a:endParaRPr lang="ru-RU" sz="11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face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4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респект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spcAft>
                          <a:spcPts val="0"/>
                        </a:spcAft>
                      </a:pPr>
                      <a:r>
                        <a:rPr lang="ru-RU" sz="1300" kern="50" dirty="0">
                          <a:latin typeface="Times New Roman"/>
                          <a:ea typeface="Lucida Sans Unicode"/>
                          <a:cs typeface="Tahoma"/>
                        </a:rPr>
                        <a:t>Уважение, уважать</a:t>
                      </a:r>
                      <a:endParaRPr lang="ru-RU" sz="11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respect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4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крейзи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spcAft>
                          <a:spcPts val="0"/>
                        </a:spcAft>
                      </a:pPr>
                      <a:r>
                        <a:rPr lang="ru-RU" sz="1300" kern="50" dirty="0" err="1">
                          <a:latin typeface="Times New Roman"/>
                          <a:ea typeface="Lucida Sans Unicode"/>
                          <a:cs typeface="Tahoma"/>
                        </a:rPr>
                        <a:t>Сумашедший</a:t>
                      </a:r>
                      <a:endParaRPr lang="ru-RU" sz="11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algn="just">
                        <a:spcAft>
                          <a:spcPts val="0"/>
                        </a:spcAft>
                      </a:pPr>
                      <a:r>
                        <a:rPr lang="ru-RU" sz="1300" kern="50" dirty="0" err="1">
                          <a:latin typeface="Times New Roman"/>
                          <a:ea typeface="Lucida Sans Unicode"/>
                          <a:cs typeface="Tahoma"/>
                        </a:rPr>
                        <a:t>crazy</a:t>
                      </a:r>
                      <a:endParaRPr lang="ru-RU" sz="11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4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сорри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Извини, прости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algn="just">
                        <a:spcAft>
                          <a:spcPts val="0"/>
                        </a:spcAft>
                      </a:pPr>
                      <a:r>
                        <a:rPr lang="ru-RU" sz="1300" kern="50" dirty="0" err="1">
                          <a:latin typeface="Times New Roman"/>
                          <a:ea typeface="Lucida Sans Unicode"/>
                          <a:cs typeface="Tahoma"/>
                        </a:rPr>
                        <a:t>sorry</a:t>
                      </a:r>
                      <a:endParaRPr lang="ru-RU" sz="11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4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гейм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Игра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game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4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беби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Ребенок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algn="just">
                        <a:spcAft>
                          <a:spcPts val="0"/>
                        </a:spcAft>
                      </a:pPr>
                      <a:r>
                        <a:rPr lang="en-US" sz="1300" kern="50" dirty="0">
                          <a:latin typeface="Times New Roman"/>
                          <a:ea typeface="Lucida Sans Unicode"/>
                          <a:cs typeface="Tahoma"/>
                        </a:rPr>
                        <a:t>b</a:t>
                      </a:r>
                      <a:r>
                        <a:rPr lang="ru-RU" sz="1300" kern="50" dirty="0" err="1">
                          <a:latin typeface="Times New Roman"/>
                          <a:ea typeface="Lucida Sans Unicode"/>
                          <a:cs typeface="Tahoma"/>
                        </a:rPr>
                        <a:t>aby</a:t>
                      </a:r>
                      <a:endParaRPr lang="ru-RU" sz="11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534"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аутсайдер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4780" algn="just">
                        <a:spcAft>
                          <a:spcPts val="0"/>
                        </a:spcAft>
                      </a:pPr>
                      <a:r>
                        <a:rPr lang="ru-RU" sz="1300" kern="50">
                          <a:latin typeface="Times New Roman"/>
                          <a:ea typeface="Lucida Sans Unicode"/>
                          <a:cs typeface="Tahoma"/>
                        </a:rPr>
                        <a:t>Стоящий в стороне</a:t>
                      </a:r>
                      <a:endParaRPr lang="ru-RU" sz="1100" kern="5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6530" algn="just">
                        <a:spcAft>
                          <a:spcPts val="0"/>
                        </a:spcAft>
                      </a:pPr>
                      <a:r>
                        <a:rPr lang="en-US" sz="1300" kern="50" dirty="0">
                          <a:latin typeface="Times New Roman"/>
                          <a:ea typeface="Lucida Sans Unicode"/>
                          <a:cs typeface="Tahoma"/>
                        </a:rPr>
                        <a:t>o</a:t>
                      </a:r>
                      <a:r>
                        <a:rPr lang="ru-RU" sz="1300" kern="50" dirty="0" err="1">
                          <a:latin typeface="Times New Roman"/>
                          <a:ea typeface="Lucida Sans Unicode"/>
                          <a:cs typeface="Tahoma"/>
                        </a:rPr>
                        <a:t>utsider</a:t>
                      </a:r>
                      <a:endParaRPr lang="ru-RU" sz="1100" kern="50" dirty="0"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62204" marR="62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i="1" dirty="0" smtClean="0">
              <a:latin typeface="Arno Pro Smbd Display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no Pro Smbd Display" pitchFamily="18" charset="0"/>
              </a:rPr>
              <a:t>Тот, кто жизнью живёт настоящей,</a:t>
            </a:r>
            <a:endParaRPr lang="ru-RU" dirty="0" smtClean="0">
              <a:solidFill>
                <a:srgbClr val="002060"/>
              </a:solidFill>
              <a:latin typeface="Arno Pro Smbd Display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no Pro Smbd Display" pitchFamily="18" charset="0"/>
              </a:rPr>
              <a:t>Кто к поэзии с детства привык,</a:t>
            </a:r>
            <a:endParaRPr lang="ru-RU" dirty="0" smtClean="0">
              <a:solidFill>
                <a:srgbClr val="002060"/>
              </a:solidFill>
              <a:latin typeface="Arno Pro Smbd Display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no Pro Smbd Display" pitchFamily="18" charset="0"/>
              </a:rPr>
              <a:t>Вечно верует в животворящий,</a:t>
            </a:r>
            <a:endParaRPr lang="ru-RU" dirty="0" smtClean="0">
              <a:solidFill>
                <a:srgbClr val="002060"/>
              </a:solidFill>
              <a:latin typeface="Arno Pro Smbd Display" pitchFamily="18" charset="0"/>
            </a:endParaRP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Arno Pro Smbd Display" pitchFamily="18" charset="0"/>
              </a:rPr>
              <a:t>Полный разума русский язык.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2060"/>
                </a:solidFill>
                <a:latin typeface="Arno Pro Smbd Display" pitchFamily="18" charset="0"/>
              </a:rPr>
              <a:t>                                                                                           Н.А. Заболоцкий</a:t>
            </a:r>
            <a:endParaRPr lang="ru-RU" sz="2000" dirty="0" smtClean="0">
              <a:solidFill>
                <a:srgbClr val="002060"/>
              </a:solidFill>
              <a:latin typeface="Arno Pro Smbd Display" pitchFamily="18" charset="0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hill.troy.k12.mi.us/staff/bnewingham/myweb3/Clipart/books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357694"/>
            <a:ext cx="3184558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8154" y="-111115"/>
            <a:ext cx="9292154" cy="6969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496"/>
            <a:ext cx="84882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10" y="142875"/>
            <a:ext cx="8043890" cy="21429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685800" y="1714488"/>
            <a:ext cx="8001000" cy="441167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no Pro Display" pitchFamily="18" charset="0"/>
              </a:rPr>
              <a:t>Актуальность темы</a:t>
            </a:r>
            <a:r>
              <a:rPr lang="ru-RU" sz="3200" dirty="0" smtClean="0">
                <a:solidFill>
                  <a:srgbClr val="C00000"/>
                </a:solidFill>
                <a:latin typeface="Arno Pro Display" pitchFamily="18" charset="0"/>
              </a:rPr>
              <a:t> </a:t>
            </a:r>
            <a:r>
              <a:rPr lang="ru-RU" sz="3200" dirty="0" smtClean="0">
                <a:latin typeface="Arno Pro Display" pitchFamily="18" charset="0"/>
              </a:rPr>
              <a:t>английские заимствования в русском молодёжном сленге.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rno Pro Display" pitchFamily="18" charset="0"/>
              </a:rPr>
              <a:t>Объект</a:t>
            </a:r>
            <a:r>
              <a:rPr lang="ru-RU" sz="3200" dirty="0" smtClean="0">
                <a:solidFill>
                  <a:srgbClr val="C00000"/>
                </a:solidFill>
                <a:latin typeface="Arno Pro Display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Arno Pro Display" pitchFamily="18" charset="0"/>
              </a:rPr>
              <a:t>исследования </a:t>
            </a:r>
            <a:r>
              <a:rPr lang="ru-RU" sz="3200" b="1" dirty="0" smtClean="0">
                <a:latin typeface="Arno Pro Display" pitchFamily="18" charset="0"/>
              </a:rPr>
              <a:t>- </a:t>
            </a:r>
            <a:r>
              <a:rPr lang="ru-RU" sz="3200" dirty="0" smtClean="0">
                <a:latin typeface="Arno Pro Display" pitchFamily="18" charset="0"/>
              </a:rPr>
              <a:t>лексические единицы и их производные.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Arno Pro Display" pitchFamily="18" charset="0"/>
              </a:rPr>
              <a:t>Цель исследования:</a:t>
            </a:r>
            <a:r>
              <a:rPr lang="ru-RU" sz="3200" dirty="0" smtClean="0">
                <a:solidFill>
                  <a:srgbClr val="C00000"/>
                </a:solidFill>
                <a:latin typeface="Arno Pro Display" pitchFamily="18" charset="0"/>
              </a:rPr>
              <a:t> </a:t>
            </a:r>
            <a:r>
              <a:rPr lang="ru-RU" sz="3200" dirty="0" smtClean="0">
                <a:latin typeface="Arno Pro Display" pitchFamily="18" charset="0"/>
              </a:rPr>
              <a:t>изучение степени проникновения англицизмов в речь современных школьников.</a:t>
            </a:r>
          </a:p>
          <a:p>
            <a:endParaRPr lang="ru-RU" sz="3200" dirty="0">
              <a:latin typeface="Arno Pro Displa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74"/>
            <a:ext cx="8001000" cy="14287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no Pro Display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no Pro Display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no Pro Display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no Pro Display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no Pro Display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no Pro Display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no Pro Display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no Pro Display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no Pro Display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no Pro Display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no Pro Display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no Pro Display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Arno Pro Display" pitchFamily="18" charset="0"/>
              </a:rPr>
              <a:t>Исследовательские  задачи: </a:t>
            </a:r>
            <a:r>
              <a:rPr lang="ru-RU" dirty="0" smtClean="0">
                <a:solidFill>
                  <a:srgbClr val="0070C0"/>
                </a:solidFill>
                <a:latin typeface="Arno Pro Display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Arno Pro Display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3300" dirty="0" smtClean="0">
              <a:solidFill>
                <a:srgbClr val="C00000"/>
              </a:solidFill>
              <a:latin typeface="Arno Pro Display" pitchFamily="18" charset="0"/>
            </a:endParaRPr>
          </a:p>
          <a:p>
            <a:pPr>
              <a:buNone/>
            </a:pPr>
            <a:r>
              <a:rPr lang="ru-RU" dirty="0" smtClean="0">
                <a:latin typeface="Arno Pro Display" pitchFamily="18" charset="0"/>
              </a:rPr>
              <a:t>1. Проанализировать теоретические материалы, связанные с темой. </a:t>
            </a:r>
          </a:p>
          <a:p>
            <a:pPr>
              <a:buNone/>
            </a:pPr>
            <a:r>
              <a:rPr lang="ru-RU" dirty="0" smtClean="0">
                <a:latin typeface="Arno Pro Display" pitchFamily="18" charset="0"/>
              </a:rPr>
              <a:t>2. Расширить и углубить знания по английскому языку.</a:t>
            </a:r>
          </a:p>
          <a:p>
            <a:pPr>
              <a:buNone/>
            </a:pPr>
            <a:r>
              <a:rPr lang="ru-RU" dirty="0" smtClean="0">
                <a:latin typeface="Arno Pro Display" pitchFamily="18" charset="0"/>
              </a:rPr>
              <a:t>3. Определить причины заимствования.</a:t>
            </a:r>
          </a:p>
          <a:p>
            <a:pPr>
              <a:buNone/>
            </a:pPr>
            <a:r>
              <a:rPr lang="ru-RU" dirty="0" smtClean="0">
                <a:latin typeface="Arno Pro Display" pitchFamily="18" charset="0"/>
              </a:rPr>
              <a:t>4. Рассмотреть способы образования заимствований.</a:t>
            </a:r>
          </a:p>
          <a:p>
            <a:pPr>
              <a:buNone/>
            </a:pPr>
            <a:r>
              <a:rPr lang="ru-RU" dirty="0" smtClean="0">
                <a:latin typeface="Arno Pro Display" pitchFamily="18" charset="0"/>
              </a:rPr>
              <a:t>5. Классифицировать заимствования по сферам общения.</a:t>
            </a:r>
          </a:p>
          <a:p>
            <a:pPr>
              <a:buNone/>
            </a:pPr>
            <a:r>
              <a:rPr lang="ru-RU" dirty="0" smtClean="0">
                <a:latin typeface="Arno Pro Display" pitchFamily="18" charset="0"/>
              </a:rPr>
              <a:t>6. Провести анкетирование учащихся 6-го, 10-го и 11-х классов с тем, чтобы выяснить отношение школьников к исследуемому явлению.</a:t>
            </a:r>
          </a:p>
          <a:p>
            <a:pPr>
              <a:buNone/>
            </a:pPr>
            <a:r>
              <a:rPr lang="ru-RU" dirty="0" smtClean="0">
                <a:latin typeface="Arno Pro Display" pitchFamily="18" charset="0"/>
              </a:rPr>
              <a:t>7. Составить словарь наиболее употребляемых школьниками заимствований.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85723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no Pro Display" pitchFamily="18" charset="0"/>
              </a:rPr>
              <a:t>Комплекс методов</a:t>
            </a:r>
            <a:endParaRPr lang="ru-RU" sz="3600" b="1" dirty="0">
              <a:solidFill>
                <a:srgbClr val="0070C0"/>
              </a:solidFill>
              <a:latin typeface="Arno Pro Displa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latin typeface="Arno Pro Display" pitchFamily="18" charset="0"/>
            </a:endParaRPr>
          </a:p>
          <a:p>
            <a:pPr>
              <a:buNone/>
            </a:pPr>
            <a:endParaRPr lang="ru-RU" dirty="0" smtClean="0">
              <a:latin typeface="Arno Pro Display" pitchFamily="18" charset="0"/>
            </a:endParaRPr>
          </a:p>
          <a:p>
            <a:pPr>
              <a:buNone/>
            </a:pPr>
            <a:r>
              <a:rPr lang="ru-RU" dirty="0" smtClean="0">
                <a:latin typeface="Arno Pro Display" pitchFamily="18" charset="0"/>
              </a:rPr>
              <a:t>1) теоретические (при изучении литературы, осмыслении и обобщении результатов исследования);</a:t>
            </a:r>
          </a:p>
          <a:p>
            <a:pPr>
              <a:buNone/>
            </a:pPr>
            <a:r>
              <a:rPr lang="ru-RU" dirty="0" smtClean="0">
                <a:latin typeface="Arno Pro Display" pitchFamily="18" charset="0"/>
              </a:rPr>
              <a:t>2) эмпирические: наблюдение;</a:t>
            </a:r>
          </a:p>
          <a:p>
            <a:pPr>
              <a:buNone/>
            </a:pPr>
            <a:r>
              <a:rPr lang="ru-RU" dirty="0" smtClean="0">
                <a:latin typeface="Arno Pro Display" pitchFamily="18" charset="0"/>
              </a:rPr>
              <a:t>3) социологические (беседа, анкетирование);</a:t>
            </a:r>
          </a:p>
          <a:p>
            <a:pPr>
              <a:buNone/>
            </a:pPr>
            <a:r>
              <a:rPr lang="ru-RU" dirty="0" smtClean="0">
                <a:latin typeface="Arno Pro Display" pitchFamily="18" charset="0"/>
              </a:rPr>
              <a:t>4) статистические методы обработки данных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142873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no Pro Display" pitchFamily="18" charset="0"/>
              </a:rPr>
              <a:t>Гипотеза:</a:t>
            </a:r>
            <a:r>
              <a:rPr lang="ru-RU" sz="3600" dirty="0" smtClean="0">
                <a:solidFill>
                  <a:srgbClr val="C00000"/>
                </a:solidFill>
                <a:latin typeface="Arno Pro Display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Arno Pro Display" pitchFamily="18" charset="0"/>
              </a:rPr>
            </a:br>
            <a:endParaRPr lang="ru-RU" sz="3600" dirty="0">
              <a:solidFill>
                <a:srgbClr val="C00000"/>
              </a:solidFill>
              <a:latin typeface="Arno Pro Displa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sz="4000" dirty="0" smtClean="0">
              <a:latin typeface="Arno Pro Display" pitchFamily="18" charset="0"/>
            </a:endParaRPr>
          </a:p>
          <a:p>
            <a:pPr algn="ctr">
              <a:buNone/>
            </a:pPr>
            <a:r>
              <a:rPr lang="ru-RU" sz="4000" dirty="0" smtClean="0">
                <a:latin typeface="Arno Pro Display" pitchFamily="18" charset="0"/>
              </a:rPr>
              <a:t>современная молодежь широко использует заимствованные слова в своей речи.</a:t>
            </a:r>
          </a:p>
          <a:p>
            <a:endParaRPr lang="ru-RU" dirty="0"/>
          </a:p>
        </p:txBody>
      </p:sp>
      <p:pic>
        <p:nvPicPr>
          <p:cNvPr id="4" name="Рисунок 3" descr="http://focusontheforty.ca/wp-content/uploads/2010/10/iStock_000012493290Smal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4143380"/>
            <a:ext cx="3327402" cy="218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142873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no Pro Display" pitchFamily="18" charset="0"/>
              </a:rPr>
              <a:t>Предполагаемый результат</a:t>
            </a:r>
            <a:r>
              <a:rPr lang="ru-RU" sz="3600" dirty="0" smtClean="0">
                <a:solidFill>
                  <a:srgbClr val="0070C0"/>
                </a:solidFill>
                <a:latin typeface="Arno Pro Smbd Display" pitchFamily="18" charset="0"/>
              </a:rPr>
              <a:t/>
            </a:r>
            <a:br>
              <a:rPr lang="ru-RU" sz="3600" dirty="0" smtClean="0">
                <a:solidFill>
                  <a:srgbClr val="0070C0"/>
                </a:solidFill>
                <a:latin typeface="Arno Pro Smbd Display" pitchFamily="18" charset="0"/>
              </a:rPr>
            </a:br>
            <a:endParaRPr lang="ru-RU" sz="3600" dirty="0">
              <a:solidFill>
                <a:srgbClr val="0070C0"/>
              </a:solidFill>
              <a:latin typeface="Arno Pro Smbd Displa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sz="4000" dirty="0" smtClean="0">
              <a:latin typeface="Arno Pro Display" pitchFamily="18" charset="0"/>
            </a:endParaRPr>
          </a:p>
          <a:p>
            <a:pPr algn="ctr">
              <a:buNone/>
            </a:pPr>
            <a:r>
              <a:rPr lang="ru-RU" sz="4000" dirty="0" smtClean="0">
                <a:latin typeface="Arno Pro Display" pitchFamily="18" charset="0"/>
              </a:rPr>
              <a:t>англицизмы прочно вошли в стиль общения подростков. </a:t>
            </a:r>
            <a:endParaRPr lang="ru-RU" sz="4000" dirty="0">
              <a:latin typeface="Arno Pro Display" pitchFamily="18" charset="0"/>
            </a:endParaRPr>
          </a:p>
        </p:txBody>
      </p:sp>
      <p:pic>
        <p:nvPicPr>
          <p:cNvPr id="4" name="Рисунок 3" descr="http://andybraner.typepad.com/.a/6a00e54ed0df528833014e8c285bee970d-800wi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786190"/>
            <a:ext cx="30718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74"/>
            <a:ext cx="8001000" cy="15579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dirty="0" smtClean="0">
                <a:solidFill>
                  <a:srgbClr val="0070C0"/>
                </a:solidFill>
                <a:latin typeface="Arno Pro Display" pitchFamily="18" charset="0"/>
              </a:rPr>
              <a:t>Способы образования англицизмов</a:t>
            </a:r>
            <a:r>
              <a:rPr lang="ru-RU" dirty="0" smtClean="0">
                <a:latin typeface="Arno Pro Display" pitchFamily="18" charset="0"/>
              </a:rPr>
              <a:t/>
            </a:r>
            <a:br>
              <a:rPr lang="ru-RU" dirty="0" smtClean="0">
                <a:latin typeface="Arno Pro Display" pitchFamily="18" charset="0"/>
              </a:rPr>
            </a:br>
            <a:endParaRPr lang="ru-RU" dirty="0">
              <a:latin typeface="Arno Pro Displa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4000" dirty="0" smtClean="0">
                <a:latin typeface="Arno Pro Display" pitchFamily="18" charset="0"/>
              </a:rPr>
              <a:t>1. Прямые заимствования.</a:t>
            </a:r>
          </a:p>
          <a:p>
            <a:pPr>
              <a:buNone/>
            </a:pPr>
            <a:r>
              <a:rPr lang="ru-RU" sz="4000" dirty="0" smtClean="0">
                <a:latin typeface="Arno Pro Display" pitchFamily="18" charset="0"/>
              </a:rPr>
              <a:t>2. Гибриды.</a:t>
            </a:r>
          </a:p>
          <a:p>
            <a:pPr>
              <a:buNone/>
            </a:pPr>
            <a:r>
              <a:rPr lang="ru-RU" sz="4000" dirty="0" smtClean="0">
                <a:latin typeface="Arno Pro Display" pitchFamily="18" charset="0"/>
              </a:rPr>
              <a:t>3. Экзотизмы.</a:t>
            </a:r>
          </a:p>
          <a:p>
            <a:pPr>
              <a:buNone/>
            </a:pPr>
            <a:r>
              <a:rPr lang="ru-RU" sz="4000" dirty="0" smtClean="0">
                <a:latin typeface="Arno Pro Display" pitchFamily="18" charset="0"/>
              </a:rPr>
              <a:t>4. Иноязычные вкрапления.</a:t>
            </a:r>
          </a:p>
          <a:p>
            <a:pPr>
              <a:buNone/>
            </a:pPr>
            <a:r>
              <a:rPr lang="ru-RU" sz="4000" dirty="0" smtClean="0">
                <a:latin typeface="Arno Pro Display" pitchFamily="18" charset="0"/>
              </a:rPr>
              <a:t>5. Жаргонизмы.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-171400"/>
            <a:ext cx="8001000" cy="24482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no Pro Display" pitchFamily="18" charset="0"/>
              </a:rPr>
              <a:t>Классификация иноязычных слов по сферам общения</a:t>
            </a:r>
            <a:r>
              <a:rPr lang="ru-RU" dirty="0" smtClean="0">
                <a:latin typeface="Arno Pro Smbd Display" pitchFamily="18" charset="0"/>
              </a:rPr>
              <a:t/>
            </a:r>
            <a:br>
              <a:rPr lang="ru-RU" dirty="0" smtClean="0">
                <a:latin typeface="Arno Pro Smbd Display" pitchFamily="18" charset="0"/>
              </a:rPr>
            </a:br>
            <a:endParaRPr lang="ru-RU" dirty="0">
              <a:latin typeface="Arno Pro Smbd Display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285861"/>
            <a:ext cx="8001000" cy="4840304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1.</a:t>
            </a:r>
            <a:r>
              <a:rPr lang="ru-RU" i="1" u="sng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Власть, политика </a:t>
            </a:r>
            <a:r>
              <a:rPr lang="ru-RU" i="1" u="sng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вице-премьер, спикер, президент)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2. </a:t>
            </a:r>
            <a:r>
              <a:rPr lang="ru-RU" b="1" u="sng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Средства массовой информации </a:t>
            </a:r>
            <a:r>
              <a:rPr lang="ru-RU" i="1" u="sng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ди-джей, фейс-контроль, стилист, лузер)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3</a:t>
            </a:r>
            <a:r>
              <a:rPr lang="ru-RU" i="1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.</a:t>
            </a:r>
            <a:r>
              <a:rPr lang="ru-RU" b="1" u="sng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Спорт</a:t>
            </a:r>
            <a:r>
              <a:rPr lang="ru-RU" i="1" u="sng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футбол, бодибилдинг, фитнес)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4.</a:t>
            </a:r>
            <a:r>
              <a:rPr lang="ru-RU" b="1" u="sng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Техника</a:t>
            </a:r>
            <a:r>
              <a:rPr lang="ru-RU" b="1" i="1" u="sng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</a:t>
            </a:r>
            <a:r>
              <a:rPr lang="ru-RU" i="1" u="sng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принтер, ксерокс, миксер)</a:t>
            </a:r>
            <a:r>
              <a:rPr lang="ru-RU" i="1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ea typeface="DejaVu Serif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5.</a:t>
            </a:r>
            <a:r>
              <a:rPr lang="ru-RU" i="1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Кино, музыка </a:t>
            </a:r>
            <a:r>
              <a:rPr lang="ru-RU" i="1" u="sng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например, знаменитая фраза А.Шварценеггера </a:t>
            </a:r>
            <a:r>
              <a:rPr lang="en-US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I'll be back; </a:t>
            </a:r>
            <a:r>
              <a:rPr lang="ru-RU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припев из песни Димы Билана </a:t>
            </a:r>
            <a:r>
              <a:rPr lang="en-US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Never-ever let me go</a:t>
            </a:r>
            <a:r>
              <a:rPr lang="ru-RU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)</a:t>
            </a:r>
            <a:endParaRPr lang="en-US" dirty="0" smtClean="0">
              <a:latin typeface="Times New Roman" pitchFamily="18" charset="0"/>
              <a:ea typeface="DejaVu Serif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6.</a:t>
            </a:r>
            <a:r>
              <a:rPr lang="ru-RU" i="1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Экономика</a:t>
            </a:r>
            <a:r>
              <a:rPr lang="ru-RU" i="1" u="sng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 (</a:t>
            </a:r>
            <a:r>
              <a:rPr lang="ru-RU" dirty="0" smtClean="0">
                <a:latin typeface="Times New Roman" pitchFamily="18" charset="0"/>
                <a:ea typeface="DejaVu Serif" pitchFamily="18" charset="0"/>
                <a:cs typeface="Times New Roman" pitchFamily="18" charset="0"/>
              </a:rPr>
              <a:t>прайс-лист, менеджер, босс)</a:t>
            </a:r>
          </a:p>
          <a:p>
            <a:pPr>
              <a:buNone/>
            </a:pPr>
            <a:endParaRPr lang="ru-RU" dirty="0" smtClean="0">
              <a:latin typeface="DejaVu Serif" pitchFamily="18" charset="0"/>
              <a:ea typeface="DejaVu Serif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42875"/>
            <a:ext cx="8001000" cy="9818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no Pro Display" pitchFamily="18" charset="0"/>
              </a:rPr>
              <a:t>Зависимость англицизмов от различных сфер</a:t>
            </a:r>
            <a:endParaRPr lang="ru-RU" sz="3200" b="1" dirty="0">
              <a:solidFill>
                <a:srgbClr val="0070C0"/>
              </a:solidFill>
              <a:latin typeface="Arno Pro Display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00100" y="1500174"/>
          <a:ext cx="7429552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10165956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ience Fair">
      <a:majorFont>
        <a:latin typeface="Tw Cen MT Condensed"/>
        <a:ea typeface=""/>
        <a:cs typeface=""/>
      </a:majorFont>
      <a:minorFont>
        <a:latin typeface="Tw Cen MT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66F8574-A75F-4890-8CAE-B90C14F9E6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TS010165956</Template>
  <TotalTime>0</TotalTime>
  <Words>742</Words>
  <Application>Microsoft Office PowerPoint</Application>
  <PresentationFormat>Экран (4:3)</PresentationFormat>
  <Paragraphs>157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TS010165956</vt:lpstr>
      <vt:lpstr>Использование  английских  слов  в сленге  учеников нашей школы</vt:lpstr>
      <vt:lpstr>Презентация PowerPoint</vt:lpstr>
      <vt:lpstr>      Исследовательские  задачи:  </vt:lpstr>
      <vt:lpstr>Комплекс методов</vt:lpstr>
      <vt:lpstr>Гипотеза: </vt:lpstr>
      <vt:lpstr>Предполагаемый результат </vt:lpstr>
      <vt:lpstr>   Способы образования англицизмов </vt:lpstr>
      <vt:lpstr>Классификация иноязычных слов по сферам общения </vt:lpstr>
      <vt:lpstr>Зависимость англицизмов от различных сфер</vt:lpstr>
      <vt:lpstr>Социальный опросник</vt:lpstr>
      <vt:lpstr>Выводы:</vt:lpstr>
      <vt:lpstr>Презентация PowerPoint</vt:lpstr>
      <vt:lpstr>Презентация PowerPoint</vt:lpstr>
      <vt:lpstr>Презентация PowerPoint</vt:lpstr>
      <vt:lpstr>5. Наиболее часто употребляемые англицизмы в лексиконе школьников: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2012-04-17T16:33:02Z</dcterms:created>
  <dcterms:modified xsi:type="dcterms:W3CDTF">2026-04-06T11:21:24Z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TC101659569990</vt:lpwstr>
  </property>
</Properties>
</file>