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A72A-8F2A-4A94-B183-7571899722D2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1200-C002-4B08-B23D-4D24A1413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73DF-8AD2-4445-847E-CFD5173A12A4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122-EFD8-496B-9CD3-03920CAB2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B1D9-BFBB-49C1-AF02-DE09D3295FEC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2945-F5FD-442A-A80E-B24326C19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B7EF-B2FD-4128-805C-4355CDD3CF8C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C829-9A20-4103-BA71-B9012728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08B1-4410-4741-9F97-05AA734FC680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CBB7-DCE3-4E5B-9CB2-4314766C1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BF7F-2F4D-4D03-B3E6-5BA3E970BDD0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AC39-DBED-4EDD-B00B-067E8BD02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B4CF-A18E-4316-890E-9306EB29142A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7829-964B-41D5-8E61-5272818CA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1725-D489-4CAC-82C7-674FA5DBD926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C489-F24D-4EF9-9B99-BE7B8632F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902-5A16-48A9-B436-28A87594F9FE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9D31-4D3D-4FAA-BF8C-4395ACDD5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2780-9F47-4BE6-9296-2B0A57AB2462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F6E9-2A85-4772-A520-89548A6E4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B1F8-8F79-4B13-8667-6811B3510DB7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ACE7-7B0F-4DE4-9568-C78AE201F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A950-B03B-461A-9BFC-56089F0E1986}" type="datetimeFigureOut">
              <a:rPr lang="ru-RU"/>
              <a:pPr>
                <a:defRPr/>
              </a:pPr>
              <a:t>19.12.2011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EE1C16-ED61-403A-9C42-6CB6A75EE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76" r:id="rId8"/>
    <p:sldLayoutId id="2147483668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microsoft.com/office/2007/relationships/media" Target="../media/media1.mp3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My_family_5_\When_You_Wish_Upon_a_Star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5" y="836713"/>
            <a:ext cx="9239931" cy="2249778"/>
          </a:xfrm>
        </p:spPr>
      </p:pic>
      <p:pic>
        <p:nvPicPr>
          <p:cNvPr id="13316" name="Рисунок 6" descr="BDR_16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5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2195736" y="2564904"/>
            <a:ext cx="42672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65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+mn-lt"/>
              </a:rPr>
              <a:t>This is my father. I am his </a:t>
            </a:r>
            <a:r>
              <a:rPr lang="en-US" sz="3200" b="1" u="sng" dirty="0">
                <a:latin typeface="+mn-lt"/>
              </a:rPr>
              <a:t>son</a:t>
            </a:r>
            <a:r>
              <a:rPr lang="en-US" sz="3200" b="1" dirty="0">
                <a:latin typeface="+mn-lt"/>
              </a:rPr>
              <a:t>. </a:t>
            </a:r>
            <a:r>
              <a:rPr lang="en-US" sz="3200" b="1" u="sng" dirty="0">
                <a:latin typeface="+mn-lt"/>
              </a:rPr>
              <a:t>Sveta</a:t>
            </a:r>
            <a:r>
              <a:rPr lang="en-US" sz="3200" b="1" dirty="0">
                <a:latin typeface="+mn-lt"/>
              </a:rPr>
              <a:t> is his daughter. My father</a:t>
            </a:r>
            <a:r>
              <a:rPr lang="en-US" sz="3200" b="1" baseline="30000" dirty="0">
                <a:latin typeface="+mn-lt"/>
              </a:rPr>
              <a:t>,</a:t>
            </a:r>
            <a:r>
              <a:rPr lang="en-US" sz="3200" b="1" dirty="0">
                <a:latin typeface="+mn-lt"/>
              </a:rPr>
              <a:t> s name </a:t>
            </a:r>
            <a:r>
              <a:rPr lang="en-US" sz="3200" b="1" u="sng" dirty="0">
                <a:latin typeface="+mn-lt"/>
              </a:rPr>
              <a:t>is </a:t>
            </a:r>
            <a:r>
              <a:rPr lang="en-US" sz="3200" b="1" dirty="0">
                <a:latin typeface="+mn-lt"/>
              </a:rPr>
              <a:t>Sergey Petrovich. He is a doctor</a:t>
            </a:r>
            <a:r>
              <a:rPr lang="ru-RU" sz="3200" b="1" dirty="0">
                <a:latin typeface="+mn-lt"/>
              </a:rPr>
              <a:t>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r="50000"/>
          <a:stretch/>
        </p:blipFill>
        <p:spPr>
          <a:xfrm>
            <a:off x="2987824" y="2132856"/>
            <a:ext cx="2637234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195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+mj-lt"/>
              </a:rPr>
              <a:t>This is my </a:t>
            </a:r>
            <a:r>
              <a:rPr lang="en-US" sz="3200" u="sng" dirty="0">
                <a:latin typeface="+mj-lt"/>
              </a:rPr>
              <a:t>mother</a:t>
            </a:r>
            <a:r>
              <a:rPr lang="en-US" sz="3200" dirty="0">
                <a:latin typeface="+mj-lt"/>
              </a:rPr>
              <a:t>. Her name </a:t>
            </a:r>
            <a:r>
              <a:rPr lang="en-US" sz="3200" u="sng" dirty="0">
                <a:latin typeface="+mj-lt"/>
              </a:rPr>
              <a:t>is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              Polina </a:t>
            </a:r>
            <a:r>
              <a:rPr lang="en-US" sz="3200" dirty="0">
                <a:latin typeface="+mj-lt"/>
              </a:rPr>
              <a:t>Victorovna.  My mother is a teacher. She is kind and clever. My mother and my father are my </a:t>
            </a:r>
            <a:r>
              <a:rPr lang="en-US" sz="3200" b="1" u="sng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parents</a:t>
            </a:r>
            <a:r>
              <a:rPr lang="en-US" sz="3200" u="sng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.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31418" y="2492896"/>
            <a:ext cx="2979242" cy="366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73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+mj-lt"/>
              </a:rPr>
              <a:t>These are my grandfather and </a:t>
            </a:r>
            <a:r>
              <a:rPr lang="en-US" sz="3200" u="sng" dirty="0">
                <a:latin typeface="+mj-lt"/>
              </a:rPr>
              <a:t>grandmother</a:t>
            </a:r>
            <a:r>
              <a:rPr lang="en-US" sz="3200" dirty="0">
                <a:latin typeface="+mj-lt"/>
              </a:rPr>
              <a:t>. They </a:t>
            </a:r>
            <a:r>
              <a:rPr lang="en-US" sz="3200" u="sng" dirty="0">
                <a:latin typeface="+mj-lt"/>
              </a:rPr>
              <a:t>are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pensioners.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My grandfather and grandmother are very </a:t>
            </a:r>
            <a:r>
              <a:rPr lang="en-US" sz="3200" u="sng" dirty="0">
                <a:latin typeface="+mj-lt"/>
              </a:rPr>
              <a:t>nice</a:t>
            </a:r>
            <a:r>
              <a:rPr lang="en-US" sz="3200" dirty="0">
                <a:latin typeface="+mj-lt"/>
              </a:rPr>
              <a:t>.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2492896"/>
            <a:ext cx="3888432" cy="346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761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0" y="90872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+mj-lt"/>
              </a:rPr>
              <a:t>This is my </a:t>
            </a:r>
            <a:r>
              <a:rPr lang="en-US" sz="3200" b="1" u="sng" dirty="0">
                <a:latin typeface="+mj-lt"/>
              </a:rPr>
              <a:t>dog</a:t>
            </a:r>
            <a:r>
              <a:rPr lang="en-US" sz="3200" b="1" dirty="0">
                <a:latin typeface="+mj-lt"/>
              </a:rPr>
              <a:t>. The dog</a:t>
            </a:r>
            <a:r>
              <a:rPr lang="en-US" sz="3200" b="1" baseline="30000" dirty="0">
                <a:latin typeface="+mj-lt"/>
              </a:rPr>
              <a:t>,</a:t>
            </a:r>
            <a:r>
              <a:rPr lang="en-US" sz="3200" b="1" dirty="0">
                <a:latin typeface="+mj-lt"/>
              </a:rPr>
              <a:t> s name </a:t>
            </a:r>
            <a:r>
              <a:rPr lang="en-US" sz="3200" b="1" u="sng" dirty="0">
                <a:latin typeface="+mj-lt"/>
              </a:rPr>
              <a:t>is</a:t>
            </a:r>
            <a:r>
              <a:rPr lang="en-US" sz="3200" b="1" dirty="0">
                <a:latin typeface="+mj-lt"/>
              </a:rPr>
              <a:t> Rex. It is very clever</a:t>
            </a:r>
            <a:r>
              <a:rPr lang="ru-RU" sz="3200" b="1" dirty="0">
                <a:latin typeface="+mj-lt"/>
              </a:rPr>
              <a:t>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6199" t="6687" r="24704" b="7334"/>
          <a:stretch/>
        </p:blipFill>
        <p:spPr>
          <a:xfrm>
            <a:off x="2987824" y="2708920"/>
            <a:ext cx="2796902" cy="273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800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972" y="105273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+mj-lt"/>
              </a:rPr>
              <a:t>This is my </a:t>
            </a:r>
            <a:r>
              <a:rPr lang="en-US" sz="3200" b="1" u="sng" dirty="0">
                <a:latin typeface="+mj-lt"/>
              </a:rPr>
              <a:t>cat</a:t>
            </a:r>
            <a:r>
              <a:rPr lang="en-US" sz="3200" b="1" dirty="0">
                <a:latin typeface="+mj-lt"/>
              </a:rPr>
              <a:t>. The cat</a:t>
            </a:r>
            <a:r>
              <a:rPr lang="en-US" sz="3200" b="1" baseline="30000" dirty="0">
                <a:latin typeface="+mj-lt"/>
              </a:rPr>
              <a:t>,</a:t>
            </a:r>
            <a:r>
              <a:rPr lang="en-US" sz="3200" b="1" dirty="0">
                <a:latin typeface="+mj-lt"/>
              </a:rPr>
              <a:t> s name </a:t>
            </a:r>
            <a:r>
              <a:rPr lang="en-US" sz="3200" b="1" u="sng" dirty="0">
                <a:latin typeface="+mj-lt"/>
              </a:rPr>
              <a:t>is</a:t>
            </a:r>
            <a:r>
              <a:rPr lang="en-US" sz="3200" b="1" dirty="0">
                <a:latin typeface="+mj-lt"/>
              </a:rPr>
              <a:t> Myrka. It is funny.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488" y="2564904"/>
            <a:ext cx="2939888" cy="342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7238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+mj-lt"/>
              </a:rPr>
              <a:t>This is my </a:t>
            </a:r>
            <a:r>
              <a:rPr lang="en-US" sz="3200" b="1" u="sng" dirty="0">
                <a:latin typeface="+mj-lt"/>
              </a:rPr>
              <a:t>family</a:t>
            </a:r>
            <a:r>
              <a:rPr lang="en-US" sz="3200" b="1" dirty="0">
                <a:latin typeface="+mj-lt"/>
              </a:rPr>
              <a:t>. It is not very large. We </a:t>
            </a:r>
            <a:r>
              <a:rPr lang="en-US" sz="3200" b="1" u="sng" dirty="0">
                <a:latin typeface="+mj-lt"/>
              </a:rPr>
              <a:t>are</a:t>
            </a:r>
            <a:r>
              <a:rPr lang="en-US" sz="3200" b="1" dirty="0">
                <a:latin typeface="+mj-lt"/>
              </a:rPr>
              <a:t> happy</a:t>
            </a:r>
            <a:r>
              <a:rPr lang="ru-RU" sz="3200" b="1" dirty="0">
                <a:latin typeface="+mj-lt"/>
              </a:rPr>
              <a:t>!</a:t>
            </a:r>
          </a:p>
          <a:p>
            <a:r>
              <a:rPr lang="en-US" sz="3200" b="1" dirty="0">
                <a:latin typeface="+mj-lt"/>
              </a:rPr>
              <a:t> 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t="9786" b="13948"/>
          <a:stretch/>
        </p:blipFill>
        <p:spPr bwMode="auto">
          <a:xfrm>
            <a:off x="1979712" y="2348880"/>
            <a:ext cx="4536503" cy="353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6" descr="BOW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73907">
            <a:off x="5297225" y="2100270"/>
            <a:ext cx="16986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Физкультминутк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3142" y="6254968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9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Герб</a:t>
            </a:r>
          </a:p>
          <a:p>
            <a:pPr algn="ctr"/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Геральдика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14941" y="1856528"/>
            <a:ext cx="2320280" cy="23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2338172" y="3601715"/>
            <a:ext cx="4431144" cy="268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6444208" y="1856528"/>
            <a:ext cx="2304256" cy="23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When_You_Wish_Upon_a_St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429784" y="44291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23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7488311" cy="41767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1018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!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7918" y="1720840"/>
            <a:ext cx="54681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The lesson is over!</a:t>
            </a:r>
          </a:p>
          <a:p>
            <a:pPr algn="ctr"/>
            <a:endParaRPr lang="en-US" sz="5400" b="1" kern="1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  <a:p>
            <a:pPr algn="ctr"/>
            <a:endParaRPr lang="en-US" sz="5400" b="1" kern="1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  <a:p>
            <a:pPr algn="ctr"/>
            <a:r>
              <a:rPr lang="en-US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Good bye!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 rot="-1740000">
            <a:off x="1240300" y="2684572"/>
            <a:ext cx="1390645" cy="117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788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entury" pitchFamily="18" charset="0"/>
              </a:rPr>
              <a:t>jokplmotherk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hgrfatherokui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jthfsvjosonulf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ksrdaughteryw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kbrotheruhfbp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hgysisterjmng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gtyhauntglmo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hunclenyhkja </a:t>
            </a:r>
          </a:p>
          <a:p>
            <a:pPr algn="ctr"/>
            <a:r>
              <a:rPr lang="ru-RU" sz="3200" b="1" dirty="0"/>
              <a:t> 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3456055"/>
              </p:ext>
            </p:extLst>
          </p:nvPr>
        </p:nvGraphicFramePr>
        <p:xfrm>
          <a:off x="0" y="3356992"/>
          <a:ext cx="3286125" cy="3367087"/>
        </p:xfrm>
        <a:graphic>
          <a:graphicData uri="http://schemas.openxmlformats.org/presentationml/2006/ole">
            <p:oleObj spid="_x0000_s3077" name="CorelDRAW" r:id="rId3" imgW="3540600" imgH="3627720" progId="CorelDraw.Graphic.1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906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404664"/>
            <a:ext cx="5603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entury" pitchFamily="18" charset="0"/>
              </a:rPr>
              <a:t>jokpl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mother</a:t>
            </a:r>
            <a:r>
              <a:rPr lang="ru-RU" sz="3600" b="1" dirty="0">
                <a:latin typeface="Century" pitchFamily="18" charset="0"/>
              </a:rPr>
              <a:t>k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hgr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father</a:t>
            </a:r>
            <a:r>
              <a:rPr lang="ru-RU" sz="3600" b="1" dirty="0">
                <a:latin typeface="Century" pitchFamily="18" charset="0"/>
              </a:rPr>
              <a:t>okui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jthfsvjo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son</a:t>
            </a:r>
            <a:r>
              <a:rPr lang="ru-RU" sz="3600" b="1" dirty="0">
                <a:latin typeface="Century" pitchFamily="18" charset="0"/>
              </a:rPr>
              <a:t>ulf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ksr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daughter</a:t>
            </a:r>
            <a:r>
              <a:rPr lang="ru-RU" sz="3600" b="1" dirty="0">
                <a:latin typeface="Century" pitchFamily="18" charset="0"/>
              </a:rPr>
              <a:t>yw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k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brother</a:t>
            </a:r>
            <a:r>
              <a:rPr lang="ru-RU" sz="3600" b="1" dirty="0">
                <a:latin typeface="Century" pitchFamily="18" charset="0"/>
              </a:rPr>
              <a:t>uhfbp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hgy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sister</a:t>
            </a:r>
            <a:r>
              <a:rPr lang="ru-RU" sz="3600" b="1" dirty="0">
                <a:latin typeface="Century" pitchFamily="18" charset="0"/>
              </a:rPr>
              <a:t>jmng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gtyh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aunt</a:t>
            </a:r>
            <a:r>
              <a:rPr lang="ru-RU" sz="3600" b="1" dirty="0">
                <a:latin typeface="Century" pitchFamily="18" charset="0"/>
              </a:rPr>
              <a:t>glmo </a:t>
            </a:r>
            <a:br>
              <a:rPr lang="ru-RU" sz="3600" b="1" dirty="0">
                <a:latin typeface="Century" pitchFamily="18" charset="0"/>
              </a:rPr>
            </a:br>
            <a:r>
              <a:rPr lang="ru-RU" sz="3600" b="1" dirty="0">
                <a:latin typeface="Century" pitchFamily="18" charset="0"/>
              </a:rPr>
              <a:t>h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uncl</a:t>
            </a:r>
            <a:r>
              <a:rPr lang="ru-RU" sz="3600" b="1" dirty="0">
                <a:latin typeface="Century" pitchFamily="18" charset="0"/>
              </a:rPr>
              <a:t>enyhkja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72" y="4077072"/>
            <a:ext cx="3199433" cy="238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99218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500187" y="186532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Comic Sans MS" pitchFamily="66" charset="0"/>
              </a:rPr>
              <a:t>Family members:</a:t>
            </a:r>
            <a:endParaRPr lang="ru-RU" sz="4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58578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Grandmother  - 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бабушка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Grandfather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 - дедушка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Father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– папа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Mother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- мама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Sister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- сестра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Brother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- брат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Son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- сын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Daughter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- дочь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Aunt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- тетя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Uncle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– дядя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Cousin – 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двоюродный брат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15458" y="1772816"/>
            <a:ext cx="3520802" cy="3729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n-US" sz="4400" b="1" dirty="0" smtClean="0">
                <a:solidFill>
                  <a:srgbClr val="FFC000"/>
                </a:solidFill>
                <a:latin typeface="Comic Sans MS" pitchFamily="66" charset="0"/>
              </a:rPr>
              <a:t>parents</a:t>
            </a:r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C000"/>
                </a:solidFill>
                <a:latin typeface="Comic Sans MS" pitchFamily="66" charset="0"/>
              </a:rPr>
              <a:t>– родители</a:t>
            </a:r>
          </a:p>
          <a:p>
            <a:r>
              <a:rPr lang="en-US" sz="4400" b="1" dirty="0">
                <a:solidFill>
                  <a:srgbClr val="FFC000"/>
                </a:solidFill>
                <a:latin typeface="Comic Sans MS" pitchFamily="66" charset="0"/>
              </a:rPr>
              <a:t>pensioner</a:t>
            </a:r>
            <a:r>
              <a:rPr lang="ru-RU" sz="4400" b="1" dirty="0">
                <a:solidFill>
                  <a:srgbClr val="FFC000"/>
                </a:solidFill>
                <a:latin typeface="Comic Sans MS" pitchFamily="66" charset="0"/>
              </a:rPr>
              <a:t> - пенсионер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r="4225"/>
          <a:stretch/>
        </p:blipFill>
        <p:spPr>
          <a:xfrm>
            <a:off x="2699792" y="2780928"/>
            <a:ext cx="3240360" cy="367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4969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635896" y="1412775"/>
            <a:ext cx="5173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I –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am</a:t>
            </a:r>
          </a:p>
          <a:p>
            <a:endParaRPr lang="en-US" sz="32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He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She -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It</a:t>
            </a:r>
          </a:p>
          <a:p>
            <a:endParaRPr lang="en-US" sz="3200" b="1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We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You -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They</a:t>
            </a:r>
            <a:endParaRPr lang="ru-RU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203848" y="3429000"/>
            <a:ext cx="22745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" name="Рисунок 6" descr="BDR_1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5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1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>
              <a:latin typeface="+mj-lt"/>
            </a:endParaRPr>
          </a:p>
          <a:p>
            <a:pPr lvl="0"/>
            <a:r>
              <a:rPr lang="en-US" sz="3200" b="1" dirty="0" smtClean="0">
                <a:latin typeface="+mj-lt"/>
              </a:rPr>
              <a:t>This </a:t>
            </a:r>
            <a:r>
              <a:rPr lang="en-US" sz="3200" b="1" dirty="0">
                <a:latin typeface="+mj-lt"/>
              </a:rPr>
              <a:t>is me. My </a:t>
            </a:r>
            <a:r>
              <a:rPr lang="en-US" sz="3200" b="1" u="sng" dirty="0">
                <a:latin typeface="+mj-lt"/>
              </a:rPr>
              <a:t>name</a:t>
            </a:r>
            <a:r>
              <a:rPr lang="en-US" sz="3200" b="1" dirty="0">
                <a:latin typeface="+mj-lt"/>
              </a:rPr>
              <a:t> is Oleg. I </a:t>
            </a:r>
            <a:r>
              <a:rPr lang="en-US" sz="3200" b="1" u="sng" dirty="0">
                <a:latin typeface="+mj-lt"/>
              </a:rPr>
              <a:t>am </a:t>
            </a:r>
            <a:r>
              <a:rPr lang="en-US" sz="3200" b="1" dirty="0">
                <a:latin typeface="+mj-lt"/>
              </a:rPr>
              <a:t>eleven. I am a </a:t>
            </a:r>
            <a:r>
              <a:rPr lang="en-US" sz="3200" b="1" u="sng" dirty="0">
                <a:latin typeface="+mj-lt"/>
              </a:rPr>
              <a:t>schoolboy</a:t>
            </a:r>
            <a:r>
              <a:rPr lang="en-US" sz="3200" b="1" dirty="0">
                <a:latin typeface="+mj-lt"/>
              </a:rPr>
              <a:t>.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331" y="2432139"/>
            <a:ext cx="3201338" cy="390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778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+mn-lt"/>
              </a:rPr>
              <a:t>This is my</a:t>
            </a:r>
            <a:r>
              <a:rPr lang="en-US" sz="3200" b="1" u="sng" dirty="0">
                <a:latin typeface="+mn-lt"/>
              </a:rPr>
              <a:t> sister</a:t>
            </a:r>
            <a:r>
              <a:rPr lang="en-US" sz="3200" b="1" dirty="0">
                <a:latin typeface="+mn-lt"/>
              </a:rPr>
              <a:t>. My </a:t>
            </a:r>
            <a:r>
              <a:rPr lang="en-US" sz="3200" b="1" dirty="0" smtClean="0">
                <a:latin typeface="+mn-lt"/>
              </a:rPr>
              <a:t>sister's </a:t>
            </a:r>
            <a:r>
              <a:rPr lang="en-US" sz="3200" b="1" dirty="0">
                <a:latin typeface="+mn-lt"/>
              </a:rPr>
              <a:t>name</a:t>
            </a:r>
            <a:r>
              <a:rPr lang="en-US" sz="3200" b="1" u="sng" dirty="0">
                <a:latin typeface="+mn-lt"/>
              </a:rPr>
              <a:t> is</a:t>
            </a:r>
            <a:r>
              <a:rPr lang="en-US" sz="3200" b="1" dirty="0">
                <a:latin typeface="+mn-lt"/>
              </a:rPr>
              <a:t> Sveta. She is five. She is </a:t>
            </a:r>
            <a:r>
              <a:rPr lang="en-US" sz="3200" b="1" u="sng" dirty="0">
                <a:latin typeface="+mn-lt"/>
              </a:rPr>
              <a:t>not</a:t>
            </a:r>
            <a:r>
              <a:rPr lang="en-US" sz="3200" b="1" dirty="0">
                <a:latin typeface="+mn-lt"/>
              </a:rPr>
              <a:t> a schoolgirl. She like play with a cat</a:t>
            </a:r>
            <a:r>
              <a:rPr lang="ru-RU" sz="3200" b="1" dirty="0">
                <a:latin typeface="+mn-lt"/>
              </a:rPr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2501652"/>
            <a:ext cx="3096344" cy="32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409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+mn-lt"/>
              </a:rPr>
              <a:t>I have a </a:t>
            </a:r>
            <a:r>
              <a:rPr lang="en-US" sz="3200" b="1" u="sng" dirty="0">
                <a:latin typeface="+mn-lt"/>
              </a:rPr>
              <a:t>brother</a:t>
            </a:r>
            <a:r>
              <a:rPr lang="en-US" sz="3200" b="1" dirty="0">
                <a:latin typeface="+mn-lt"/>
              </a:rPr>
              <a:t>. My brother</a:t>
            </a:r>
            <a:r>
              <a:rPr lang="en-US" sz="3200" b="1" baseline="30000" dirty="0">
                <a:latin typeface="+mn-lt"/>
              </a:rPr>
              <a:t>, </a:t>
            </a:r>
            <a:r>
              <a:rPr lang="en-US" sz="3200" b="1" dirty="0">
                <a:latin typeface="+mn-lt"/>
              </a:rPr>
              <a:t>s name</a:t>
            </a:r>
            <a:r>
              <a:rPr lang="en-US" sz="3200" b="1" u="sng" dirty="0">
                <a:latin typeface="+mn-lt"/>
              </a:rPr>
              <a:t> is</a:t>
            </a:r>
            <a:r>
              <a:rPr lang="en-US" sz="3200" b="1" dirty="0">
                <a:latin typeface="+mn-lt"/>
              </a:rPr>
              <a:t> Misha. He is twenty and</a:t>
            </a:r>
            <a:r>
              <a:rPr lang="en-US" sz="3200" b="1" u="sng" dirty="0">
                <a:latin typeface="+mn-lt"/>
              </a:rPr>
              <a:t> he</a:t>
            </a:r>
            <a:r>
              <a:rPr lang="en-US" sz="3200" b="1" dirty="0">
                <a:latin typeface="+mn-lt"/>
              </a:rPr>
              <a:t> is a student. Misha is a good brother</a:t>
            </a:r>
            <a:r>
              <a:rPr lang="ru-RU" sz="3200" b="1" dirty="0">
                <a:latin typeface="+mn-lt"/>
              </a:rPr>
              <a:t>.</a:t>
            </a:r>
          </a:p>
        </p:txBody>
      </p:sp>
      <p:pic>
        <p:nvPicPr>
          <p:cNvPr id="3" name="Рисунок 2" descr="http://allforchildren.ru/pictures/school/school2-14.jpg"/>
          <p:cNvPicPr/>
          <p:nvPr/>
        </p:nvPicPr>
        <p:blipFill rotWithShape="1">
          <a:blip r:embed="rId2"/>
          <a:srcRect b="11078"/>
          <a:stretch/>
        </p:blipFill>
        <p:spPr bwMode="auto">
          <a:xfrm>
            <a:off x="3109685" y="2492896"/>
            <a:ext cx="2676608" cy="344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98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4E83D0"/>
      </a:accent1>
      <a:accent2>
        <a:srgbClr val="2882CC"/>
      </a:accent2>
      <a:accent3>
        <a:srgbClr val="5570E1"/>
      </a:accent3>
      <a:accent4>
        <a:srgbClr val="5044EC"/>
      </a:accent4>
      <a:accent5>
        <a:srgbClr val="5757BF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4E83D0"/>
    </a:accent1>
    <a:accent2>
      <a:srgbClr val="2882CC"/>
    </a:accent2>
    <a:accent3>
      <a:srgbClr val="5570E1"/>
    </a:accent3>
    <a:accent4>
      <a:srgbClr val="5044EC"/>
    </a:accent4>
    <a:accent5>
      <a:srgbClr val="5757BF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273</Words>
  <Application>Microsoft Office PowerPoint</Application>
  <PresentationFormat>Экран (4:3)</PresentationFormat>
  <Paragraphs>45</Paragraphs>
  <Slides>17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COMP</dc:creator>
  <cp:lastModifiedBy>Учитель</cp:lastModifiedBy>
  <cp:revision>22</cp:revision>
  <dcterms:created xsi:type="dcterms:W3CDTF">2008-12-10T12:26:14Z</dcterms:created>
  <dcterms:modified xsi:type="dcterms:W3CDTF">2011-12-19T06:10:28Z</dcterms:modified>
</cp:coreProperties>
</file>