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99" r:id="rId1"/>
  </p:sldMasterIdLst>
  <p:notesMasterIdLst>
    <p:notesMasterId r:id="rId20"/>
  </p:notesMasterIdLst>
  <p:sldIdLst>
    <p:sldId id="325" r:id="rId2"/>
    <p:sldId id="256" r:id="rId3"/>
    <p:sldId id="314" r:id="rId4"/>
    <p:sldId id="322" r:id="rId5"/>
    <p:sldId id="315" r:id="rId6"/>
    <p:sldId id="316" r:id="rId7"/>
    <p:sldId id="318" r:id="rId8"/>
    <p:sldId id="317" r:id="rId9"/>
    <p:sldId id="319" r:id="rId10"/>
    <p:sldId id="320" r:id="rId11"/>
    <p:sldId id="327" r:id="rId12"/>
    <p:sldId id="258" r:id="rId13"/>
    <p:sldId id="261" r:id="rId14"/>
    <p:sldId id="326" r:id="rId15"/>
    <p:sldId id="328" r:id="rId16"/>
    <p:sldId id="329" r:id="rId17"/>
    <p:sldId id="330" r:id="rId18"/>
    <p:sldId id="32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F96501-D569-4E91-9E0C-420A1A9550D4}">
  <a:tblStyle styleId="{C6F96501-D569-4E91-9E0C-420A1A9550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5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3610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080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646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832413" y="2090275"/>
            <a:ext cx="3613800" cy="13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1697787" y="2090275"/>
            <a:ext cx="1719300" cy="12621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832413" y="3504800"/>
            <a:ext cx="36138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213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1431075" y="977400"/>
            <a:ext cx="6282000" cy="22077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subTitle" idx="1"/>
          </p:nvPr>
        </p:nvSpPr>
        <p:spPr>
          <a:xfrm>
            <a:off x="2155800" y="3495000"/>
            <a:ext cx="4832400" cy="6711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822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4"/>
          <p:cNvSpPr txBox="1">
            <a:spLocks noGrp="1"/>
          </p:cNvSpPr>
          <p:nvPr>
            <p:ph type="subTitle" idx="1"/>
          </p:nvPr>
        </p:nvSpPr>
        <p:spPr>
          <a:xfrm>
            <a:off x="720000" y="1305675"/>
            <a:ext cx="5408700" cy="161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24"/>
          <p:cNvSpPr txBox="1">
            <a:spLocks noGrp="1"/>
          </p:cNvSpPr>
          <p:nvPr>
            <p:ph type="subTitle" idx="2"/>
          </p:nvPr>
        </p:nvSpPr>
        <p:spPr>
          <a:xfrm>
            <a:off x="3022075" y="2918900"/>
            <a:ext cx="5408700" cy="161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553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975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2672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367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095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80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339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766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084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5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527" y="961158"/>
            <a:ext cx="6878782" cy="3049734"/>
          </a:xfrm>
        </p:spPr>
        <p:txBody>
          <a:bodyPr>
            <a:normAutofit fontScale="62500" lnSpcReduction="20000"/>
          </a:bodyPr>
          <a:lstStyle/>
          <a:p>
            <a:pPr marL="34290" indent="0" algn="just">
              <a:lnSpc>
                <a:spcPct val="160000"/>
              </a:lnSpc>
              <a:buNone/>
            </a:pPr>
            <a:r>
              <a:rPr lang="ru-RU" sz="3400" b="1" i="1" dirty="0">
                <a:solidFill>
                  <a:schemeClr val="tx1"/>
                </a:solidFill>
                <a:latin typeface="Georgia" panose="02040502050405020303" pitchFamily="18" charset="0"/>
              </a:rPr>
              <a:t>«Из всех приключений, уготованных нам жизнью, самое важное и интересное - отправиться внутрь самого себя, исследовать неведомую часть себя самого» </a:t>
            </a:r>
            <a:endParaRPr lang="ru-RU" sz="3400" b="1" i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</a:t>
            </a:r>
            <a:r>
              <a:rPr lang="ru-RU" sz="28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                </a:t>
            </a:r>
          </a:p>
          <a:p>
            <a:pPr marL="34290" indent="0">
              <a:buNone/>
            </a:pPr>
            <a:r>
              <a:rPr lang="ru-RU" sz="3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              </a:t>
            </a:r>
            <a:r>
              <a:rPr lang="ru-RU" sz="3800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Федерико </a:t>
            </a:r>
            <a:r>
              <a:rPr lang="ru-RU" sz="3800" b="1" i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Феллини</a:t>
            </a:r>
            <a:r>
              <a:rPr lang="ru-RU" sz="3800" b="1" i="1" dirty="0"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ru-RU" sz="3800" b="1" i="1" dirty="0">
                <a:latin typeface="Georgia" panose="02040502050405020303" pitchFamily="18" charset="0"/>
                <a:cs typeface="Arial" panose="020B0604020202020204" pitchFamily="34" charset="0"/>
              </a:rPr>
            </a:br>
            <a:endParaRPr lang="ru-RU" sz="380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822" y="3290455"/>
            <a:ext cx="1544891" cy="16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7895" y="928983"/>
            <a:ext cx="3999687" cy="705853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Карликовость </a:t>
            </a:r>
            <a:endParaRPr lang="ru-RU" sz="3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483" y="2132777"/>
            <a:ext cx="2800910" cy="1859266"/>
          </a:xfrm>
          <a:prstGeom prst="rect">
            <a:avLst/>
          </a:prstGeom>
        </p:spPr>
      </p:pic>
      <p:pic>
        <p:nvPicPr>
          <p:cNvPr id="3074" name="Picture 2" descr="https://i.pinimg.com/originals/5c/df/d2/5cdfd253959a2e85fe2f91a391fde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49" y="842365"/>
            <a:ext cx="2476787" cy="359109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405" y="3399529"/>
            <a:ext cx="3775365" cy="79147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Да        Нет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57" y="660900"/>
            <a:ext cx="4182988" cy="24078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102" y="722565"/>
            <a:ext cx="3175834" cy="38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8554" y="1497046"/>
            <a:ext cx="7686066" cy="2990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Спинной мозг имеет вид шнура длиной около______ см. Он расположен в _______________ канале. От спинного мозга отходят ________пара спинномозговых нервов. На передней и задней сторонах спинного мозга есть две глубокие _______________, которые делят его на правую и левую части. Спинной мозг  омывается __________________жидкостью. Серое вещество спинного мозга напоминает  форму _____________. В сером веществе различают передние, ________ и ________ рога. В передних рогах расположены тела _______________ нейронов. В ____________ рогах расположены тела вставочных нейронов. </a:t>
            </a:r>
            <a:r>
              <a:rPr lang="ru-RU" sz="1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021" y="241104"/>
            <a:ext cx="1093876" cy="957991"/>
          </a:xfrm>
          <a:prstGeom prst="rect">
            <a:avLst/>
          </a:prstGeom>
        </p:spPr>
      </p:pic>
      <p:sp>
        <p:nvSpPr>
          <p:cNvPr id="7" name="Google Shape;901;p41"/>
          <p:cNvSpPr txBox="1">
            <a:spLocks noGrp="1"/>
          </p:cNvSpPr>
          <p:nvPr>
            <p:ph type="title"/>
          </p:nvPr>
        </p:nvSpPr>
        <p:spPr>
          <a:xfrm>
            <a:off x="1372728" y="450775"/>
            <a:ext cx="5977108" cy="67719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Задание: </a:t>
            </a:r>
            <a:b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вставьте недостающие слова в текст </a:t>
            </a:r>
            <a:endParaRPr sz="20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41"/>
          <p:cNvSpPr txBox="1">
            <a:spLocks noGrp="1"/>
          </p:cNvSpPr>
          <p:nvPr>
            <p:ph type="title"/>
          </p:nvPr>
        </p:nvSpPr>
        <p:spPr>
          <a:xfrm>
            <a:off x="2016964" y="580348"/>
            <a:ext cx="4828309" cy="67719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Проверяй-ка</a:t>
            </a:r>
            <a:endParaRPr sz="32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616" y="1643544"/>
            <a:ext cx="7783367" cy="244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Спинной мозг имеет вид шнура длиной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43-45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см. Он расположен в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позвоночном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канале. От спинного мозга отходят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спинномозговых нервов. На передней и задней сторонах спинного мозга есть две глубокие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борозды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 делят его на правую и левую части. Спинной мозг  омывается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спинномозговой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жидкостью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Серое вещество спинного мозга напоминает  форму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бабочки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сером веществе различают передние,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задние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боковые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рога. В передних рогах расположены тела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двигательных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нейронов. В 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задних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рогах расположены тела вставочных нейронов. </a:t>
            </a:r>
            <a:r>
              <a:rPr lang="ru-RU" sz="1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494" y="414635"/>
            <a:ext cx="1116291" cy="1116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906" y="382843"/>
            <a:ext cx="5257801" cy="1337100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Строение головного мозга</a:t>
            </a:r>
            <a:endParaRPr lang="ru-RU" sz="3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806" y="1913843"/>
            <a:ext cx="3694739" cy="2755074"/>
          </a:xfrm>
          <a:prstGeom prst="rect">
            <a:avLst/>
          </a:prstGeom>
        </p:spPr>
      </p:pic>
      <p:sp>
        <p:nvSpPr>
          <p:cNvPr id="8" name="AutoShape 2" descr="https://top-fon.com/uploads/posts/2023-01/1674715332_top-fon-com-p-fon-dlya-prezentatsii-voprositelnii-znak-1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top-fon.com/uploads/posts/2023-01/1674715332_top-fon-com-p-fon-dlya-prezentatsii-voprositelnii-znak-13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68def3c2d9c60b1e01ef2354a6a190762562868b-1055570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27" y="2157222"/>
            <a:ext cx="2554183" cy="255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2" y="2611580"/>
            <a:ext cx="7329055" cy="831273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6245" y="332510"/>
            <a:ext cx="7689272" cy="65116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Задание: </a:t>
            </a:r>
            <a:r>
              <a:rPr lang="ru-RU" sz="16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установите </a:t>
            </a:r>
            <a:r>
              <a:rPr lang="ru-RU" sz="1600" b="1" i="1" dirty="0">
                <a:solidFill>
                  <a:schemeClr val="tx1"/>
                </a:solidFill>
                <a:latin typeface="Georgia" panose="02040502050405020303" pitchFamily="18" charset="0"/>
              </a:rPr>
              <a:t>соответствие между отделами головного мозга и выполняемыми ими функциями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37681"/>
              </p:ext>
            </p:extLst>
          </p:nvPr>
        </p:nvGraphicFramePr>
        <p:xfrm>
          <a:off x="630381" y="1138803"/>
          <a:ext cx="8091055" cy="2761252"/>
        </p:xfrm>
        <a:graphic>
          <a:graphicData uri="http://schemas.openxmlformats.org/drawingml/2006/table">
            <a:tbl>
              <a:tblPr firstRow="1" firstCol="1" bandRow="1">
                <a:tableStyleId>{C6F96501-D569-4E91-9E0C-420A1A9550D4}</a:tableStyleId>
              </a:tblPr>
              <a:tblGrid>
                <a:gridCol w="2268546">
                  <a:extLst>
                    <a:ext uri="{9D8B030D-6E8A-4147-A177-3AD203B41FA5}">
                      <a16:colId xmlns:a16="http://schemas.microsoft.com/office/drawing/2014/main" val="2608137281"/>
                    </a:ext>
                  </a:extLst>
                </a:gridCol>
                <a:gridCol w="5822509">
                  <a:extLst>
                    <a:ext uri="{9D8B030D-6E8A-4147-A177-3AD203B41FA5}">
                      <a16:colId xmlns:a16="http://schemas.microsoft.com/office/drawing/2014/main" val="721581454"/>
                    </a:ext>
                  </a:extLst>
                </a:gridCol>
              </a:tblGrid>
              <a:tr h="337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Отделы головного мозга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7" marR="33447" marT="33447" marB="334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 отделов головного мозга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7" marR="33447" marT="33447" marB="33447"/>
                </a:tc>
                <a:extLst>
                  <a:ext uri="{0D108BD9-81ED-4DB2-BD59-A6C34878D82A}">
                    <a16:rowId xmlns:a16="http://schemas.microsoft.com/office/drawing/2014/main" val="3397182035"/>
                  </a:ext>
                </a:extLst>
              </a:tr>
              <a:tr h="2424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продолговатый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мозжечок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средний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промежуточный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большое полушарие переднего мозга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Е-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7" marR="33447" marT="33447" marB="33447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Обеспечивает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согласованность движений, равновесия тела и координацию движения.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Управляет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сердечной деятельностью, дыханием, пищеварением, обеспечивает защитные реакции: чихание, моргание, кашель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Является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главным центром управления голодом и жаждой, отвечает за болевые ощущения.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Регулирует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контролирует работу всех органов, отвечает за сознание, память, мышление, речь.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Расположены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центры зрения и слуха, центры мышечного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тонуса.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Проводит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импульсы в кору головного мозга, отвечает за мимику.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7" marR="33447" marT="33447" marB="33447"/>
                </a:tc>
                <a:extLst>
                  <a:ext uri="{0D108BD9-81ED-4DB2-BD59-A6C34878D82A}">
                    <a16:rowId xmlns:a16="http://schemas.microsoft.com/office/drawing/2014/main" val="157367123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501738"/>
              </p:ext>
            </p:extLst>
          </p:nvPr>
        </p:nvGraphicFramePr>
        <p:xfrm>
          <a:off x="2667000" y="4114799"/>
          <a:ext cx="3685308" cy="609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14218">
                  <a:extLst>
                    <a:ext uri="{9D8B030D-6E8A-4147-A177-3AD203B41FA5}">
                      <a16:colId xmlns:a16="http://schemas.microsoft.com/office/drawing/2014/main" val="565648851"/>
                    </a:ext>
                  </a:extLst>
                </a:gridCol>
                <a:gridCol w="614218">
                  <a:extLst>
                    <a:ext uri="{9D8B030D-6E8A-4147-A177-3AD203B41FA5}">
                      <a16:colId xmlns:a16="http://schemas.microsoft.com/office/drawing/2014/main" val="4108167749"/>
                    </a:ext>
                  </a:extLst>
                </a:gridCol>
                <a:gridCol w="614218">
                  <a:extLst>
                    <a:ext uri="{9D8B030D-6E8A-4147-A177-3AD203B41FA5}">
                      <a16:colId xmlns:a16="http://schemas.microsoft.com/office/drawing/2014/main" val="582410853"/>
                    </a:ext>
                  </a:extLst>
                </a:gridCol>
                <a:gridCol w="614218">
                  <a:extLst>
                    <a:ext uri="{9D8B030D-6E8A-4147-A177-3AD203B41FA5}">
                      <a16:colId xmlns:a16="http://schemas.microsoft.com/office/drawing/2014/main" val="3819766710"/>
                    </a:ext>
                  </a:extLst>
                </a:gridCol>
                <a:gridCol w="614218">
                  <a:extLst>
                    <a:ext uri="{9D8B030D-6E8A-4147-A177-3AD203B41FA5}">
                      <a16:colId xmlns:a16="http://schemas.microsoft.com/office/drawing/2014/main" val="1203217434"/>
                    </a:ext>
                  </a:extLst>
                </a:gridCol>
                <a:gridCol w="614218">
                  <a:extLst>
                    <a:ext uri="{9D8B030D-6E8A-4147-A177-3AD203B41FA5}">
                      <a16:colId xmlns:a16="http://schemas.microsoft.com/office/drawing/2014/main" val="2628095776"/>
                    </a:ext>
                  </a:extLst>
                </a:gridCol>
              </a:tblGrid>
              <a:tr h="23206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014415"/>
                  </a:ext>
                </a:extLst>
              </a:tr>
              <a:tr h="23206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6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6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686462"/>
            <a:ext cx="5928114" cy="528234"/>
          </a:xfrm>
        </p:spPr>
        <p:txBody>
          <a:bodyPr/>
          <a:lstStyle/>
          <a:p>
            <a:r>
              <a:rPr lang="ru-RU" sz="3600" b="1" i="1" cap="all" dirty="0">
                <a:solidFill>
                  <a:srgbClr val="00B050"/>
                </a:solidFill>
                <a:latin typeface="Georgia" panose="02040502050405020303" pitchFamily="18" charset="0"/>
              </a:rPr>
              <a:t>Контроль знаний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52501" y="1743495"/>
            <a:ext cx="5964382" cy="1993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 по теме: 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«Нейрогуморальная</a:t>
            </a:r>
            <a:r>
              <a:rPr kumimoji="0" lang="ru-RU" sz="3200" b="1" i="1" u="none" strike="noStrike" kern="1200" cap="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регуляция</a:t>
            </a:r>
            <a:r>
              <a:rPr kumimoji="0" lang="ru-RU" sz="32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67" y="1392595"/>
            <a:ext cx="2342064" cy="2936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35" y="3400594"/>
            <a:ext cx="1516277" cy="15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7909" y="570344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j-cs"/>
              </a:rPr>
              <a:t> Ключ ответов на тест:</a:t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j-cs"/>
              </a:rPr>
            </a:br>
            <a:endParaRPr kumimoji="0" lang="ru-RU" sz="2800" b="1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9409" y="2711141"/>
            <a:ext cx="24670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ru-RU" sz="2000" b="1" i="1" u="sng" kern="1200" dirty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Оценивание:</a:t>
            </a:r>
          </a:p>
          <a:p>
            <a:pPr lvl="0">
              <a:buClrTx/>
            </a:pPr>
            <a:r>
              <a:rPr lang="ru-RU" sz="20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 - </a:t>
            </a:r>
            <a:r>
              <a:rPr lang="ru-RU" sz="2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</a:t>
            </a:r>
            <a:r>
              <a:rPr lang="ru-RU" sz="2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0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</a:p>
          <a:p>
            <a:pPr lvl="0">
              <a:buClrTx/>
            </a:pPr>
            <a:r>
              <a:rPr lang="ru-RU" sz="20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1-3 </a:t>
            </a:r>
            <a:r>
              <a:rPr lang="ru-RU" sz="2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</a:t>
            </a:r>
            <a:r>
              <a:rPr lang="ru-RU" sz="2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000" b="1" i="1" kern="1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«4»</a:t>
            </a:r>
          </a:p>
          <a:p>
            <a:pPr lvl="0">
              <a:buClrTx/>
            </a:pPr>
            <a:r>
              <a:rPr lang="ru-RU" sz="20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4-6 </a:t>
            </a:r>
            <a:r>
              <a:rPr lang="ru-RU" sz="2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</a:t>
            </a:r>
            <a:r>
              <a:rPr lang="ru-RU" sz="2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000" b="1" i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«3»</a:t>
            </a:r>
          </a:p>
          <a:p>
            <a:pPr lvl="0">
              <a:buClrTx/>
            </a:pPr>
            <a:r>
              <a:rPr lang="ru-RU" sz="20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более   - </a:t>
            </a:r>
            <a:r>
              <a:rPr lang="ru-RU" sz="2000" b="1" i="1" kern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«2»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857333"/>
              </p:ext>
            </p:extLst>
          </p:nvPr>
        </p:nvGraphicFramePr>
        <p:xfrm>
          <a:off x="1101441" y="1400777"/>
          <a:ext cx="6276107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11410">
                  <a:extLst>
                    <a:ext uri="{9D8B030D-6E8A-4147-A177-3AD203B41FA5}">
                      <a16:colId xmlns:a16="http://schemas.microsoft.com/office/drawing/2014/main" val="817613636"/>
                    </a:ext>
                  </a:extLst>
                </a:gridCol>
                <a:gridCol w="512464">
                  <a:extLst>
                    <a:ext uri="{9D8B030D-6E8A-4147-A177-3AD203B41FA5}">
                      <a16:colId xmlns:a16="http://schemas.microsoft.com/office/drawing/2014/main" val="4011058534"/>
                    </a:ext>
                  </a:extLst>
                </a:gridCol>
                <a:gridCol w="511410">
                  <a:extLst>
                    <a:ext uri="{9D8B030D-6E8A-4147-A177-3AD203B41FA5}">
                      <a16:colId xmlns:a16="http://schemas.microsoft.com/office/drawing/2014/main" val="2999895678"/>
                    </a:ext>
                  </a:extLst>
                </a:gridCol>
                <a:gridCol w="511410">
                  <a:extLst>
                    <a:ext uri="{9D8B030D-6E8A-4147-A177-3AD203B41FA5}">
                      <a16:colId xmlns:a16="http://schemas.microsoft.com/office/drawing/2014/main" val="2065951325"/>
                    </a:ext>
                  </a:extLst>
                </a:gridCol>
                <a:gridCol w="511410">
                  <a:extLst>
                    <a:ext uri="{9D8B030D-6E8A-4147-A177-3AD203B41FA5}">
                      <a16:colId xmlns:a16="http://schemas.microsoft.com/office/drawing/2014/main" val="3299323435"/>
                    </a:ext>
                  </a:extLst>
                </a:gridCol>
                <a:gridCol w="511410">
                  <a:extLst>
                    <a:ext uri="{9D8B030D-6E8A-4147-A177-3AD203B41FA5}">
                      <a16:colId xmlns:a16="http://schemas.microsoft.com/office/drawing/2014/main" val="4290989292"/>
                    </a:ext>
                  </a:extLst>
                </a:gridCol>
                <a:gridCol w="511410">
                  <a:extLst>
                    <a:ext uri="{9D8B030D-6E8A-4147-A177-3AD203B41FA5}">
                      <a16:colId xmlns:a16="http://schemas.microsoft.com/office/drawing/2014/main" val="150261980"/>
                    </a:ext>
                  </a:extLst>
                </a:gridCol>
                <a:gridCol w="511410">
                  <a:extLst>
                    <a:ext uri="{9D8B030D-6E8A-4147-A177-3AD203B41FA5}">
                      <a16:colId xmlns:a16="http://schemas.microsoft.com/office/drawing/2014/main" val="3336358104"/>
                    </a:ext>
                  </a:extLst>
                </a:gridCol>
                <a:gridCol w="511410">
                  <a:extLst>
                    <a:ext uri="{9D8B030D-6E8A-4147-A177-3AD203B41FA5}">
                      <a16:colId xmlns:a16="http://schemas.microsoft.com/office/drawing/2014/main" val="1751935593"/>
                    </a:ext>
                  </a:extLst>
                </a:gridCol>
                <a:gridCol w="626345">
                  <a:extLst>
                    <a:ext uri="{9D8B030D-6E8A-4147-A177-3AD203B41FA5}">
                      <a16:colId xmlns:a16="http://schemas.microsoft.com/office/drawing/2014/main" val="1952883024"/>
                    </a:ext>
                  </a:extLst>
                </a:gridCol>
                <a:gridCol w="523009">
                  <a:extLst>
                    <a:ext uri="{9D8B030D-6E8A-4147-A177-3AD203B41FA5}">
                      <a16:colId xmlns:a16="http://schemas.microsoft.com/office/drawing/2014/main" val="3138777582"/>
                    </a:ext>
                  </a:extLst>
                </a:gridCol>
                <a:gridCol w="523009">
                  <a:extLst>
                    <a:ext uri="{9D8B030D-6E8A-4147-A177-3AD203B41FA5}">
                      <a16:colId xmlns:a16="http://schemas.microsoft.com/office/drawing/2014/main" val="621269874"/>
                    </a:ext>
                  </a:extLst>
                </a:gridCol>
              </a:tblGrid>
              <a:tr h="354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867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74562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195" y="2836935"/>
            <a:ext cx="2507145" cy="18890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195" y="2533366"/>
            <a:ext cx="2295398" cy="21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2" descr="https://klike.net/uploads/posts/2022-08/1661069648_q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4" descr="https://klike.net/uploads/posts/2022-08/1661069648_q-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s://clipground.com/images/pyramid-clipar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20" y="1517073"/>
            <a:ext cx="3061853" cy="321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34" y="2194211"/>
            <a:ext cx="2171888" cy="6858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03" y="3034005"/>
            <a:ext cx="2171888" cy="647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803" y="3904997"/>
            <a:ext cx="2194750" cy="723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063" y="1450078"/>
            <a:ext cx="2194750" cy="632515"/>
          </a:xfrm>
          <a:prstGeom prst="rect">
            <a:avLst/>
          </a:prstGeom>
        </p:spPr>
      </p:pic>
      <p:pic>
        <p:nvPicPr>
          <p:cNvPr id="13" name="Рисунок 12" descr="https://interesnoewmire.ru/wp-content/uploads/kartinki-smajliki-70-krasivyh-foto-nastroenij-687be8f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06" y="2602076"/>
            <a:ext cx="1000684" cy="92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6548" y="3678628"/>
            <a:ext cx="1223512" cy="8961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2161" y="1450078"/>
            <a:ext cx="1314387" cy="9923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40420" y="273374"/>
            <a:ext cx="5036128" cy="73123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Пирамида успеха</a:t>
            </a:r>
            <a:endParaRPr lang="ru-RU" sz="36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6"/>
          <p:cNvSpPr txBox="1">
            <a:spLocks noGrp="1"/>
          </p:cNvSpPr>
          <p:nvPr>
            <p:ph type="ctrTitle"/>
          </p:nvPr>
        </p:nvSpPr>
        <p:spPr>
          <a:xfrm>
            <a:off x="443345" y="670139"/>
            <a:ext cx="8104909" cy="20037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200" i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i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i="1" dirty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i="1" dirty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sz="32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0881" y="614721"/>
            <a:ext cx="7197438" cy="2301661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Обобщающий урок по теме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«Нейрогуморальная 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р</a:t>
            </a:r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егуляция</a:t>
            </a:r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» </a:t>
            </a:r>
            <a:endParaRPr lang="ru-RU" sz="3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2" y="2352786"/>
            <a:ext cx="2865747" cy="2475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89667">
            <a:off x="118550" y="2678562"/>
            <a:ext cx="1443674" cy="12466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23163">
            <a:off x="2581591" y="3744158"/>
            <a:ext cx="1443674" cy="1246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384" y="2175164"/>
            <a:ext cx="2477883" cy="283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05541"/>
              </p:ext>
            </p:extLst>
          </p:nvPr>
        </p:nvGraphicFramePr>
        <p:xfrm>
          <a:off x="1089421" y="2712756"/>
          <a:ext cx="6743700" cy="17943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3500102217"/>
                    </a:ext>
                  </a:extLst>
                </a:gridCol>
                <a:gridCol w="2460806">
                  <a:extLst>
                    <a:ext uri="{9D8B030D-6E8A-4147-A177-3AD203B41FA5}">
                      <a16:colId xmlns:a16="http://schemas.microsoft.com/office/drawing/2014/main" val="2846097406"/>
                    </a:ext>
                  </a:extLst>
                </a:gridCol>
                <a:gridCol w="2034994">
                  <a:extLst>
                    <a:ext uri="{9D8B030D-6E8A-4147-A177-3AD203B41FA5}">
                      <a16:colId xmlns:a16="http://schemas.microsoft.com/office/drawing/2014/main" val="3637481735"/>
                    </a:ext>
                  </a:extLst>
                </a:gridCol>
              </a:tblGrid>
              <a:tr h="598100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Georgia" panose="02040502050405020303" pitchFamily="18" charset="0"/>
                          <a:sym typeface="Arial"/>
                        </a:rPr>
                        <a:t>Быстрота реакции</a:t>
                      </a:r>
                    </a:p>
                    <a:p>
                      <a:pPr algn="ctr"/>
                      <a:endParaRPr lang="ru-RU" sz="1600" b="1" i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76208"/>
                  </a:ext>
                </a:extLst>
              </a:tr>
              <a:tr h="598100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Georgia" panose="02040502050405020303" pitchFamily="18" charset="0"/>
                        </a:rPr>
                        <a:t>Эволюционный возраст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71290"/>
                  </a:ext>
                </a:extLst>
              </a:tr>
              <a:tr h="598100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Georgia" panose="02040502050405020303" pitchFamily="18" charset="0"/>
                        </a:rPr>
                        <a:t>Экономичность</a:t>
                      </a:r>
                      <a:r>
                        <a:rPr lang="ru-RU" sz="1600" b="1" i="0" baseline="0" dirty="0" smtClean="0">
                          <a:latin typeface="Georgia" panose="02040502050405020303" pitchFamily="18" charset="0"/>
                        </a:rPr>
                        <a:t> процесса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99537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91490" y="1649668"/>
            <a:ext cx="2833255" cy="5123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Georgia" panose="02040502050405020303" pitchFamily="18" charset="0"/>
              </a:rPr>
              <a:t>Гуморальная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1676743"/>
            <a:ext cx="2563091" cy="5123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Georgia" panose="02040502050405020303" pitchFamily="18" charset="0"/>
              </a:rPr>
              <a:t>Нервная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8533769">
            <a:off x="5878072" y="1173337"/>
            <a:ext cx="240453" cy="504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18482" y="468948"/>
            <a:ext cx="4236195" cy="62844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Georgia" panose="02040502050405020303" pitchFamily="18" charset="0"/>
              </a:rPr>
              <a:t>Виды регуляций</a:t>
            </a:r>
            <a:endParaRPr lang="ru-RU" sz="3200" b="1" i="1" dirty="0">
              <a:latin typeface="Georgia" panose="02040502050405020303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2758744">
            <a:off x="2641754" y="1179358"/>
            <a:ext cx="217473" cy="474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881" y="264870"/>
            <a:ext cx="1462043" cy="14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83484" y="456071"/>
            <a:ext cx="2507673" cy="651164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Железы</a:t>
            </a:r>
            <a:endParaRPr lang="ru-RU" sz="32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9219" y="1584517"/>
            <a:ext cx="2594344" cy="7759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Georgia" panose="02040502050405020303" pitchFamily="18" charset="0"/>
              </a:rPr>
              <a:t>Внешней секреции</a:t>
            </a:r>
            <a:endParaRPr lang="ru-RU" sz="2000" b="1" i="1" dirty="0">
              <a:latin typeface="Georgia" panose="02040502050405020303" pitchFamily="18" charset="0"/>
            </a:endParaRPr>
          </a:p>
        </p:txBody>
      </p:sp>
      <p:sp>
        <p:nvSpPr>
          <p:cNvPr id="29" name="Объект 28"/>
          <p:cNvSpPr>
            <a:spLocks noGrp="1"/>
          </p:cNvSpPr>
          <p:nvPr>
            <p:ph idx="1"/>
          </p:nvPr>
        </p:nvSpPr>
        <p:spPr>
          <a:xfrm>
            <a:off x="3469756" y="1584516"/>
            <a:ext cx="2365523" cy="7759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34290" indent="0" algn="ctr">
              <a:buNone/>
            </a:pPr>
            <a:r>
              <a:rPr lang="ru-RU" sz="2000" b="1" i="1" dirty="0" smtClean="0">
                <a:latin typeface="Georgia" panose="02040502050405020303" pitchFamily="18" charset="0"/>
              </a:rPr>
              <a:t>Смешанной</a:t>
            </a:r>
            <a:r>
              <a:rPr lang="ru-RU" sz="3200" b="1" i="1" dirty="0" smtClean="0">
                <a:latin typeface="Georgia" panose="02040502050405020303" pitchFamily="18" charset="0"/>
              </a:rPr>
              <a:t> </a:t>
            </a:r>
            <a:r>
              <a:rPr lang="ru-RU" sz="2000" b="1" i="1" dirty="0" smtClean="0">
                <a:latin typeface="Georgia" panose="02040502050405020303" pitchFamily="18" charset="0"/>
              </a:rPr>
              <a:t>секреции</a:t>
            </a:r>
            <a:endParaRPr lang="ru-RU" sz="2000" b="1" i="1" dirty="0">
              <a:latin typeface="Georgia" panose="02040502050405020303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51472" y="1590160"/>
            <a:ext cx="2594344" cy="7759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Georgia" panose="02040502050405020303" pitchFamily="18" charset="0"/>
              </a:rPr>
              <a:t>Внутренней секреции</a:t>
            </a:r>
            <a:endParaRPr lang="ru-RU" sz="2000" b="1" i="1" dirty="0">
              <a:latin typeface="Georgia" panose="02040502050405020303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288466" y="1233378"/>
            <a:ext cx="318976" cy="269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8643528">
            <a:off x="5984703" y="930026"/>
            <a:ext cx="254410" cy="576492"/>
          </a:xfrm>
          <a:prstGeom prst="downArrow">
            <a:avLst>
              <a:gd name="adj1" fmla="val 44966"/>
              <a:gd name="adj2" fmla="val 51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3291281">
            <a:off x="2579232" y="980434"/>
            <a:ext cx="228422" cy="566069"/>
          </a:xfrm>
          <a:prstGeom prst="downArrow">
            <a:avLst>
              <a:gd name="adj1" fmla="val 50000"/>
              <a:gd name="adj2" fmla="val 51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Google Shape;858;p40"/>
          <p:cNvSpPr txBox="1">
            <a:spLocks/>
          </p:cNvSpPr>
          <p:nvPr/>
        </p:nvSpPr>
        <p:spPr>
          <a:xfrm>
            <a:off x="1735652" y="2882071"/>
            <a:ext cx="5784112" cy="130006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Сальные железы, гипофиз, поджелудочная железа, железы желудка, половые железы, щитовидная железа, потовые железы, надпочечники, слюнные железы. </a:t>
            </a:r>
            <a:endParaRPr lang="ru-RU" sz="1800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build="p" animBg="1"/>
      <p:bldP spid="30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4907" y="888835"/>
            <a:ext cx="3482456" cy="74579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Гигантизм</a:t>
            </a:r>
            <a:endParaRPr lang="ru-RU" sz="3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ttps://belon.club/uploads/posts/2023-04/thumbs/1681401366_belon-club-p-samii-visokii-muzhchina-v-mire-pinterest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68" y="609600"/>
            <a:ext cx="2793423" cy="394431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505" y="1913587"/>
            <a:ext cx="2286053" cy="25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0422" y="1083005"/>
            <a:ext cx="2959938" cy="888669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Базедова болезнь</a:t>
            </a:r>
            <a:endParaRPr lang="ru-RU" sz="3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https://martindevoto.com/wp-content/uploads/2009/11/Oftalmopatia-de-Graves-en-fase-es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3" y="1083005"/>
            <a:ext cx="4027137" cy="3020352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52" y="2479390"/>
            <a:ext cx="1444877" cy="16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832" y="1061573"/>
            <a:ext cx="3537098" cy="938677"/>
          </a:xfrm>
        </p:spPr>
        <p:txBody>
          <a:bodyPr/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Аддисонова</a:t>
            </a:r>
            <a:r>
              <a:rPr lang="ru-RU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болезнь</a:t>
            </a:r>
            <a:endParaRPr lang="ru-RU" sz="3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764" y="1208469"/>
            <a:ext cx="4204790" cy="299451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053"/>
          <a:stretch/>
        </p:blipFill>
        <p:spPr>
          <a:xfrm>
            <a:off x="1432627" y="2529893"/>
            <a:ext cx="2041476" cy="21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14027" y="1005530"/>
            <a:ext cx="3966940" cy="802945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Акромегалия</a:t>
            </a:r>
            <a:endParaRPr lang="ru-RU" sz="3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819" t="4999" r="4164" b="11706"/>
          <a:stretch/>
        </p:blipFill>
        <p:spPr>
          <a:xfrm>
            <a:off x="544973" y="856974"/>
            <a:ext cx="4093370" cy="337185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946" y="2111910"/>
            <a:ext cx="2405239" cy="21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1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2405" y="943915"/>
            <a:ext cx="3385939" cy="938677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Микседема</a:t>
            </a:r>
            <a:endParaRPr lang="ru-RU" sz="3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09" t="6326" r="60898" b="11786"/>
          <a:stretch/>
        </p:blipFill>
        <p:spPr>
          <a:xfrm>
            <a:off x="4724954" y="1064418"/>
            <a:ext cx="3493293" cy="318952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408" y="2196504"/>
            <a:ext cx="1696964" cy="190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1249</TotalTime>
  <Words>431</Words>
  <Application>Microsoft Office PowerPoint</Application>
  <PresentationFormat>Экран (16:9)</PresentationFormat>
  <Paragraphs>95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Georgia</vt:lpstr>
      <vt:lpstr>Tahoma</vt:lpstr>
      <vt:lpstr>Times New Roman</vt:lpstr>
      <vt:lpstr>Базис</vt:lpstr>
      <vt:lpstr>Презентация PowerPoint</vt:lpstr>
      <vt:lpstr>  </vt:lpstr>
      <vt:lpstr>Презентация PowerPoint</vt:lpstr>
      <vt:lpstr>Презентация PowerPoint</vt:lpstr>
      <vt:lpstr>Гигантизм</vt:lpstr>
      <vt:lpstr>Базедова болезнь</vt:lpstr>
      <vt:lpstr>Аддисонова болезнь</vt:lpstr>
      <vt:lpstr>Акромегалия</vt:lpstr>
      <vt:lpstr>Микседема</vt:lpstr>
      <vt:lpstr>Карликовость </vt:lpstr>
      <vt:lpstr>Да        Нет</vt:lpstr>
      <vt:lpstr>Задание:  вставьте недостающие слова в текст </vt:lpstr>
      <vt:lpstr>Проверяй-ка</vt:lpstr>
      <vt:lpstr>Строение головного мозга</vt:lpstr>
      <vt:lpstr> </vt:lpstr>
      <vt:lpstr>Контроль знаний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Введите текст</dc:title>
  <cp:lastModifiedBy>Пользователь</cp:lastModifiedBy>
  <cp:revision>79</cp:revision>
  <dcterms:modified xsi:type="dcterms:W3CDTF">2026-04-06T18:41:54Z</dcterms:modified>
</cp:coreProperties>
</file>