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1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5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326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19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304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5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7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1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2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9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99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5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8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3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0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3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4027-BB45-48C4-9088-22819FFC0B25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B3350D-07C6-49A1-86A0-9DA5AAA78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4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4F95-63DE-41B4-A18B-71EA8DFF0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46303"/>
            <a:ext cx="8240437" cy="6336794"/>
          </a:xfrm>
        </p:spPr>
        <p:txBody>
          <a:bodyPr/>
          <a:lstStyle/>
          <a:p>
            <a:endParaRPr lang="ru-RU" sz="9600" dirty="0"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96657-4207-45D8-A299-5CBEEE284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07067" y="6711694"/>
            <a:ext cx="776693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B22336-9FD1-4DE2-9F53-39973327F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82" y="374903"/>
            <a:ext cx="7120406" cy="61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0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49C776A-A455-4778-9873-5917B618D1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780167"/>
              </p:ext>
            </p:extLst>
          </p:nvPr>
        </p:nvGraphicFramePr>
        <p:xfrm>
          <a:off x="438912" y="201168"/>
          <a:ext cx="9034276" cy="6409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2950">
                  <a:extLst>
                    <a:ext uri="{9D8B030D-6E8A-4147-A177-3AD203B41FA5}">
                      <a16:colId xmlns:a16="http://schemas.microsoft.com/office/drawing/2014/main" val="227860341"/>
                    </a:ext>
                  </a:extLst>
                </a:gridCol>
                <a:gridCol w="902950">
                  <a:extLst>
                    <a:ext uri="{9D8B030D-6E8A-4147-A177-3AD203B41FA5}">
                      <a16:colId xmlns:a16="http://schemas.microsoft.com/office/drawing/2014/main" val="3866679486"/>
                    </a:ext>
                  </a:extLst>
                </a:gridCol>
                <a:gridCol w="902950">
                  <a:extLst>
                    <a:ext uri="{9D8B030D-6E8A-4147-A177-3AD203B41FA5}">
                      <a16:colId xmlns:a16="http://schemas.microsoft.com/office/drawing/2014/main" val="4074014471"/>
                    </a:ext>
                  </a:extLst>
                </a:gridCol>
                <a:gridCol w="902950">
                  <a:extLst>
                    <a:ext uri="{9D8B030D-6E8A-4147-A177-3AD203B41FA5}">
                      <a16:colId xmlns:a16="http://schemas.microsoft.com/office/drawing/2014/main" val="2276071442"/>
                    </a:ext>
                  </a:extLst>
                </a:gridCol>
                <a:gridCol w="902950">
                  <a:extLst>
                    <a:ext uri="{9D8B030D-6E8A-4147-A177-3AD203B41FA5}">
                      <a16:colId xmlns:a16="http://schemas.microsoft.com/office/drawing/2014/main" val="1416130589"/>
                    </a:ext>
                  </a:extLst>
                </a:gridCol>
                <a:gridCol w="902950">
                  <a:extLst>
                    <a:ext uri="{9D8B030D-6E8A-4147-A177-3AD203B41FA5}">
                      <a16:colId xmlns:a16="http://schemas.microsoft.com/office/drawing/2014/main" val="2342516353"/>
                    </a:ext>
                  </a:extLst>
                </a:gridCol>
                <a:gridCol w="904144">
                  <a:extLst>
                    <a:ext uri="{9D8B030D-6E8A-4147-A177-3AD203B41FA5}">
                      <a16:colId xmlns:a16="http://schemas.microsoft.com/office/drawing/2014/main" val="422738319"/>
                    </a:ext>
                  </a:extLst>
                </a:gridCol>
                <a:gridCol w="904144">
                  <a:extLst>
                    <a:ext uri="{9D8B030D-6E8A-4147-A177-3AD203B41FA5}">
                      <a16:colId xmlns:a16="http://schemas.microsoft.com/office/drawing/2014/main" val="1027259084"/>
                    </a:ext>
                  </a:extLst>
                </a:gridCol>
                <a:gridCol w="904144">
                  <a:extLst>
                    <a:ext uri="{9D8B030D-6E8A-4147-A177-3AD203B41FA5}">
                      <a16:colId xmlns:a16="http://schemas.microsoft.com/office/drawing/2014/main" val="922837508"/>
                    </a:ext>
                  </a:extLst>
                </a:gridCol>
                <a:gridCol w="904144">
                  <a:extLst>
                    <a:ext uri="{9D8B030D-6E8A-4147-A177-3AD203B41FA5}">
                      <a16:colId xmlns:a16="http://schemas.microsoft.com/office/drawing/2014/main" val="45798706"/>
                    </a:ext>
                  </a:extLst>
                </a:gridCol>
              </a:tblGrid>
              <a:tr h="52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d</a:t>
                      </a:r>
                      <a:endParaRPr lang="ru-RU" sz="20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a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i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r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y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y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m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p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r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u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3118186"/>
                  </a:ext>
                </a:extLst>
              </a:tr>
              <a:tr h="52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q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k</a:t>
                      </a:r>
                      <a:endParaRPr lang="ru-RU" sz="20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w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x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b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j 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f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o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o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d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8503324"/>
                  </a:ext>
                </a:extLst>
              </a:tr>
              <a:tr h="52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w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u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s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e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u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h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n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q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f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m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903148"/>
                  </a:ext>
                </a:extLst>
              </a:tr>
              <a:tr h="52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d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l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s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d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t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n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e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a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v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g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071401"/>
                  </a:ext>
                </a:extLst>
              </a:tr>
              <a:tr h="52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f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o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h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c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c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u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y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z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t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r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9177406"/>
                  </a:ext>
                </a:extLst>
              </a:tr>
              <a:tr h="52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c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l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o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t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h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e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s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w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g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o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17746"/>
                  </a:ext>
                </a:extLst>
              </a:tr>
              <a:tr h="52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t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q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p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r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e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j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i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s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b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c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959360"/>
                  </a:ext>
                </a:extLst>
              </a:tr>
              <a:tr h="52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t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s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p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f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r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m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k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x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y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e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237088"/>
                  </a:ext>
                </a:extLst>
              </a:tr>
              <a:tr h="52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o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z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i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v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s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i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o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d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h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r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095971"/>
                  </a:ext>
                </a:extLst>
              </a:tr>
              <a:tr h="52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y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q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n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t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b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a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k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e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r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s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583714"/>
                  </a:ext>
                </a:extLst>
              </a:tr>
              <a:tr h="1115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s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a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g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g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b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s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h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o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effectLst/>
                        </a:rPr>
                        <a:t>p</a:t>
                      </a:r>
                      <a:endParaRPr lang="ru-RU" sz="2000" b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u</a:t>
                      </a:r>
                      <a:endParaRPr lang="ru-RU" sz="20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11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97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7B883-4C71-4BF3-9AF1-27C2E644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012182-CCB2-4E9D-9EEE-6DB19B2A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5873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 and shopping</a:t>
            </a:r>
            <a:endParaRPr lang="ru-RU" sz="9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2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DD799-8040-453E-ABFB-ADEEE6BF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916542-9FA9-4F0E-8425-738C3C8A6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6175247"/>
          </a:xfrm>
        </p:spPr>
        <p:txBody>
          <a:bodyPr>
            <a:normAutofit/>
          </a:bodyPr>
          <a:lstStyle/>
          <a:p>
            <a:pPr marL="82296" indent="0" algn="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«The quickest way to know a woman is to go shopping with her. » </a:t>
            </a:r>
          </a:p>
          <a:p>
            <a:pPr marL="82296" indent="0" algn="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Marcelene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Cox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r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«Самый быстрый способ узнать женщину — это пойти с ней по магазинам.»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r">
              <a:buNone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Марселин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Кокс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0" lvl="8" indent="0">
              <a:buNone/>
            </a:pPr>
            <a:endParaRPr lang="ru-RU" sz="4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88EF39-9B85-49D0-B62C-849015245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" t="3441" r="5001" b="5201"/>
          <a:stretch/>
        </p:blipFill>
        <p:spPr>
          <a:xfrm>
            <a:off x="841249" y="297180"/>
            <a:ext cx="8293608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7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88A70-F65A-4130-ABBC-B1436AA7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568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Discuss the proverbs</a:t>
            </a:r>
            <a:endParaRPr lang="ru-RU" sz="44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83629D2-1E86-4D97-A5A6-1A8A1CF7B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174718"/>
              </p:ext>
            </p:extLst>
          </p:nvPr>
        </p:nvGraphicFramePr>
        <p:xfrm>
          <a:off x="677862" y="1463040"/>
          <a:ext cx="9517698" cy="5416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8849">
                  <a:extLst>
                    <a:ext uri="{9D8B030D-6E8A-4147-A177-3AD203B41FA5}">
                      <a16:colId xmlns:a16="http://schemas.microsoft.com/office/drawing/2014/main" val="3622099558"/>
                    </a:ext>
                  </a:extLst>
                </a:gridCol>
                <a:gridCol w="4758849">
                  <a:extLst>
                    <a:ext uri="{9D8B030D-6E8A-4147-A177-3AD203B41FA5}">
                      <a16:colId xmlns:a16="http://schemas.microsoft.com/office/drawing/2014/main" val="62492257"/>
                    </a:ext>
                  </a:extLst>
                </a:gridCol>
              </a:tblGrid>
              <a:tr h="101132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Never buy a pig in a poke.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больше имеешь, тем больше хочется.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007235"/>
                  </a:ext>
                </a:extLst>
              </a:tr>
              <a:tr h="101132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 not, want not.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Никогда не трать деньги, пока их не заимел.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966"/>
                  </a:ext>
                </a:extLst>
              </a:tr>
              <a:tr h="101132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more you have, the more you want.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Никогда не покупай свинью в мешке.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030057"/>
                  </a:ext>
                </a:extLst>
              </a:tr>
              <a:tr h="1011327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worth of a thing is best known by the want of it.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Умеришь расходы – не будешь нуждаться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94172"/>
                  </a:ext>
                </a:extLst>
              </a:tr>
              <a:tr h="1011327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Never spend your money before you have it.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Ценность вещи познается тогда, когда она нужна, а ее нет.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02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85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0120CD0-956B-4CE3-9E10-F6ECB3348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008204"/>
              </p:ext>
            </p:extLst>
          </p:nvPr>
        </p:nvGraphicFramePr>
        <p:xfrm>
          <a:off x="356616" y="234741"/>
          <a:ext cx="9372599" cy="6201576"/>
        </p:xfrm>
        <a:graphic>
          <a:graphicData uri="http://schemas.openxmlformats.org/drawingml/2006/table">
            <a:tbl>
              <a:tblPr firstRow="1" firstCol="1" bandRow="1"/>
              <a:tblGrid>
                <a:gridCol w="3392424">
                  <a:extLst>
                    <a:ext uri="{9D8B030D-6E8A-4147-A177-3AD203B41FA5}">
                      <a16:colId xmlns:a16="http://schemas.microsoft.com/office/drawing/2014/main" val="1633497728"/>
                    </a:ext>
                  </a:extLst>
                </a:gridCol>
                <a:gridCol w="5980175">
                  <a:extLst>
                    <a:ext uri="{9D8B030D-6E8A-4147-A177-3AD203B41FA5}">
                      <a16:colId xmlns:a16="http://schemas.microsoft.com/office/drawing/2014/main" val="2309810502"/>
                    </a:ext>
                  </a:extLst>
                </a:gridCol>
              </a:tblGrid>
              <a:tr h="8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shopping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There is … department in this shop where you can buy perfume.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288215"/>
                  </a:ext>
                </a:extLst>
              </a:tr>
              <a:tr h="57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 cosmetic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You can come to the …and choose your purchase.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355203"/>
                  </a:ext>
                </a:extLst>
              </a:tr>
              <a:tr h="430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things for sale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In our greengrocer’s you can buy… vegetables.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133255"/>
                  </a:ext>
                </a:extLst>
              </a:tr>
              <a:tr h="430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basket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You pay money to the…  .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54882"/>
                  </a:ext>
                </a:extLst>
              </a:tr>
              <a:tr h="430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clothes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You can … food and put it into the …      .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421365"/>
                  </a:ext>
                </a:extLst>
              </a:tr>
              <a:tr h="430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counter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She does the … in their family.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960383"/>
                  </a:ext>
                </a:extLst>
              </a:tr>
              <a:tr h="430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in fashion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I enjoy going shopping for new …  .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638912"/>
                  </a:ext>
                </a:extLst>
              </a:tr>
              <a:tr h="430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ready-weighed and packed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They spend quite a lot of </a:t>
                      </a:r>
                      <a:r>
                        <a:rPr lang="en-US" sz="2000" dirty="0" err="1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maney</a:t>
                      </a: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…  .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18164"/>
                  </a:ext>
                </a:extLst>
              </a:tr>
              <a:tr h="430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select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I don’t feel … in these shoes.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10762"/>
                  </a:ext>
                </a:extLst>
              </a:tr>
              <a:tr h="430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j. cashier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I always try to be …   .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349585"/>
                  </a:ext>
                </a:extLst>
              </a:tr>
              <a:tr h="430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k. food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729967"/>
                  </a:ext>
                </a:extLst>
              </a:tr>
              <a:tr h="430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comfortable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356685"/>
                  </a:ext>
                </a:extLst>
              </a:tr>
              <a:tr h="430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quality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96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50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E9C92F-2FF6-45D6-8710-4E7F479B2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282" y="937308"/>
            <a:ext cx="13439120" cy="7376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8" descr="https://ds04.infourok.ru/uploads/ex/135e/000bfa3d-87c81716/img2.jpg">
            <a:extLst>
              <a:ext uri="{FF2B5EF4-FFF2-40B4-BE49-F238E27FC236}">
                <a16:creationId xmlns:a16="http://schemas.microsoft.com/office/drawing/2014/main" id="{FBDA486E-8173-4035-8D43-1D3C2CD0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0" y="769921"/>
            <a:ext cx="7951461" cy="55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24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15A150F-E165-4290-BAA8-F39C1FD4AE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759377"/>
              </p:ext>
            </p:extLst>
          </p:nvPr>
        </p:nvGraphicFramePr>
        <p:xfrm>
          <a:off x="576072" y="228600"/>
          <a:ext cx="8596312" cy="6528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3231912516"/>
                    </a:ext>
                  </a:extLst>
                </a:gridCol>
              </a:tblGrid>
              <a:tr h="6528816"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I (to work) in a bank.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He (to live) in Moscow.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Anna (to have) a shower every day.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I (to like) flowers.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They (to go) at work by bus.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 Tom (to play) the piano.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Cats (to drink) milk.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She (to get up) early.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lvl="0" indent="-228600"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(to love) you.</a:t>
                      </a:r>
                    </a:p>
                    <a:p>
                      <a:pPr marL="228600" lvl="0" indent="-228600"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Kristina and Mike (to study) English.</a:t>
                      </a:r>
                      <a:endParaRPr lang="ru-RU" sz="2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36392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05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>
            <a:extLst>
              <a:ext uri="{FF2B5EF4-FFF2-40B4-BE49-F238E27FC236}">
                <a16:creationId xmlns:a16="http://schemas.microsoft.com/office/drawing/2014/main" id="{EE8C2B86-BC5A-4197-8AE8-931A9F200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5" t="14706" r="28922" b="11150"/>
          <a:stretch>
            <a:fillRect/>
          </a:stretch>
        </p:blipFill>
        <p:spPr bwMode="auto">
          <a:xfrm>
            <a:off x="384048" y="118872"/>
            <a:ext cx="8723375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6631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79</TotalTime>
  <Words>503</Words>
  <Application>Microsoft Office PowerPoint</Application>
  <PresentationFormat>Широкоэкранный</PresentationFormat>
  <Paragraphs>163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Schoolbook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Discuss the proverbs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 and Shopping</dc:title>
  <dc:creator>Teacher45</dc:creator>
  <cp:lastModifiedBy>Teacher45</cp:lastModifiedBy>
  <cp:revision>7</cp:revision>
  <dcterms:created xsi:type="dcterms:W3CDTF">2021-02-03T05:56:57Z</dcterms:created>
  <dcterms:modified xsi:type="dcterms:W3CDTF">2021-02-03T07:22:46Z</dcterms:modified>
</cp:coreProperties>
</file>