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63" r:id="rId4"/>
    <p:sldId id="258" r:id="rId5"/>
    <p:sldId id="260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4" r:id="rId23"/>
    <p:sldId id="280" r:id="rId24"/>
    <p:sldId id="281" r:id="rId25"/>
    <p:sldId id="282" r:id="rId26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D652C-D96E-47C0-895A-7563F6CF3FF4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6D2A-B3A8-41F7-9F9E-554D685584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D652C-D96E-47C0-895A-7563F6CF3FF4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6D2A-B3A8-41F7-9F9E-554D685584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D652C-D96E-47C0-895A-7563F6CF3FF4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6D2A-B3A8-41F7-9F9E-554D685584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D652C-D96E-47C0-895A-7563F6CF3FF4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6D2A-B3A8-41F7-9F9E-554D685584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D652C-D96E-47C0-895A-7563F6CF3FF4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6D2A-B3A8-41F7-9F9E-554D685584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D652C-D96E-47C0-895A-7563F6CF3FF4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6D2A-B3A8-41F7-9F9E-554D685584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D652C-D96E-47C0-895A-7563F6CF3FF4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6D2A-B3A8-41F7-9F9E-554D685584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D652C-D96E-47C0-895A-7563F6CF3FF4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6D2A-B3A8-41F7-9F9E-554D685584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D652C-D96E-47C0-895A-7563F6CF3FF4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6D2A-B3A8-41F7-9F9E-554D685584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D652C-D96E-47C0-895A-7563F6CF3FF4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6D2A-B3A8-41F7-9F9E-554D685584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D652C-D96E-47C0-895A-7563F6CF3FF4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6D2A-B3A8-41F7-9F9E-554D685584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D652C-D96E-47C0-895A-7563F6CF3FF4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86D2A-B3A8-41F7-9F9E-554D685584C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ds_skazka@list.r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7030A0"/>
                </a:solidFill>
                <a:latin typeface="Franklin Gothic Medium" pitchFamily="34" charset="0"/>
                <a:cs typeface="Times New Roman" pitchFamily="18" charset="0"/>
              </a:rPr>
              <a:t>Муниципальное казённое дошкольное образовательное учреждение </a:t>
            </a:r>
            <a:br>
              <a:rPr lang="ru-RU" sz="1800" dirty="0" smtClean="0">
                <a:solidFill>
                  <a:srgbClr val="7030A0"/>
                </a:solidFill>
                <a:latin typeface="Franklin Gothic Medium" pitchFamily="34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7030A0"/>
                </a:solidFill>
                <a:latin typeface="Franklin Gothic Medium" pitchFamily="34" charset="0"/>
                <a:cs typeface="Times New Roman" pitchFamily="18" charset="0"/>
              </a:rPr>
              <a:t>«Детский сад «Сказка»</a:t>
            </a:r>
            <a:endParaRPr lang="ru-RU" sz="1800" dirty="0">
              <a:solidFill>
                <a:srgbClr val="7030A0"/>
              </a:solidFill>
              <a:latin typeface="Franklin Gothic Medium" pitchFamily="34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4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000" i="1" dirty="0" smtClean="0">
                <a:solidFill>
                  <a:srgbClr val="FF0000"/>
                </a:solidFill>
                <a:latin typeface="Franklin Gothic Medium" pitchFamily="34" charset="0"/>
                <a:cs typeface="Times New Roman" pitchFamily="18" charset="0"/>
              </a:rPr>
              <a:t>Краткая презентация основной образовательной программы              дошкольного образования</a:t>
            </a:r>
          </a:p>
          <a:p>
            <a:pPr algn="ctr">
              <a:buNone/>
            </a:pPr>
            <a:r>
              <a:rPr lang="ru-RU" sz="4000" i="1" dirty="0" smtClean="0">
                <a:solidFill>
                  <a:srgbClr val="FF0000"/>
                </a:solidFill>
                <a:latin typeface="Franklin Gothic Medium" pitchFamily="34" charset="0"/>
                <a:cs typeface="Times New Roman" pitchFamily="18" charset="0"/>
              </a:rPr>
              <a:t>(для родителей)</a:t>
            </a:r>
          </a:p>
          <a:p>
            <a:pPr algn="ctr">
              <a:buNone/>
            </a:pPr>
            <a:endParaRPr lang="ru-RU" sz="4000" i="1" dirty="0">
              <a:solidFill>
                <a:srgbClr val="FF0000"/>
              </a:solidFill>
              <a:latin typeface="Franklin Gothic Medium" pitchFamily="34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Franklin Gothic Medium" pitchFamily="34" charset="0"/>
                <a:cs typeface="Times New Roman" pitchFamily="18" charset="0"/>
              </a:rPr>
              <a:t>п.Большой </a:t>
            </a:r>
            <a:r>
              <a:rPr lang="ru-RU" sz="2000" i="1" dirty="0" err="1" smtClean="0">
                <a:solidFill>
                  <a:srgbClr val="FF0000"/>
                </a:solidFill>
                <a:latin typeface="Franklin Gothic Medium" pitchFamily="34" charset="0"/>
                <a:cs typeface="Times New Roman" pitchFamily="18" charset="0"/>
              </a:rPr>
              <a:t>Царын</a:t>
            </a:r>
            <a:endParaRPr lang="ru-RU" sz="2000" i="1" dirty="0" smtClean="0">
              <a:solidFill>
                <a:srgbClr val="FF0000"/>
              </a:solidFill>
              <a:latin typeface="Franklin Gothic Medium" pitchFamily="34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Franklin Gothic Medium" pitchFamily="34" charset="0"/>
                <a:cs typeface="Times New Roman" pitchFamily="18" charset="0"/>
              </a:rPr>
              <a:t>2019 г</a:t>
            </a:r>
            <a:endParaRPr lang="ru-RU" sz="2000" i="1" dirty="0">
              <a:solidFill>
                <a:srgbClr val="FF0000"/>
              </a:solidFill>
              <a:latin typeface="Franklin Gothic Medium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Целевые ориентиры в раннем возрасте</a:t>
            </a:r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688632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rgbClr val="FF0000"/>
                </a:solidFill>
                <a:latin typeface="Franklin Gothic Medium" pitchFamily="34" charset="0"/>
              </a:rPr>
              <a:t>К </a:t>
            </a:r>
            <a:r>
              <a:rPr lang="ru-RU" sz="1800" dirty="0">
                <a:solidFill>
                  <a:srgbClr val="FF0000"/>
                </a:solidFill>
                <a:latin typeface="Franklin Gothic Medium" pitchFamily="34" charset="0"/>
              </a:rPr>
              <a:t>трем годам ребенок:</a:t>
            </a:r>
            <a:endParaRPr lang="ru-RU" sz="1800" dirty="0" smtClean="0">
              <a:solidFill>
                <a:srgbClr val="FF0000"/>
              </a:solidFill>
              <a:latin typeface="Franklin Gothic Medium" pitchFamily="34" charset="0"/>
            </a:endParaRPr>
          </a:p>
          <a:p>
            <a:pPr lvl="0"/>
            <a:r>
              <a:rPr lang="ru-RU" sz="1600" dirty="0">
                <a:solidFill>
                  <a:srgbClr val="002060"/>
                </a:solidFill>
                <a:latin typeface="Franklin Gothic Medium" pitchFamily="34" charset="0"/>
              </a:rPr>
              <a:t>интересуется окружающими предметами, активно действует с ними, исследует их свойства, экспериментирует. Использует специфические, культурно фиксированные предметные действия, знает назначение бытовых предметов (ложки, расчески, карандаша и пр.) и умеет пользоваться ими. Проявляет настойчивость в достижении результата своих действий;</a:t>
            </a:r>
          </a:p>
          <a:p>
            <a:pPr lvl="0"/>
            <a:r>
              <a:rPr lang="ru-RU" sz="1600" dirty="0">
                <a:solidFill>
                  <a:srgbClr val="002060"/>
                </a:solidFill>
                <a:latin typeface="Franklin Gothic Medium" pitchFamily="34" charset="0"/>
              </a:rPr>
              <a:t>стремится к общению и воспринимает смыслы в различных ситуациях общения со взрослыми, активно подражает им в движениях и действиях, умеет действовать согласованно; </a:t>
            </a:r>
          </a:p>
          <a:p>
            <a:pPr lvl="0"/>
            <a:r>
              <a:rPr lang="ru-RU" sz="1600" dirty="0">
                <a:solidFill>
                  <a:srgbClr val="002060"/>
                </a:solidFill>
                <a:latin typeface="Franklin Gothic Medium" pitchFamily="34" charset="0"/>
              </a:rPr>
              <a:t>владеет активной и пассивной речью: понимает речь взрослых, может обращаться с вопросами и просьбами, знает названия окружающих предметов и игрушек;</a:t>
            </a:r>
          </a:p>
          <a:p>
            <a:pPr lvl="0"/>
            <a:r>
              <a:rPr lang="ru-RU" sz="1600" dirty="0">
                <a:solidFill>
                  <a:srgbClr val="002060"/>
                </a:solidFill>
                <a:latin typeface="Franklin Gothic Medium" pitchFamily="34" charset="0"/>
              </a:rPr>
              <a:t>проявляет интерес к сверстникам; наблюдает за их действиями и подражает им. Взаимодействие с ровесниками окрашено яркими эмоциями; </a:t>
            </a:r>
          </a:p>
          <a:p>
            <a:pPr lvl="0"/>
            <a:r>
              <a:rPr lang="ru-RU" sz="1600" dirty="0">
                <a:solidFill>
                  <a:srgbClr val="002060"/>
                </a:solidFill>
                <a:latin typeface="Franklin Gothic Medium" pitchFamily="34" charset="0"/>
              </a:rPr>
              <a:t>в короткой игре воспроизводит действия взрослого, впервые осуществляя игровые замещения;</a:t>
            </a:r>
          </a:p>
          <a:p>
            <a:pPr lvl="0"/>
            <a:r>
              <a:rPr lang="ru-RU" sz="1600" dirty="0">
                <a:solidFill>
                  <a:srgbClr val="002060"/>
                </a:solidFill>
                <a:latin typeface="Franklin Gothic Medium" pitchFamily="34" charset="0"/>
              </a:rPr>
              <a:t>проявляет самостоятельность в бытовых и игровых действиях. Владеет простейшими навыками самообслуживания; </a:t>
            </a:r>
          </a:p>
          <a:p>
            <a:pPr lvl="0"/>
            <a:r>
              <a:rPr lang="ru-RU" sz="1600" dirty="0">
                <a:solidFill>
                  <a:srgbClr val="002060"/>
                </a:solidFill>
                <a:latin typeface="Franklin Gothic Medium" pitchFamily="34" charset="0"/>
              </a:rPr>
              <a:t>любит слушать стихи, песни, короткие сказки, рассматривать картинки, двигаться под музыку. Проявляет живой эмоциональный отклик на эстетические впечатления. Охотно включается в продуктивные виды деятельности (изобразительную деятельность, конструирование и др.);</a:t>
            </a:r>
          </a:p>
          <a:p>
            <a:pPr lvl="0"/>
            <a:r>
              <a:rPr lang="ru-RU" sz="1600" dirty="0">
                <a:solidFill>
                  <a:srgbClr val="002060"/>
                </a:solidFill>
                <a:latin typeface="Franklin Gothic Medium" pitchFamily="34" charset="0"/>
              </a:rPr>
              <a:t>с удовольствием двигается – ходит, бегает в разных направлениях, стремится осваивать различные виды движения (подпрыгивание, лазанье, перешагивание и пр.). </a:t>
            </a:r>
          </a:p>
          <a:p>
            <a:endParaRPr lang="ru-RU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052736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Целевые ориентиры на этапе завершения дошкольного детства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6"/>
            <a:ext cx="8964488" cy="5805264"/>
          </a:xfrm>
        </p:spPr>
        <p:txBody>
          <a:bodyPr>
            <a:noAutofit/>
          </a:bodyPr>
          <a:lstStyle/>
          <a:p>
            <a:r>
              <a:rPr lang="ru-RU" sz="1800" dirty="0">
                <a:solidFill>
                  <a:srgbClr val="FF0000"/>
                </a:solidFill>
                <a:latin typeface="Franklin Gothic Medium" pitchFamily="34" charset="0"/>
              </a:rPr>
              <a:t>К семи</a:t>
            </a:r>
            <a:r>
              <a:rPr lang="ru-RU" sz="1800" b="1" dirty="0">
                <a:solidFill>
                  <a:srgbClr val="FF0000"/>
                </a:solidFill>
                <a:latin typeface="Franklin Gothic Medium" pitchFamily="34" charset="0"/>
              </a:rPr>
              <a:t> </a:t>
            </a:r>
            <a:r>
              <a:rPr lang="ru-RU" sz="1800" dirty="0">
                <a:solidFill>
                  <a:srgbClr val="FF0000"/>
                </a:solidFill>
                <a:latin typeface="Franklin Gothic Medium" pitchFamily="34" charset="0"/>
              </a:rPr>
              <a:t>годам:</a:t>
            </a:r>
          </a:p>
          <a:p>
            <a:pPr lvl="0"/>
            <a:r>
              <a:rPr lang="ru-RU" sz="1800" dirty="0">
                <a:solidFill>
                  <a:srgbClr val="002060"/>
                </a:solidFill>
                <a:latin typeface="Franklin Gothic Medium" pitchFamily="34" charset="0"/>
              </a:rPr>
              <a:t>ребенок овладевает основными культурными способами деятельности, проявляет инициативу и самостоятельность в игре, общении, конструировании и других видах детской активности. Способен выбирать себе род занятий, участников по совместной деятельности;</a:t>
            </a:r>
          </a:p>
          <a:p>
            <a:pPr lvl="0"/>
            <a:r>
              <a:rPr lang="ru-RU" sz="1800" dirty="0">
                <a:solidFill>
                  <a:srgbClr val="002060"/>
                </a:solidFill>
                <a:latin typeface="Franklin Gothic Medium" pitchFamily="34" charset="0"/>
              </a:rPr>
              <a:t>ребенок положительно относится к миру, другим людям и самому себе, обладает чувством собственного достоинства. Активно взаимодействует со сверстниками и взрослыми, участвует в совместных играх. Ребенок  способен договариваться, учитывать интересы и чувства других, сопереживать неудачам и радоваться успехам других, адекватно проявляет свои чувства, в том числе  чувство веры в себя, старается разрешать конфликты;</a:t>
            </a:r>
          </a:p>
          <a:p>
            <a:pPr lvl="0"/>
            <a:r>
              <a:rPr lang="ru-RU" sz="1800" dirty="0">
                <a:solidFill>
                  <a:srgbClr val="002060"/>
                </a:solidFill>
                <a:latin typeface="Franklin Gothic Medium" pitchFamily="34" charset="0"/>
              </a:rPr>
              <a:t>ребенок обладает воображением, которое реализуется в разных видах деятельности и прежде всего в игре. Ребенок владеет разными формами и видами игры, различает условную и реальную ситуации, следует игровым правилам; </a:t>
            </a:r>
          </a:p>
          <a:p>
            <a:pPr lvl="0"/>
            <a:r>
              <a:rPr lang="ru-RU" sz="1800" dirty="0">
                <a:solidFill>
                  <a:srgbClr val="002060"/>
                </a:solidFill>
                <a:latin typeface="Franklin Gothic Medium" pitchFamily="34" charset="0"/>
              </a:rPr>
              <a:t>ребенок достаточно хорошо владеет устной речью, может высказывать свои мысли и желания, использовать речь для выражения своих мыслей, чувств и желаний, построения речевого высказывания в ситуации общения, может выделять звуки в словах, у ребенка складываются предпосылки грамотности</a:t>
            </a:r>
            <a:r>
              <a:rPr lang="ru-RU" sz="1800" dirty="0" smtClean="0">
                <a:solidFill>
                  <a:srgbClr val="002060"/>
                </a:solidFill>
                <a:latin typeface="Franklin Gothic Medium" pitchFamily="34" charset="0"/>
              </a:rPr>
              <a:t>;</a:t>
            </a:r>
            <a:endParaRPr lang="ru-RU" sz="1800" dirty="0">
              <a:solidFill>
                <a:srgbClr val="002060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864095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Целевые ориентиры на этапе завершения дошкольного детства</a:t>
            </a:r>
            <a:endParaRPr lang="ru-RU" sz="2800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79512" y="1268760"/>
            <a:ext cx="8964488" cy="5400600"/>
          </a:xfrm>
        </p:spPr>
        <p:txBody>
          <a:bodyPr>
            <a:normAutofit fontScale="55000" lnSpcReduction="20000"/>
          </a:bodyPr>
          <a:lstStyle/>
          <a:p>
            <a:pPr lvl="0" algn="l">
              <a:buFont typeface="Arial" pitchFamily="34" charset="0"/>
              <a:buChar char="•"/>
            </a:pPr>
            <a:r>
              <a:rPr lang="ru-RU" sz="3300" dirty="0" smtClean="0">
                <a:solidFill>
                  <a:srgbClr val="002060"/>
                </a:solidFill>
                <a:latin typeface="Franklin Gothic Medium" pitchFamily="34" charset="0"/>
              </a:rPr>
              <a:t>у ребенка развита крупная и мелкая моторика. Он подвижен, вынослив, владеет основными произвольными движениями, может контролировать свои движения и управлять ими; </a:t>
            </a:r>
          </a:p>
          <a:p>
            <a:pPr algn="l"/>
            <a:endParaRPr lang="ru-RU" sz="3300" dirty="0" smtClean="0">
              <a:solidFill>
                <a:srgbClr val="002060"/>
              </a:solidFill>
              <a:latin typeface="Franklin Gothic Medium" pitchFamily="34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ru-RU" sz="3300" dirty="0" smtClean="0">
                <a:solidFill>
                  <a:srgbClr val="002060"/>
                </a:solidFill>
                <a:latin typeface="Franklin Gothic Medium" pitchFamily="34" charset="0"/>
              </a:rPr>
              <a:t>ребенок способен к волевым усилиям, может следовать социальным нормам поведения и правилам в разных видах деятельности, во взаимоотношениях со взрослыми и сверстниками, может соблюдать правила безопасного поведения и личной гигиены; 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3300" dirty="0" smtClean="0">
                <a:solidFill>
                  <a:srgbClr val="002060"/>
                </a:solidFill>
                <a:latin typeface="Franklin Gothic Medium" pitchFamily="34" charset="0"/>
              </a:rPr>
              <a:t>ребенок </a:t>
            </a:r>
            <a:r>
              <a:rPr lang="ru-RU" sz="3300" dirty="0">
                <a:solidFill>
                  <a:srgbClr val="002060"/>
                </a:solidFill>
                <a:latin typeface="Franklin Gothic Medium" pitchFamily="34" charset="0"/>
              </a:rPr>
              <a:t>проявляет любознательность, задает вопросы взрослым и сверстникам, интересуется причинно – следственными  связями, пытается самостоятельно придумывать объяснения явлениям природы и поступкам людей. 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3300" dirty="0">
                <a:solidFill>
                  <a:srgbClr val="002060"/>
                </a:solidFill>
                <a:latin typeface="Franklin Gothic Medium" pitchFamily="34" charset="0"/>
              </a:rPr>
              <a:t>Склонен наблюдать, экспериментировать, строить смысловую картину окружающей реальности, обладает начальными знаниями о себе, о природном и социальном мире, в котором он живет. 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3300" dirty="0">
                <a:solidFill>
                  <a:srgbClr val="002060"/>
                </a:solidFill>
                <a:latin typeface="Franklin Gothic Medium" pitchFamily="34" charset="0"/>
              </a:rPr>
              <a:t>Знаком с произведениями детской литературы, обладает элементарными представлениями из области живой природы, естествознания, математики, истории и т. п. 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3300" dirty="0">
                <a:solidFill>
                  <a:srgbClr val="002060"/>
                </a:solidFill>
                <a:latin typeface="Franklin Gothic Medium" pitchFamily="34" charset="0"/>
              </a:rPr>
              <a:t>Способен к принятию собственных решений, опираясь на свои знания и умения в различных видах деятельности.   </a:t>
            </a:r>
          </a:p>
          <a:p>
            <a:pPr algn="l"/>
            <a:endParaRPr lang="ru-RU" dirty="0">
              <a:solidFill>
                <a:srgbClr val="002060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Franklin Gothic Medium" pitchFamily="34" charset="0"/>
              </a:rPr>
              <a:t>Содержательный раздел</a:t>
            </a:r>
            <a:endParaRPr lang="ru-RU" sz="3600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097360"/>
            <a:ext cx="8517632" cy="576064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ru-RU" sz="4000" dirty="0" smtClean="0">
                <a:solidFill>
                  <a:srgbClr val="002060"/>
                </a:solidFill>
                <a:latin typeface="Franklin Gothic Medium" pitchFamily="34" charset="0"/>
              </a:rPr>
              <a:t>Содержательный раздел представляет общее содержание Программы, обеспечивающее полноценное развитие личности детей.</a:t>
            </a:r>
          </a:p>
          <a:p>
            <a:pPr>
              <a:lnSpc>
                <a:spcPct val="120000"/>
              </a:lnSpc>
              <a:buNone/>
            </a:pPr>
            <a:r>
              <a:rPr lang="ru-RU" sz="4000" dirty="0">
                <a:solidFill>
                  <a:srgbClr val="002060"/>
                </a:solidFill>
                <a:latin typeface="Franklin Gothic Medium" pitchFamily="34" charset="0"/>
              </a:rPr>
              <a:t> </a:t>
            </a:r>
            <a:r>
              <a:rPr lang="ru-RU" sz="4000" dirty="0" smtClean="0">
                <a:solidFill>
                  <a:srgbClr val="002060"/>
                </a:solidFill>
                <a:latin typeface="Franklin Gothic Medium" pitchFamily="34" charset="0"/>
              </a:rPr>
              <a:t>В него входит:</a:t>
            </a:r>
          </a:p>
          <a:p>
            <a:pPr>
              <a:lnSpc>
                <a:spcPct val="120000"/>
              </a:lnSpc>
              <a:buNone/>
            </a:pPr>
            <a:r>
              <a:rPr lang="ru-RU" sz="4000" dirty="0">
                <a:solidFill>
                  <a:srgbClr val="002060"/>
                </a:solidFill>
                <a:latin typeface="Franklin Gothic Medium" pitchFamily="34" charset="0"/>
              </a:rPr>
              <a:t>-</a:t>
            </a:r>
            <a:r>
              <a:rPr lang="ru-RU" sz="4000" dirty="0" smtClean="0">
                <a:solidFill>
                  <a:srgbClr val="002060"/>
                </a:solidFill>
                <a:latin typeface="Franklin Gothic Medium" pitchFamily="34" charset="0"/>
              </a:rPr>
              <a:t> описание образовательной деятельности в соответствии с направлениями развития ребенка, представленными в пяти образовательных областях;</a:t>
            </a:r>
          </a:p>
          <a:p>
            <a:pPr>
              <a:lnSpc>
                <a:spcPct val="120000"/>
              </a:lnSpc>
              <a:buNone/>
            </a:pPr>
            <a:r>
              <a:rPr lang="ru-RU" sz="4000" dirty="0" smtClean="0">
                <a:solidFill>
                  <a:srgbClr val="002060"/>
                </a:solidFill>
                <a:latin typeface="Franklin Gothic Medium" pitchFamily="34" charset="0"/>
              </a:rPr>
              <a:t>- описание вариативных форм, способов, методов и средств реализации программы;</a:t>
            </a:r>
          </a:p>
          <a:p>
            <a:pPr>
              <a:lnSpc>
                <a:spcPct val="120000"/>
              </a:lnSpc>
              <a:buNone/>
            </a:pPr>
            <a:r>
              <a:rPr lang="ru-RU" sz="4000" dirty="0" smtClean="0">
                <a:solidFill>
                  <a:srgbClr val="002060"/>
                </a:solidFill>
                <a:latin typeface="Franklin Gothic Medium" pitchFamily="34" charset="0"/>
              </a:rPr>
              <a:t>- описание образовательной деятельности по профессиональной коррекции нарушений развития детей;</a:t>
            </a:r>
          </a:p>
          <a:p>
            <a:pPr>
              <a:lnSpc>
                <a:spcPct val="120000"/>
              </a:lnSpc>
              <a:buNone/>
            </a:pPr>
            <a:r>
              <a:rPr lang="ru-RU" sz="4000" dirty="0" smtClean="0">
                <a:solidFill>
                  <a:srgbClr val="002060"/>
                </a:solidFill>
                <a:latin typeface="Franklin Gothic Medium" pitchFamily="34" charset="0"/>
              </a:rPr>
              <a:t>- особенности взаимодействия педагогического коллектива с семьями воспитанников;</a:t>
            </a:r>
          </a:p>
          <a:p>
            <a:pPr>
              <a:lnSpc>
                <a:spcPct val="120000"/>
              </a:lnSpc>
              <a:buNone/>
            </a:pPr>
            <a:r>
              <a:rPr lang="ru-RU" sz="4000" dirty="0" smtClean="0">
                <a:solidFill>
                  <a:srgbClr val="002060"/>
                </a:solidFill>
                <a:latin typeface="Franklin Gothic Medium" pitchFamily="34" charset="0"/>
              </a:rPr>
              <a:t>- взаимодействие с социальными институтами детства;</a:t>
            </a:r>
          </a:p>
          <a:p>
            <a:pPr>
              <a:lnSpc>
                <a:spcPct val="120000"/>
              </a:lnSpc>
              <a:buNone/>
            </a:pPr>
            <a:r>
              <a:rPr lang="ru-RU" sz="4000" dirty="0" smtClean="0">
                <a:solidFill>
                  <a:srgbClr val="002060"/>
                </a:solidFill>
                <a:latin typeface="Franklin Gothic Medium" pitchFamily="34" charset="0"/>
              </a:rPr>
              <a:t>- вариативная часть программы.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Скругленный прямоугольник 3"/>
          <p:cNvSpPr/>
          <p:nvPr/>
        </p:nvSpPr>
        <p:spPr>
          <a:xfrm>
            <a:off x="395536" y="548680"/>
            <a:ext cx="8064896" cy="9361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Franklin Gothic Medium" pitchFamily="34" charset="0"/>
              </a:rPr>
              <a:t>ОБРАЗОВАТЕЛЬНЫЕ ОБЛАСТИ, ОБЕСПЕЧИВАЮЩИЕ</a:t>
            </a:r>
          </a:p>
          <a:p>
            <a:pPr algn="ctr"/>
            <a:r>
              <a:rPr lang="ru-RU" sz="2400" dirty="0" smtClean="0">
                <a:latin typeface="Franklin Gothic Medium" pitchFamily="34" charset="0"/>
              </a:rPr>
              <a:t>РАЗНОСТОРОННЕЕ РАЗВИТИЕ ДЕТЕЙ ПО ФГОС ДО:</a:t>
            </a:r>
            <a:endParaRPr lang="ru-RU" sz="2400" dirty="0">
              <a:latin typeface="Franklin Gothic Medium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43808" y="1916832"/>
            <a:ext cx="3240360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latin typeface="Franklin Gothic Medium" pitchFamily="34" charset="0"/>
              </a:rPr>
              <a:t>Физическое развитие</a:t>
            </a:r>
            <a:endParaRPr lang="ru-RU" sz="2200" dirty="0">
              <a:latin typeface="Franklin Gothic Medium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7544" y="3356992"/>
            <a:ext cx="3024336" cy="122413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latin typeface="Franklin Gothic Medium" pitchFamily="34" charset="0"/>
              </a:rPr>
              <a:t>Социально-коммуникативное развитие</a:t>
            </a:r>
            <a:endParaRPr lang="ru-RU" sz="2200" dirty="0">
              <a:latin typeface="Franklin Gothic Medium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88024" y="3356992"/>
            <a:ext cx="3312368" cy="115212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latin typeface="Franklin Gothic Medium" pitchFamily="34" charset="0"/>
              </a:rPr>
              <a:t>Познавательное развитие</a:t>
            </a:r>
            <a:endParaRPr lang="ru-RU" sz="2200" dirty="0">
              <a:latin typeface="Franklin Gothic Medium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4" y="5157192"/>
            <a:ext cx="3024336" cy="108012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latin typeface="Franklin Gothic Medium" pitchFamily="34" charset="0"/>
              </a:rPr>
              <a:t>Речевое развитие</a:t>
            </a:r>
            <a:endParaRPr lang="ru-RU" sz="2200" dirty="0">
              <a:latin typeface="Franklin Gothic Medium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860032" y="5085184"/>
            <a:ext cx="3096344" cy="105841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latin typeface="Franklin Gothic Medium" pitchFamily="34" charset="0"/>
              </a:rPr>
              <a:t>Художественно-эстетическое развитие</a:t>
            </a:r>
            <a:endParaRPr lang="ru-RU" sz="2200" dirty="0">
              <a:latin typeface="Franklin Gothic Medium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"/>
            <a:ext cx="8568952" cy="548679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>
                <a:latin typeface="Franklin Gothic Medium" pitchFamily="34" charset="0"/>
              </a:rPr>
              <a:t>                  </a:t>
            </a:r>
            <a:r>
              <a:rPr lang="ru-RU" sz="2000" dirty="0" smtClean="0">
                <a:solidFill>
                  <a:srgbClr val="FF0000"/>
                </a:solidFill>
                <a:latin typeface="Franklin Gothic Medium" pitchFamily="34" charset="0"/>
              </a:rPr>
              <a:t>ОБРАЗОВАТЕЛЬНАЯ ОБЛАСТЬ «ФИЗИЧЕСКОЕ РАЗВИТИЕ»:</a:t>
            </a:r>
            <a:endParaRPr lang="ru-RU" sz="2000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620688"/>
            <a:ext cx="9144000" cy="6237312"/>
          </a:xfrm>
        </p:spPr>
        <p:txBody>
          <a:bodyPr>
            <a:noAutofit/>
          </a:bodyPr>
          <a:lstStyle/>
          <a:p>
            <a:pPr algn="l"/>
            <a:r>
              <a:rPr lang="ru-RU" sz="1400" dirty="0" smtClean="0">
                <a:solidFill>
                  <a:srgbClr val="FF0000"/>
                </a:solidFill>
                <a:latin typeface="Franklin Gothic Medium" pitchFamily="34" charset="0"/>
              </a:rPr>
              <a:t>Основная цель</a:t>
            </a:r>
            <a:r>
              <a:rPr lang="ru-RU" sz="1400" dirty="0" smtClean="0">
                <a:solidFill>
                  <a:srgbClr val="002060"/>
                </a:solidFill>
                <a:latin typeface="Franklin Gothic Medium" pitchFamily="34" charset="0"/>
              </a:rPr>
              <a:t>: воспитание здорового, жизнерадостного, жизнестойкого, физически совершенного, гармонически и творчески развитого ребёнка</a:t>
            </a:r>
          </a:p>
          <a:p>
            <a:pPr algn="l"/>
            <a:r>
              <a:rPr lang="ru-RU" sz="1400" dirty="0" smtClean="0">
                <a:solidFill>
                  <a:srgbClr val="FF0000"/>
                </a:solidFill>
                <a:latin typeface="Franklin Gothic Medium" pitchFamily="34" charset="0"/>
              </a:rPr>
              <a:t>Задачи физического развития:</a:t>
            </a:r>
          </a:p>
          <a:p>
            <a:pPr algn="l"/>
            <a:r>
              <a:rPr lang="ru-RU" sz="1400" dirty="0" smtClean="0">
                <a:solidFill>
                  <a:srgbClr val="FF0000"/>
                </a:solidFill>
                <a:latin typeface="Franklin Gothic Medium" pitchFamily="34" charset="0"/>
              </a:rPr>
              <a:t>Оздоровительные: </a:t>
            </a:r>
            <a:r>
              <a:rPr lang="ru-RU" sz="1400" dirty="0" smtClean="0">
                <a:solidFill>
                  <a:srgbClr val="002060"/>
                </a:solidFill>
                <a:latin typeface="Franklin Gothic Medium" pitchFamily="34" charset="0"/>
              </a:rPr>
              <a:t>формирование правильной осанки; развитие гармоничного телосложения; развитие мышц лица, туловища, ног, рук, плечевого пояса, кистей, пальцев, шеи, глаз, внутренних органов</a:t>
            </a:r>
          </a:p>
          <a:p>
            <a:pPr algn="l"/>
            <a:r>
              <a:rPr lang="ru-RU" sz="1400" dirty="0" smtClean="0">
                <a:solidFill>
                  <a:srgbClr val="FF0000"/>
                </a:solidFill>
                <a:latin typeface="Franklin Gothic Medium" pitchFamily="34" charset="0"/>
              </a:rPr>
              <a:t>Образовательные: </a:t>
            </a:r>
            <a:r>
              <a:rPr lang="ru-RU" sz="1400" dirty="0" smtClean="0">
                <a:solidFill>
                  <a:srgbClr val="002060"/>
                </a:solidFill>
                <a:latin typeface="Franklin Gothic Medium" pitchFamily="34" charset="0"/>
              </a:rPr>
              <a:t>формирование двигательных умений и навыков; развитие психофизических качеств (быстроты, силы, гибкости, выносливости, глазомера, ловкости); развитие двигательных способностей (функции равновесия, координации движений)</a:t>
            </a:r>
          </a:p>
          <a:p>
            <a:pPr algn="l"/>
            <a:r>
              <a:rPr lang="ru-RU" sz="1400" dirty="0" smtClean="0">
                <a:solidFill>
                  <a:srgbClr val="FF0000"/>
                </a:solidFill>
                <a:latin typeface="Franklin Gothic Medium" pitchFamily="34" charset="0"/>
              </a:rPr>
              <a:t>Воспитательные: </a:t>
            </a:r>
            <a:r>
              <a:rPr lang="ru-RU" sz="1400" dirty="0" smtClean="0">
                <a:solidFill>
                  <a:srgbClr val="002060"/>
                </a:solidFill>
                <a:latin typeface="Franklin Gothic Medium" pitchFamily="34" charset="0"/>
              </a:rPr>
              <a:t>формирование потребности в ежедневных физических упражнениях; воспитание умения рационально использовать физические упражнения в самостоятельной двигательной деятельности; приобретение грации, пластичности, выразительности движений; воспитание самостоятельности, инициативности, самоорганизации, взаимопомощи</a:t>
            </a:r>
          </a:p>
          <a:p>
            <a:pPr algn="l"/>
            <a:r>
              <a:rPr lang="ru-RU" sz="1400" dirty="0" smtClean="0">
                <a:solidFill>
                  <a:srgbClr val="FF0000"/>
                </a:solidFill>
                <a:latin typeface="Franklin Gothic Medium" pitchFamily="34" charset="0"/>
              </a:rPr>
              <a:t>Основные направления работы по физическому развитию детей в дошкольном учреждении:</a:t>
            </a:r>
          </a:p>
          <a:p>
            <a:pPr algn="l"/>
            <a:r>
              <a:rPr lang="ru-RU" sz="1400" dirty="0" smtClean="0">
                <a:solidFill>
                  <a:srgbClr val="002060"/>
                </a:solidFill>
                <a:latin typeface="Franklin Gothic Medium" pitchFamily="34" charset="0"/>
              </a:rPr>
              <a:t>Приобретение опыта в двигательной деятельности, связанной с выполнением упражнений, направленных на развитие физических качеств (координация, гибкость)</a:t>
            </a:r>
          </a:p>
          <a:p>
            <a:pPr algn="l"/>
            <a:r>
              <a:rPr lang="ru-RU" sz="1400" dirty="0" smtClean="0">
                <a:solidFill>
                  <a:srgbClr val="002060"/>
                </a:solidFill>
                <a:latin typeface="Franklin Gothic Medium" pitchFamily="34" charset="0"/>
              </a:rPr>
              <a:t>Приобретение опыта в двигательной деятельности, способствующей правильному формированию опорно-двигательной системы организма, развитию равновесия, координации движения</a:t>
            </a:r>
          </a:p>
          <a:p>
            <a:pPr algn="l"/>
            <a:r>
              <a:rPr lang="ru-RU" sz="1400" dirty="0" smtClean="0">
                <a:solidFill>
                  <a:srgbClr val="002060"/>
                </a:solidFill>
                <a:latin typeface="Franklin Gothic Medium" pitchFamily="34" charset="0"/>
              </a:rPr>
              <a:t>Приобретение опыта в двигательной активности, способствующей развитию крупной и мелкой моторики обеих рук</a:t>
            </a:r>
          </a:p>
          <a:p>
            <a:pPr algn="l"/>
            <a:r>
              <a:rPr lang="ru-RU" sz="1400" dirty="0" smtClean="0">
                <a:solidFill>
                  <a:srgbClr val="002060"/>
                </a:solidFill>
                <a:latin typeface="Franklin Gothic Medium" pitchFamily="34" charset="0"/>
              </a:rPr>
              <a:t>Приобретение опыта в двигательной деятельности, связанной с правильным, не наносящим ущерб организму выполнением основных движений (ходьба, бег, мягкие прыжки, повороты в стороны)</a:t>
            </a:r>
          </a:p>
          <a:p>
            <a:pPr algn="l"/>
            <a:r>
              <a:rPr lang="ru-RU" sz="1400" dirty="0" smtClean="0">
                <a:solidFill>
                  <a:srgbClr val="002060"/>
                </a:solidFill>
                <a:latin typeface="Franklin Gothic Medium" pitchFamily="34" charset="0"/>
              </a:rPr>
              <a:t>Формирование начальных представлений о некоторых видах спорта; овладение подвижными играми с правилами</a:t>
            </a:r>
          </a:p>
          <a:p>
            <a:pPr algn="l"/>
            <a:r>
              <a:rPr lang="ru-RU" sz="1400" dirty="0" smtClean="0">
                <a:solidFill>
                  <a:srgbClr val="002060"/>
                </a:solidFill>
                <a:latin typeface="Franklin Gothic Medium" pitchFamily="34" charset="0"/>
              </a:rPr>
              <a:t>Становление целенаправленности и </a:t>
            </a:r>
            <a:r>
              <a:rPr lang="ru-RU" sz="1400" dirty="0" err="1" smtClean="0">
                <a:solidFill>
                  <a:srgbClr val="002060"/>
                </a:solidFill>
                <a:latin typeface="Franklin Gothic Medium" pitchFamily="34" charset="0"/>
              </a:rPr>
              <a:t>саморегуляции</a:t>
            </a:r>
            <a:r>
              <a:rPr lang="ru-RU" sz="1400" dirty="0" smtClean="0">
                <a:solidFill>
                  <a:srgbClr val="002060"/>
                </a:solidFill>
                <a:latin typeface="Franklin Gothic Medium" pitchFamily="34" charset="0"/>
              </a:rPr>
              <a:t> в двигательной сфере</a:t>
            </a:r>
          </a:p>
          <a:p>
            <a:pPr algn="l"/>
            <a:r>
              <a:rPr lang="ru-RU" sz="1400" dirty="0" smtClean="0">
                <a:solidFill>
                  <a:srgbClr val="002060"/>
                </a:solidFill>
                <a:latin typeface="Franklin Gothic Medium" pitchFamily="34" charset="0"/>
              </a:rPr>
              <a:t>Становление ценностей здорового образа жизни; овладение его элементарными нормами и правилами</a:t>
            </a:r>
          </a:p>
          <a:p>
            <a:pPr algn="l"/>
            <a:r>
              <a:rPr lang="ru-RU" sz="1400" dirty="0" smtClean="0">
                <a:solidFill>
                  <a:srgbClr val="002060"/>
                </a:solidFill>
                <a:latin typeface="Franklin Gothic Medium" pitchFamily="34" charset="0"/>
              </a:rPr>
              <a:t>(в питании, двигательном режиме, закаливании, при формировании полезных привычек и др.)</a:t>
            </a:r>
            <a:endParaRPr lang="ru-RU" sz="1400" dirty="0">
              <a:solidFill>
                <a:srgbClr val="002060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89640" cy="1008112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FF0000"/>
                </a:solidFill>
                <a:latin typeface="Franklin Gothic Medium" pitchFamily="34" charset="0"/>
              </a:rPr>
              <a:t>ОБРАЗОВАТЕЛЬНАЯ ОБЛАСТ «СОЦИАЛЬНО - КОММУНИКАТИВНОЕ     РАЗВИТИЕ»:</a:t>
            </a:r>
            <a:endParaRPr lang="ru-RU" sz="2000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>
                <a:solidFill>
                  <a:srgbClr val="FF0000"/>
                </a:solidFill>
                <a:latin typeface="Franklin Gothic Medium" pitchFamily="34" charset="0"/>
              </a:rPr>
              <a:t>                                                                  Основная цель:</a:t>
            </a:r>
          </a:p>
          <a:p>
            <a:pPr>
              <a:buNone/>
            </a:pPr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позитивная социализация детей дошкольного возраста; приобщение детей к </a:t>
            </a:r>
            <a:r>
              <a:rPr lang="ru-RU" sz="1600" dirty="0" err="1" smtClean="0">
                <a:solidFill>
                  <a:srgbClr val="002060"/>
                </a:solidFill>
                <a:latin typeface="Franklin Gothic Medium" pitchFamily="34" charset="0"/>
              </a:rPr>
              <a:t>социокультурным</a:t>
            </a:r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 нормам, традициям семьи, общества и государства; формирование основ безопасности.</a:t>
            </a:r>
          </a:p>
          <a:p>
            <a:pPr>
              <a:buNone/>
            </a:pPr>
            <a:r>
              <a:rPr lang="ru-RU" sz="1600" dirty="0">
                <a:solidFill>
                  <a:srgbClr val="FF0000"/>
                </a:solidFill>
                <a:latin typeface="Franklin Gothic Medium" pitchFamily="34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Franklin Gothic Medium" pitchFamily="34" charset="0"/>
              </a:rPr>
              <a:t>               Задачи социально-коммуникативного развития по ФГОС ДО:</a:t>
            </a:r>
          </a:p>
          <a:p>
            <a:pPr>
              <a:buNone/>
            </a:pPr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Усвоение норм и ценностей, принятых в обществе, включая моральные и нравственные ценности</a:t>
            </a:r>
          </a:p>
          <a:p>
            <a:pPr>
              <a:buNone/>
            </a:pPr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Развитие общения и взаимодействия ребёнка со взрослыми и сверстниками</a:t>
            </a:r>
          </a:p>
          <a:p>
            <a:pPr>
              <a:buNone/>
            </a:pPr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Становление самостоятельности, целенаправленности и </a:t>
            </a:r>
            <a:r>
              <a:rPr lang="ru-RU" sz="1600" dirty="0" err="1" smtClean="0">
                <a:solidFill>
                  <a:srgbClr val="002060"/>
                </a:solidFill>
                <a:latin typeface="Franklin Gothic Medium" pitchFamily="34" charset="0"/>
              </a:rPr>
              <a:t>саморегуляции</a:t>
            </a:r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 собственных действий</a:t>
            </a:r>
          </a:p>
          <a:p>
            <a:pPr>
              <a:buNone/>
            </a:pPr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Развитие социального и эмоционального интеллекта, эмоциональной отзывчивости, сопереживания;</a:t>
            </a:r>
          </a:p>
          <a:p>
            <a:pPr>
              <a:buNone/>
            </a:pPr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формирование готовности к совместной деятельности со сверстниками</a:t>
            </a:r>
          </a:p>
          <a:p>
            <a:pPr>
              <a:buNone/>
            </a:pPr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Формирование уважительного отношения и чувства принадлежности к своей семье и к сообществу детей и взрослых в организации</a:t>
            </a:r>
          </a:p>
          <a:p>
            <a:pPr>
              <a:buNone/>
            </a:pPr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Формирование позитивных установок к различным видам труда и творчества</a:t>
            </a:r>
          </a:p>
          <a:p>
            <a:pPr>
              <a:buNone/>
            </a:pPr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Формирование основ безопасного поведения в быту, в социуме, природе</a:t>
            </a:r>
          </a:p>
          <a:p>
            <a:pPr>
              <a:buNone/>
            </a:pPr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Основные направления работы по социально-коммуникативному развитию детей в дошкольном</a:t>
            </a:r>
          </a:p>
          <a:p>
            <a:pPr>
              <a:buNone/>
            </a:pPr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учреждении:</a:t>
            </a:r>
          </a:p>
          <a:p>
            <a:pPr>
              <a:buNone/>
            </a:pPr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Социализация, развитие общения, нравственное воспитание</a:t>
            </a:r>
          </a:p>
          <a:p>
            <a:pPr>
              <a:buNone/>
            </a:pPr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Ребёнок в семье и сообществе, патриотическое воспитание</a:t>
            </a:r>
          </a:p>
          <a:p>
            <a:pPr>
              <a:buNone/>
            </a:pPr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Самообслуживание, самостоятельность, трудовое воспитание</a:t>
            </a:r>
          </a:p>
          <a:p>
            <a:pPr>
              <a:buNone/>
            </a:pPr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Формирование основ безопасности</a:t>
            </a:r>
            <a:endParaRPr lang="ru-RU" sz="1600" dirty="0">
              <a:solidFill>
                <a:srgbClr val="002060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rmAutofit/>
          </a:bodyPr>
          <a:lstStyle/>
          <a:p>
            <a:pPr algn="l"/>
            <a:r>
              <a:rPr lang="ru-RU" sz="2000" dirty="0" smtClean="0">
                <a:solidFill>
                  <a:srgbClr val="FF0000"/>
                </a:solidFill>
                <a:latin typeface="Franklin Gothic Medium" pitchFamily="34" charset="0"/>
              </a:rPr>
              <a:t>                   ОБРАЗОВАТЕЛЬНАЯ ОБЛАСТЬ «РЕЧЕВОЕ  РАЗВИТИЕ»:</a:t>
            </a:r>
            <a:endParaRPr lang="ru-RU" sz="2000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892480" cy="587727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3800" dirty="0" smtClean="0">
                <a:solidFill>
                  <a:srgbClr val="FF0000"/>
                </a:solidFill>
                <a:latin typeface="Franklin Gothic Medium" pitchFamily="34" charset="0"/>
              </a:rPr>
              <a:t>Основная цель: 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Franklin Gothic Medium" pitchFamily="34" charset="0"/>
              </a:rPr>
              <a:t>развитие свободного общения с взрослыми и детьми, овладение конструктивными способами и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Franklin Gothic Medium" pitchFamily="34" charset="0"/>
              </a:rPr>
              <a:t>средствами взаимодействия с окружающими.</a:t>
            </a:r>
          </a:p>
          <a:p>
            <a:endParaRPr lang="ru-RU" dirty="0" smtClean="0">
              <a:solidFill>
                <a:srgbClr val="002060"/>
              </a:solidFill>
              <a:latin typeface="Franklin Gothic Medium" pitchFamily="34" charset="0"/>
            </a:endParaRPr>
          </a:p>
          <a:p>
            <a:pPr>
              <a:buNone/>
            </a:pPr>
            <a:r>
              <a:rPr lang="ru-RU" sz="3800" dirty="0" smtClean="0">
                <a:solidFill>
                  <a:srgbClr val="FF0000"/>
                </a:solidFill>
                <a:latin typeface="Franklin Gothic Medium" pitchFamily="34" charset="0"/>
              </a:rPr>
              <a:t>Задачи речевого развития по ФГОС ДО: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Franklin Gothic Medium" pitchFamily="34" charset="0"/>
              </a:rPr>
              <a:t>Владение речью как средством общения и культуры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Franklin Gothic Medium" pitchFamily="34" charset="0"/>
              </a:rPr>
              <a:t>Обогащение активного словаря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Franklin Gothic Medium" pitchFamily="34" charset="0"/>
              </a:rPr>
              <a:t>Развитие связной, грамматически правильной диалогической и монологической речи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Franklin Gothic Medium" pitchFamily="34" charset="0"/>
              </a:rPr>
              <a:t>Развитие речевого творчества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Franklin Gothic Medium" pitchFamily="34" charset="0"/>
              </a:rPr>
              <a:t>Развитие звуковой и интонационной культуры речи, фонематического слуха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Franklin Gothic Medium" pitchFamily="34" charset="0"/>
              </a:rPr>
              <a:t>Знакомство с книжной культурой, детской литературой, понимание на слух текстов различных жанров    детской литературы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Franklin Gothic Medium" pitchFamily="34" charset="0"/>
              </a:rPr>
              <a:t>Формирование звуковой аналитико-синтетической активности как предпосылки обучения грамоте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Franklin Gothic Medium" pitchFamily="34" charset="0"/>
              </a:rPr>
              <a:t>Основные направления работы по развитию речи детей в дошкольном учреждении: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Franklin Gothic Medium" pitchFamily="34" charset="0"/>
              </a:rPr>
              <a:t>Развитие словаря (освоение значений слов и их уместное употребление в соответствии с 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Franklin Gothic Medium" pitchFamily="34" charset="0"/>
              </a:rPr>
              <a:t>Контекстом высказывания,  ситуацией, в которой происходит общение)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Franklin Gothic Medium" pitchFamily="34" charset="0"/>
              </a:rPr>
              <a:t>Воспитание звуковой культуры речи (развитие восприятия звуков родной речи и произношения)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Franklin Gothic Medium" pitchFamily="34" charset="0"/>
              </a:rPr>
              <a:t>Воспитание интереса и любви к чтению, развитие литературной речи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Franklin Gothic Medium" pitchFamily="34" charset="0"/>
              </a:rPr>
              <a:t>Развитие связной речи (диалогическая (разговорная) речь, монологическая речь (рассказывание))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Franklin Gothic Medium" pitchFamily="34" charset="0"/>
              </a:rPr>
              <a:t>Практическое овладение воспитанниками нормами речи (способствование развитию речи как средства общения)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Franklin Gothic Medium" pitchFamily="34" charset="0"/>
              </a:rPr>
              <a:t>Формирование грамматического строя речи (морфология (изменение слов по родам, числам,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Franklin Gothic Medium" pitchFamily="34" charset="0"/>
              </a:rPr>
              <a:t>падежам), синтаксис (освоение различных типов словосочетаний и предложений), словообразование)</a:t>
            </a:r>
            <a:endParaRPr lang="ru-RU" dirty="0">
              <a:solidFill>
                <a:srgbClr val="002060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/>
          </a:bodyPr>
          <a:lstStyle/>
          <a:p>
            <a:pPr algn="l"/>
            <a:r>
              <a:rPr lang="ru-RU" sz="2000" dirty="0" smtClean="0">
                <a:latin typeface="Franklin Gothic Medium" pitchFamily="34" charset="0"/>
              </a:rPr>
              <a:t>             </a:t>
            </a:r>
            <a:r>
              <a:rPr lang="ru-RU" sz="2000" dirty="0" smtClean="0">
                <a:solidFill>
                  <a:srgbClr val="FF0000"/>
                </a:solidFill>
                <a:latin typeface="Franklin Gothic Medium" pitchFamily="34" charset="0"/>
              </a:rPr>
              <a:t>ОБРАЗОВАТЕЛЬНАЯ ОБЛАСТЬ «ПОЗНАВАТЕЛЬНОЕ  РАЗВИТИЕ»:</a:t>
            </a:r>
            <a:endParaRPr lang="ru-RU" sz="2000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20688"/>
            <a:ext cx="8964488" cy="623731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600" dirty="0" smtClean="0">
                <a:solidFill>
                  <a:srgbClr val="FF0000"/>
                </a:solidFill>
                <a:latin typeface="Franklin Gothic Medium" pitchFamily="34" charset="0"/>
              </a:rPr>
              <a:t> Основная цель:</a:t>
            </a:r>
          </a:p>
          <a:p>
            <a:pPr>
              <a:buNone/>
            </a:pPr>
            <a:r>
              <a:rPr lang="ru-RU" sz="1500" dirty="0" smtClean="0">
                <a:solidFill>
                  <a:srgbClr val="002060"/>
                </a:solidFill>
                <a:latin typeface="Franklin Gothic Medium" pitchFamily="34" charset="0"/>
              </a:rPr>
              <a:t>ознакомление с окружающим социальным миром, с природой и природными явлениями; формирование целостной картины мира;   формирование элементарных математических представлений; развитие познавательно-исследовательской деятельности.</a:t>
            </a:r>
          </a:p>
          <a:p>
            <a:pPr algn="ctr">
              <a:buNone/>
            </a:pPr>
            <a:r>
              <a:rPr lang="ru-RU" sz="1600" dirty="0">
                <a:latin typeface="Franklin Gothic Medium" pitchFamily="34" charset="0"/>
              </a:rPr>
              <a:t> </a:t>
            </a:r>
            <a:r>
              <a:rPr lang="ru-RU" sz="1600" dirty="0" smtClean="0">
                <a:latin typeface="Franklin Gothic Medium" pitchFamily="34" charset="0"/>
              </a:rPr>
              <a:t>   </a:t>
            </a:r>
            <a:r>
              <a:rPr lang="ru-RU" sz="1600" dirty="0" smtClean="0">
                <a:solidFill>
                  <a:srgbClr val="FF0000"/>
                </a:solidFill>
                <a:latin typeface="Franklin Gothic Medium" pitchFamily="34" charset="0"/>
              </a:rPr>
              <a:t>Задачи познавательного развития по ФГОС ДО:</a:t>
            </a:r>
          </a:p>
          <a:p>
            <a:pPr>
              <a:buNone/>
            </a:pPr>
            <a:r>
              <a:rPr lang="ru-RU" sz="1500" dirty="0" smtClean="0">
                <a:solidFill>
                  <a:srgbClr val="7030A0"/>
                </a:solidFill>
                <a:latin typeface="Franklin Gothic Medium" pitchFamily="34" charset="0"/>
              </a:rPr>
              <a:t>*Развитие интересов детей, любознательности и познавательной мотивации</a:t>
            </a:r>
          </a:p>
          <a:p>
            <a:pPr>
              <a:buNone/>
            </a:pPr>
            <a:r>
              <a:rPr lang="ru-RU" sz="1500" dirty="0" smtClean="0">
                <a:solidFill>
                  <a:srgbClr val="7030A0"/>
                </a:solidFill>
                <a:latin typeface="Franklin Gothic Medium" pitchFamily="34" charset="0"/>
              </a:rPr>
              <a:t>*Формирование познавательных действий, становление сознания</a:t>
            </a:r>
          </a:p>
          <a:p>
            <a:pPr>
              <a:buNone/>
            </a:pPr>
            <a:r>
              <a:rPr lang="ru-RU" sz="1500" dirty="0" smtClean="0">
                <a:solidFill>
                  <a:srgbClr val="7030A0"/>
                </a:solidFill>
                <a:latin typeface="Franklin Gothic Medium" pitchFamily="34" charset="0"/>
              </a:rPr>
              <a:t>*Развитие воображения и творческой активности</a:t>
            </a:r>
          </a:p>
          <a:p>
            <a:pPr>
              <a:buNone/>
            </a:pPr>
            <a:r>
              <a:rPr lang="ru-RU" sz="1500" dirty="0" smtClean="0">
                <a:solidFill>
                  <a:srgbClr val="7030A0"/>
                </a:solidFill>
                <a:latin typeface="Franklin Gothic Medium" pitchFamily="34" charset="0"/>
              </a:rPr>
              <a:t>*Формирование первичных представлений о себе, других людях</a:t>
            </a:r>
          </a:p>
          <a:p>
            <a:pPr>
              <a:buNone/>
            </a:pPr>
            <a:r>
              <a:rPr lang="ru-RU" sz="1500" dirty="0" smtClean="0">
                <a:solidFill>
                  <a:srgbClr val="7030A0"/>
                </a:solidFill>
                <a:latin typeface="Franklin Gothic Medium" pitchFamily="34" charset="0"/>
              </a:rPr>
              <a:t>*Формирование первичных представлений об объектах окружающего мира, о свойствах и отношениях объектов окружающего мира (форме,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др.)</a:t>
            </a:r>
          </a:p>
          <a:p>
            <a:pPr>
              <a:buNone/>
            </a:pPr>
            <a:r>
              <a:rPr lang="ru-RU" sz="1500" dirty="0" smtClean="0">
                <a:solidFill>
                  <a:srgbClr val="7030A0"/>
                </a:solidFill>
                <a:latin typeface="Franklin Gothic Medium" pitchFamily="34" charset="0"/>
              </a:rPr>
              <a:t>*Формирование первичных представлений о малой Родине и Отечестве, представлений о </a:t>
            </a:r>
            <a:r>
              <a:rPr lang="ru-RU" sz="1500" dirty="0" err="1" smtClean="0">
                <a:solidFill>
                  <a:srgbClr val="7030A0"/>
                </a:solidFill>
                <a:latin typeface="Franklin Gothic Medium" pitchFamily="34" charset="0"/>
              </a:rPr>
              <a:t>социокультурныхценностях</a:t>
            </a:r>
            <a:r>
              <a:rPr lang="ru-RU" sz="1500" dirty="0" smtClean="0">
                <a:solidFill>
                  <a:srgbClr val="7030A0"/>
                </a:solidFill>
                <a:latin typeface="Franklin Gothic Medium" pitchFamily="34" charset="0"/>
              </a:rPr>
              <a:t> нашего народа, об отечественных традициях и праздниках, о планете Земля как общем доме людей, о многообразии стран и народов мира</a:t>
            </a:r>
          </a:p>
          <a:p>
            <a:pPr>
              <a:buNone/>
            </a:pPr>
            <a:r>
              <a:rPr lang="ru-RU" sz="1500" dirty="0" smtClean="0">
                <a:solidFill>
                  <a:srgbClr val="7030A0"/>
                </a:solidFill>
                <a:latin typeface="Franklin Gothic Medium" pitchFamily="34" charset="0"/>
              </a:rPr>
              <a:t>*Формирование первичных представлений об особенностях природы</a:t>
            </a:r>
          </a:p>
          <a:p>
            <a:pPr algn="ctr">
              <a:buNone/>
            </a:pPr>
            <a:r>
              <a:rPr lang="ru-RU" sz="1500" dirty="0" smtClean="0">
                <a:solidFill>
                  <a:srgbClr val="FF0000"/>
                </a:solidFill>
                <a:latin typeface="Franklin Gothic Medium" pitchFamily="34" charset="0"/>
              </a:rPr>
              <a:t>Основные направления работы по познавательному развитию детей в дошкольном учреждении:</a:t>
            </a:r>
          </a:p>
          <a:p>
            <a:pPr>
              <a:buNone/>
            </a:pPr>
            <a:r>
              <a:rPr lang="ru-RU" sz="1500" dirty="0" smtClean="0">
                <a:solidFill>
                  <a:srgbClr val="002060"/>
                </a:solidFill>
                <a:latin typeface="Franklin Gothic Medium" pitchFamily="34" charset="0"/>
              </a:rPr>
              <a:t>*Развитие познавательно-исследовательской деятельности</a:t>
            </a:r>
          </a:p>
          <a:p>
            <a:pPr>
              <a:buNone/>
            </a:pPr>
            <a:r>
              <a:rPr lang="ru-RU" sz="1500" dirty="0" smtClean="0">
                <a:solidFill>
                  <a:srgbClr val="002060"/>
                </a:solidFill>
                <a:latin typeface="Franklin Gothic Medium" pitchFamily="34" charset="0"/>
              </a:rPr>
              <a:t>*Приобщение к </a:t>
            </a:r>
            <a:r>
              <a:rPr lang="ru-RU" sz="1500" dirty="0" err="1" smtClean="0">
                <a:solidFill>
                  <a:srgbClr val="002060"/>
                </a:solidFill>
                <a:latin typeface="Franklin Gothic Medium" pitchFamily="34" charset="0"/>
              </a:rPr>
              <a:t>социокультурным</a:t>
            </a:r>
            <a:r>
              <a:rPr lang="ru-RU" sz="1500" dirty="0" smtClean="0">
                <a:solidFill>
                  <a:srgbClr val="002060"/>
                </a:solidFill>
                <a:latin typeface="Franklin Gothic Medium" pitchFamily="34" charset="0"/>
              </a:rPr>
              <a:t> ценностям</a:t>
            </a:r>
          </a:p>
          <a:p>
            <a:pPr>
              <a:buNone/>
            </a:pPr>
            <a:r>
              <a:rPr lang="ru-RU" sz="1500" dirty="0" smtClean="0">
                <a:solidFill>
                  <a:srgbClr val="002060"/>
                </a:solidFill>
                <a:latin typeface="Franklin Gothic Medium" pitchFamily="34" charset="0"/>
              </a:rPr>
              <a:t>*Формирование элементарных математических представлений</a:t>
            </a:r>
          </a:p>
          <a:p>
            <a:pPr>
              <a:buNone/>
            </a:pPr>
            <a:r>
              <a:rPr lang="ru-RU" sz="1500" dirty="0" smtClean="0">
                <a:solidFill>
                  <a:srgbClr val="002060"/>
                </a:solidFill>
                <a:latin typeface="Franklin Gothic Medium" pitchFamily="34" charset="0"/>
              </a:rPr>
              <a:t>*Ознакомление с миром природы</a:t>
            </a:r>
            <a:endParaRPr lang="ru-RU" sz="1500" dirty="0">
              <a:solidFill>
                <a:srgbClr val="002060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0000"/>
                </a:solidFill>
                <a:latin typeface="Franklin Gothic Medium" pitchFamily="34" charset="0"/>
              </a:rPr>
              <a:t>ОБРАЗОВАТЕЛЬНАЯ ОБЛАСТЬ</a:t>
            </a:r>
            <a:br>
              <a:rPr lang="ru-RU" sz="2000" dirty="0" smtClean="0">
                <a:solidFill>
                  <a:srgbClr val="FF0000"/>
                </a:solidFill>
                <a:latin typeface="Franklin Gothic Medium" pitchFamily="34" charset="0"/>
              </a:rPr>
            </a:br>
            <a:r>
              <a:rPr lang="ru-RU" sz="2000" dirty="0" smtClean="0">
                <a:solidFill>
                  <a:srgbClr val="FF0000"/>
                </a:solidFill>
                <a:latin typeface="Franklin Gothic Medium" pitchFamily="34" charset="0"/>
              </a:rPr>
              <a:t>«ХУДОЖЕСТВЕННО-ЭСТЕТИЧЕСКОЕ РАЗВИТИЕ»:</a:t>
            </a:r>
            <a:endParaRPr lang="ru-RU" sz="2000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59766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>
                <a:solidFill>
                  <a:srgbClr val="FF0000"/>
                </a:solidFill>
                <a:latin typeface="Franklin Gothic Medium" pitchFamily="34" charset="0"/>
              </a:rPr>
              <a:t>                                                    Основная цель:</a:t>
            </a:r>
          </a:p>
          <a:p>
            <a:pPr>
              <a:buNone/>
            </a:pPr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формирование интереса к эстетической стороне окружающей действительности; развитие эстетических чувств детей; развитие детского художественного творчества, интереса к самостоятельной творческой деятельности.</a:t>
            </a:r>
          </a:p>
          <a:p>
            <a:pPr>
              <a:buNone/>
            </a:pPr>
            <a:r>
              <a:rPr lang="ru-RU" sz="1600" dirty="0">
                <a:solidFill>
                  <a:srgbClr val="002060"/>
                </a:solidFill>
                <a:latin typeface="Franklin Gothic Medium" pitchFamily="34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                     </a:t>
            </a:r>
            <a:r>
              <a:rPr lang="ru-RU" sz="1800" dirty="0" smtClean="0">
                <a:solidFill>
                  <a:srgbClr val="FF0000"/>
                </a:solidFill>
                <a:latin typeface="Franklin Gothic Medium" pitchFamily="34" charset="0"/>
              </a:rPr>
              <a:t>Задачи художественно-эстетического развития по ФГОС ДО: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Развитие предпосылок ценностно-смыслового восприятия и понимания произведений искусства, мира природы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Становление эстетического отношения к окружающему миру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Формирование элементарных представлений о видах искусства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Восприятие музыки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Восприятие художественной литературы, фольклора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Стимулирование сопереживания персонажам художественных произведений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Реализация самостоятельной творческой деятельности (изобразительной, конструктивно-модельной, музыкальной </a:t>
            </a:r>
            <a:r>
              <a:rPr lang="ru-RU" sz="1600" dirty="0" err="1" smtClean="0">
                <a:solidFill>
                  <a:srgbClr val="002060"/>
                </a:solidFill>
                <a:latin typeface="Franklin Gothic Medium" pitchFamily="34" charset="0"/>
              </a:rPr>
              <a:t>идр</a:t>
            </a:r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.)</a:t>
            </a:r>
          </a:p>
          <a:p>
            <a:pPr>
              <a:buNone/>
            </a:pPr>
            <a:r>
              <a:rPr lang="ru-RU" sz="1600" dirty="0" smtClean="0">
                <a:solidFill>
                  <a:srgbClr val="FF0000"/>
                </a:solidFill>
                <a:latin typeface="Franklin Gothic Medium" pitchFamily="34" charset="0"/>
              </a:rPr>
              <a:t>Основные направления работы по художественно-эстетическому развитию детей в дошкольном учреждении: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Приобщение к искусству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Изобразительная деятельность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Конструктивно-модельная деятельность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Franklin Gothic Medium" pitchFamily="34" charset="0"/>
              </a:rPr>
              <a:t>Музыкальная деятельность</a:t>
            </a:r>
            <a:endParaRPr lang="ru-RU" sz="1600" dirty="0">
              <a:solidFill>
                <a:srgbClr val="002060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wallpapercave.com/wp/wp346666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32656" y="0"/>
            <a:ext cx="9011344" cy="68580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85720" y="714356"/>
            <a:ext cx="3714776" cy="514353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4643438" y="785794"/>
            <a:ext cx="3786214" cy="5340369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1800" dirty="0" smtClean="0">
                <a:solidFill>
                  <a:srgbClr val="002060"/>
                </a:solidFill>
                <a:latin typeface="Franklin Gothic Demi" pitchFamily="34" charset="0"/>
              </a:rPr>
              <a:t>ПОЛНОЕ НАЗВАНИЕ:</a:t>
            </a:r>
          </a:p>
          <a:p>
            <a:pPr algn="ctr"/>
            <a:r>
              <a:rPr lang="ru-RU" sz="1800" dirty="0" smtClean="0">
                <a:solidFill>
                  <a:srgbClr val="002060"/>
                </a:solidFill>
                <a:latin typeface="Franklin Gothic Demi" pitchFamily="34" charset="0"/>
              </a:rPr>
              <a:t> ОСНОВНАЯ</a:t>
            </a:r>
          </a:p>
          <a:p>
            <a:pPr algn="ctr"/>
            <a:r>
              <a:rPr lang="ru-RU" sz="1800" dirty="0" smtClean="0">
                <a:solidFill>
                  <a:srgbClr val="002060"/>
                </a:solidFill>
                <a:latin typeface="Franklin Gothic Demi" pitchFamily="34" charset="0"/>
              </a:rPr>
              <a:t>ОБРАЗОВАТЕЛЬНАЯ ПРОГРАММА</a:t>
            </a:r>
          </a:p>
          <a:p>
            <a:pPr algn="ctr"/>
            <a:r>
              <a:rPr lang="ru-RU" sz="1800" dirty="0" smtClean="0">
                <a:solidFill>
                  <a:srgbClr val="002060"/>
                </a:solidFill>
                <a:latin typeface="Franklin Gothic Demi" pitchFamily="34" charset="0"/>
              </a:rPr>
              <a:t>ДОШКОЛЬНОЙ ОБРАЗОВАТЕЛЬНОЙ</a:t>
            </a:r>
          </a:p>
          <a:p>
            <a:pPr algn="ctr"/>
            <a:r>
              <a:rPr lang="ru-RU" sz="1800" dirty="0" smtClean="0">
                <a:solidFill>
                  <a:srgbClr val="002060"/>
                </a:solidFill>
                <a:latin typeface="Franklin Gothic Demi" pitchFamily="34" charset="0"/>
              </a:rPr>
              <a:t>ОРГАНИЗАЦИИ: МУНИЦИПАЛЬНОГО</a:t>
            </a:r>
          </a:p>
          <a:p>
            <a:pPr algn="ctr"/>
            <a:r>
              <a:rPr lang="ru-RU" sz="1800" dirty="0" smtClean="0">
                <a:solidFill>
                  <a:srgbClr val="002060"/>
                </a:solidFill>
                <a:latin typeface="Franklin Gothic Demi" pitchFamily="34" charset="0"/>
              </a:rPr>
              <a:t>КАЗЁННОГО ДОШКОЛЬНОГО</a:t>
            </a:r>
          </a:p>
          <a:p>
            <a:pPr algn="ctr"/>
            <a:r>
              <a:rPr lang="ru-RU" sz="1800" dirty="0" smtClean="0">
                <a:solidFill>
                  <a:srgbClr val="002060"/>
                </a:solidFill>
                <a:latin typeface="Franklin Gothic Demi" pitchFamily="34" charset="0"/>
              </a:rPr>
              <a:t>ОБРАЗОВАТЕЛЬНОГО УЧРЕЖДЕНИЯ</a:t>
            </a:r>
          </a:p>
          <a:p>
            <a:pPr algn="ctr"/>
            <a:r>
              <a:rPr lang="ru-RU" sz="1800" dirty="0" smtClean="0">
                <a:solidFill>
                  <a:srgbClr val="002060"/>
                </a:solidFill>
                <a:latin typeface="Franklin Gothic Demi" pitchFamily="34" charset="0"/>
              </a:rPr>
              <a:t>ДЕТСКИЙ САД «СКАЗКА».</a:t>
            </a:r>
          </a:p>
          <a:p>
            <a:pPr algn="ctr"/>
            <a:r>
              <a:rPr lang="ru-RU" sz="1800" dirty="0" smtClean="0">
                <a:solidFill>
                  <a:srgbClr val="002060"/>
                </a:solidFill>
                <a:latin typeface="Franklin Gothic Demi" pitchFamily="34" charset="0"/>
              </a:rPr>
              <a:t>СОКРАЩЁННОЕ НАЗВАНИЕ:</a:t>
            </a:r>
          </a:p>
          <a:p>
            <a:pPr algn="ctr"/>
            <a:r>
              <a:rPr lang="ru-RU" sz="1800" dirty="0" smtClean="0">
                <a:solidFill>
                  <a:srgbClr val="002060"/>
                </a:solidFill>
                <a:latin typeface="Franklin Gothic Demi" pitchFamily="34" charset="0"/>
              </a:rPr>
              <a:t>ООП ДОО</a:t>
            </a:r>
          </a:p>
          <a:p>
            <a:pPr algn="ctr"/>
            <a:r>
              <a:rPr lang="ru-RU" sz="1800" dirty="0" smtClean="0">
                <a:solidFill>
                  <a:srgbClr val="002060"/>
                </a:solidFill>
                <a:latin typeface="Franklin Gothic Demi" pitchFamily="34" charset="0"/>
              </a:rPr>
              <a:t>СРОК РЕАЛИЗАЦИИ:</a:t>
            </a:r>
          </a:p>
          <a:p>
            <a:pPr algn="ctr"/>
            <a:r>
              <a:rPr lang="ru-RU" sz="1800" dirty="0" smtClean="0">
                <a:solidFill>
                  <a:srgbClr val="002060"/>
                </a:solidFill>
                <a:latin typeface="Franklin Gothic Demi" pitchFamily="34" charset="0"/>
              </a:rPr>
              <a:t>2019-2020 УЧЕБНЫЙ ГОД.</a:t>
            </a:r>
          </a:p>
          <a:p>
            <a:pPr algn="ctr"/>
            <a:r>
              <a:rPr lang="ru-RU" sz="1800" dirty="0" smtClean="0">
                <a:solidFill>
                  <a:srgbClr val="002060"/>
                </a:solidFill>
                <a:latin typeface="Franklin Gothic Demi" pitchFamily="34" charset="0"/>
              </a:rPr>
              <a:t>ОРИЕНТИРОВАНА НА ДЕТЕЙ В</a:t>
            </a:r>
          </a:p>
          <a:p>
            <a:pPr algn="ctr"/>
            <a:r>
              <a:rPr lang="ru-RU" sz="1800" dirty="0" smtClean="0">
                <a:solidFill>
                  <a:srgbClr val="002060"/>
                </a:solidFill>
                <a:latin typeface="Franklin Gothic Demi" pitchFamily="34" charset="0"/>
              </a:rPr>
              <a:t>ВОЗРАСТЕ ОТ 2 ДО 7 ЛЕТ.</a:t>
            </a:r>
            <a:endParaRPr lang="ru-RU" sz="1800" dirty="0">
              <a:solidFill>
                <a:srgbClr val="002060"/>
              </a:solidFill>
              <a:latin typeface="Franklin Gothic Demi" pitchFamily="34" charset="0"/>
            </a:endParaRPr>
          </a:p>
        </p:txBody>
      </p:sp>
      <p:pic>
        <p:nvPicPr>
          <p:cNvPr id="1026" name="Picture 2" descr="C:\Users\user\Desktop\титульник ООП 0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642918"/>
            <a:ext cx="3791610" cy="5429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251520" y="260648"/>
            <a:ext cx="8280920" cy="914400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Franklin Gothic Medium" pitchFamily="34" charset="0"/>
              </a:rPr>
              <a:t>НАПРАВЛЕНИЯ ВЗАИМОДЕЙСТВИЯ С СЕМЬЯМИ</a:t>
            </a:r>
          </a:p>
          <a:p>
            <a:pPr algn="ctr"/>
            <a:r>
              <a:rPr lang="ru-RU" sz="2400" dirty="0" smtClean="0">
                <a:latin typeface="Franklin Gothic Medium" pitchFamily="34" charset="0"/>
              </a:rPr>
              <a:t>ВОСПИТАННИКОВ:</a:t>
            </a:r>
            <a:endParaRPr lang="ru-RU" sz="2400" dirty="0">
              <a:latin typeface="Franklin Gothic Medium" pitchFamily="34" charset="0"/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323528" y="1916832"/>
            <a:ext cx="8208912" cy="1368152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Franklin Gothic Medium" pitchFamily="34" charset="0"/>
              </a:rPr>
              <a:t>ВЗАМОПОЗНАНИЕ И ВЗАИМОИНФОРМИРОВАНИЕ</a:t>
            </a:r>
          </a:p>
          <a:p>
            <a:pPr algn="ctr"/>
            <a:r>
              <a:rPr lang="ru-RU" sz="2000" dirty="0" smtClean="0">
                <a:latin typeface="Franklin Gothic Medium" pitchFamily="34" charset="0"/>
              </a:rPr>
              <a:t>(Беседы, консультации, анкетирование, памятки, папки-передвижки, проведение Дней открытых дверей, информирование через сайт ДОУ)</a:t>
            </a:r>
            <a:endParaRPr lang="ru-RU" sz="2000" dirty="0">
              <a:latin typeface="Franklin Gothic Medium" pitchFamily="34" charset="0"/>
            </a:endParaRP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395536" y="3573016"/>
            <a:ext cx="7992888" cy="1260720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Franklin Gothic Medium" pitchFamily="34" charset="0"/>
              </a:rPr>
              <a:t>НЕПРЕРЫВНОЕ ОБРАЗОВАНИЕ ВЗРОСЛЫХ</a:t>
            </a:r>
          </a:p>
          <a:p>
            <a:pPr algn="ctr"/>
            <a:r>
              <a:rPr lang="ru-RU" sz="2000" dirty="0" smtClean="0">
                <a:latin typeface="Franklin Gothic Medium" pitchFamily="34" charset="0"/>
              </a:rPr>
              <a:t>(Родительские собрания, мастер-классы, тренинги, семинары-практикумы, круглые столы)</a:t>
            </a:r>
            <a:endParaRPr lang="ru-RU" sz="2000" dirty="0">
              <a:latin typeface="Franklin Gothic Medium" pitchFamily="34" charset="0"/>
            </a:endParaRPr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323528" y="5085184"/>
            <a:ext cx="8136904" cy="1224136"/>
          </a:xfrm>
          <a:prstGeom prst="flowChartAlternateProces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Franklin Gothic Medium" pitchFamily="34" charset="0"/>
              </a:rPr>
              <a:t>СОВМЕСТНАЯ ДЕЯТЕЛЬНОСТЬ ПЕДАГОГОВ, РОДИТЕЛЕЙ И ДЕТЕЙ</a:t>
            </a:r>
          </a:p>
          <a:p>
            <a:pPr algn="ctr"/>
            <a:r>
              <a:rPr lang="ru-RU" sz="2000" dirty="0" smtClean="0">
                <a:latin typeface="Franklin Gothic Medium" pitchFamily="34" charset="0"/>
              </a:rPr>
              <a:t>(Праздники, фестивали, конкурсы, выставки, спортивные досуги, совместные экскурсии, проектная деятельность)</a:t>
            </a:r>
            <a:endParaRPr lang="ru-RU" sz="2000" dirty="0">
              <a:latin typeface="Franklin Gothic Medium" pitchFamily="34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4211960" y="1196752"/>
            <a:ext cx="484632" cy="720080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Скругленный прямоугольник 1"/>
          <p:cNvSpPr/>
          <p:nvPr/>
        </p:nvSpPr>
        <p:spPr>
          <a:xfrm>
            <a:off x="1331640" y="188640"/>
            <a:ext cx="6624736" cy="914400"/>
          </a:xfrm>
          <a:prstGeom prst="roundRect">
            <a:avLst>
              <a:gd name="adj" fmla="val 1051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Franklin Gothic Medium" pitchFamily="34" charset="0"/>
              </a:rPr>
              <a:t>НАПРАВЛЕНИЯ ВАРИАТИВНОЙ ЧАСТИ</a:t>
            </a:r>
          </a:p>
          <a:p>
            <a:pPr algn="ctr"/>
            <a:r>
              <a:rPr lang="ru-RU" sz="2400" dirty="0" smtClean="0">
                <a:latin typeface="Franklin Gothic Medium" pitchFamily="34" charset="0"/>
              </a:rPr>
              <a:t>ПРОГРАММЫ:</a:t>
            </a:r>
            <a:endParaRPr lang="ru-RU" sz="2400" dirty="0">
              <a:latin typeface="Franklin Gothic Medium" pitchFamily="34" charset="0"/>
            </a:endParaRPr>
          </a:p>
        </p:txBody>
      </p:sp>
      <p:sp>
        <p:nvSpPr>
          <p:cNvPr id="3" name="Блок-схема: альтернативный процесс 2"/>
          <p:cNvSpPr/>
          <p:nvPr/>
        </p:nvSpPr>
        <p:spPr>
          <a:xfrm>
            <a:off x="0" y="3501008"/>
            <a:ext cx="2987824" cy="2448272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Franklin Gothic Medium" pitchFamily="34" charset="0"/>
              </a:rPr>
              <a:t>ЭТНОКУЛЬТУРНЫЙ КОМПОНЕНТ</a:t>
            </a:r>
            <a:endParaRPr lang="ru-RU" sz="2400" dirty="0">
              <a:latin typeface="Franklin Gothic Medium" pitchFamily="34" charset="0"/>
            </a:endParaRP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6228184" y="3284984"/>
            <a:ext cx="2736304" cy="2736304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Franklin Gothic Medium" pitchFamily="34" charset="0"/>
              </a:rPr>
              <a:t>ПАРЦИАЛЬНЫЕ ПРОГРАММЫ</a:t>
            </a:r>
            <a:endParaRPr lang="ru-RU" sz="2400" dirty="0">
              <a:latin typeface="Franklin Gothic Medium" pitchFamily="34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71800" y="1268760"/>
            <a:ext cx="3528392" cy="1872208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Franklin Gothic Medium" pitchFamily="34" charset="0"/>
              </a:rPr>
              <a:t>ДОПОЛНИТЕЛЬНОЕ ОБРАЗОВАНИЕ В КРУЖКАХ </a:t>
            </a:r>
          </a:p>
          <a:p>
            <a:pPr algn="ctr"/>
            <a:r>
              <a:rPr lang="ru-RU" sz="2400" dirty="0" smtClean="0">
                <a:latin typeface="Franklin Gothic Medium" pitchFamily="34" charset="0"/>
              </a:rPr>
              <a:t>ПО ИНТЕРЕСАМ</a:t>
            </a:r>
            <a:endParaRPr lang="ru-RU" sz="2400" dirty="0">
              <a:latin typeface="Franklin Gothic Medium" pitchFamily="34" charset="0"/>
            </a:endParaRPr>
          </a:p>
        </p:txBody>
      </p:sp>
      <p:pic>
        <p:nvPicPr>
          <p:cNvPr id="18434" name="Picture 2" descr="C:\Users\Женька\Downloads\IMG-231dbd9ef4e228067892d55af5882e48-V.jpg"/>
          <p:cNvPicPr>
            <a:picLocks noChangeAspect="1" noChangeArrowheads="1"/>
          </p:cNvPicPr>
          <p:nvPr/>
        </p:nvPicPr>
        <p:blipFill>
          <a:blip r:embed="rId3" cstate="print"/>
          <a:srcRect l="27759" r="28738" b="16161"/>
          <a:stretch>
            <a:fillRect/>
          </a:stretch>
        </p:blipFill>
        <p:spPr bwMode="auto">
          <a:xfrm>
            <a:off x="3275856" y="3645024"/>
            <a:ext cx="2736304" cy="296626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FF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Овал 2"/>
          <p:cNvSpPr/>
          <p:nvPr/>
        </p:nvSpPr>
        <p:spPr>
          <a:xfrm>
            <a:off x="214282" y="428604"/>
            <a:ext cx="2786082" cy="192882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Franklin Gothic Demi" pitchFamily="34" charset="0"/>
              </a:rPr>
              <a:t>Кружок «РЕЧЕЦВЕТИК»</a:t>
            </a:r>
          </a:p>
          <a:p>
            <a:pPr algn="ctr"/>
            <a:r>
              <a:rPr lang="ru-RU" dirty="0" smtClean="0">
                <a:latin typeface="Franklin Gothic Demi" pitchFamily="34" charset="0"/>
              </a:rPr>
              <a:t>Речевое развитие</a:t>
            </a:r>
            <a:endParaRPr lang="ru-RU" dirty="0">
              <a:latin typeface="Franklin Gothic Demi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143240" y="357166"/>
            <a:ext cx="2643206" cy="200026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Franklin Gothic Demi" pitchFamily="34" charset="0"/>
              </a:rPr>
              <a:t>Кружок «ЗОЛОТЫЕ РУЧКИ»</a:t>
            </a:r>
            <a:r>
              <a:rPr lang="ru-RU" dirty="0" smtClean="0">
                <a:latin typeface="Franklin Gothic Demi" pitchFamily="34" charset="0"/>
              </a:rPr>
              <a:t> Художественно-эстетическое развитие</a:t>
            </a:r>
          </a:p>
          <a:p>
            <a:pPr algn="ctr"/>
            <a:endParaRPr lang="ru-RU" b="1" dirty="0" smtClean="0">
              <a:latin typeface="Franklin Gothic Demi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143636" y="428604"/>
            <a:ext cx="2714644" cy="200026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Franklin Gothic Demi" pitchFamily="34" charset="0"/>
              </a:rPr>
              <a:t>Кружок «ВСЕЗНАЙКА»</a:t>
            </a:r>
          </a:p>
          <a:p>
            <a:pPr algn="ctr"/>
            <a:r>
              <a:rPr lang="ru-RU" dirty="0" smtClean="0">
                <a:latin typeface="Franklin Gothic Demi" pitchFamily="34" charset="0"/>
              </a:rPr>
              <a:t>Познавательное развитие</a:t>
            </a:r>
            <a:endParaRPr lang="ru-RU" dirty="0">
              <a:latin typeface="Franklin Gothic Demi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571604" y="3071810"/>
            <a:ext cx="5429288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Franklin Gothic Demi" pitchFamily="34" charset="0"/>
              </a:rPr>
              <a:t>ДОПОЛНИТЕЛЬНЫЕ ОБРАЗОВАТЕЛЬНЫЕ УСЛУГИ</a:t>
            </a:r>
            <a:endParaRPr lang="ru-RU" sz="2000" dirty="0">
              <a:latin typeface="Franklin Gothic Demi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928662" y="4500570"/>
            <a:ext cx="2928958" cy="191453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Franklin Gothic Demi" pitchFamily="34" charset="0"/>
              </a:rPr>
              <a:t>Кружок «ЗАНИМАТЕЛЬНАЯ МАТЕМАТИКА»</a:t>
            </a:r>
          </a:p>
          <a:p>
            <a:pPr algn="ctr"/>
            <a:r>
              <a:rPr lang="ru-RU" dirty="0" smtClean="0">
                <a:latin typeface="Franklin Gothic Demi" pitchFamily="34" charset="0"/>
              </a:rPr>
              <a:t>Познавательное развитие</a:t>
            </a:r>
            <a:endParaRPr lang="ru-RU" dirty="0">
              <a:latin typeface="Franklin Gothic Demi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5143504" y="4500570"/>
            <a:ext cx="3071834" cy="191453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Franklin Gothic Demi" pitchFamily="34" charset="0"/>
              </a:rPr>
              <a:t>Кружок «»ХОЧУ ВСЁ ЗНАТЬ»</a:t>
            </a:r>
          </a:p>
          <a:p>
            <a:pPr algn="ctr"/>
            <a:r>
              <a:rPr lang="ru-RU" dirty="0" smtClean="0">
                <a:latin typeface="Franklin Gothic Demi" pitchFamily="34" charset="0"/>
              </a:rPr>
              <a:t>Познавательное развитие</a:t>
            </a:r>
            <a:endParaRPr lang="ru-RU" dirty="0">
              <a:latin typeface="Franklin Gothic Demi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080120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>
                <a:latin typeface="Franklin Gothic Medium" pitchFamily="34" charset="0"/>
              </a:rPr>
              <a:t>   </a:t>
            </a:r>
            <a:r>
              <a:rPr lang="ru-RU" sz="2400" dirty="0" smtClean="0">
                <a:solidFill>
                  <a:srgbClr val="FF0000"/>
                </a:solidFill>
                <a:latin typeface="Franklin Gothic Medium" pitchFamily="34" charset="0"/>
              </a:rPr>
              <a:t>СОДЕРЖАНИЕ  ОРГАНИЗАЦИОННОГО РАЗДЕЛА</a:t>
            </a:r>
            <a:r>
              <a:rPr lang="ru-RU" sz="2800" dirty="0" smtClean="0">
                <a:solidFill>
                  <a:srgbClr val="FF0000"/>
                </a:solidFill>
                <a:latin typeface="Franklin Gothic Medium" pitchFamily="34" charset="0"/>
              </a:rPr>
              <a:t>:</a:t>
            </a:r>
            <a:endParaRPr lang="ru-RU" sz="2800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412776"/>
            <a:ext cx="8496944" cy="4896544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Franklin Gothic Medium" pitchFamily="34" charset="0"/>
              </a:rPr>
              <a:t>Организационный раздел включает в себя: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Franklin Gothic Medium" pitchFamily="34" charset="0"/>
              </a:rPr>
              <a:t>материально-техническое обеспечение;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Franklin Gothic Medium" pitchFamily="34" charset="0"/>
              </a:rPr>
              <a:t>обеспеченность методическими материалами и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Franklin Gothic Medium" pitchFamily="34" charset="0"/>
              </a:rPr>
              <a:t>средствами обучения и воспитания;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Franklin Gothic Medium" pitchFamily="34" charset="0"/>
              </a:rPr>
              <a:t>организация режима пребывания детей в ДОО;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Franklin Gothic Medium" pitchFamily="34" charset="0"/>
              </a:rPr>
              <a:t>особенности традиционных событий, праздников,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Franklin Gothic Medium" pitchFamily="34" charset="0"/>
              </a:rPr>
              <a:t>мероприятий;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Franklin Gothic Medium" pitchFamily="34" charset="0"/>
              </a:rPr>
              <a:t>учебный план и комплексно-тематическое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Franklin Gothic Medium" pitchFamily="34" charset="0"/>
              </a:rPr>
              <a:t>планирование образовательной деятельности;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Franklin Gothic Medium" pitchFamily="34" charset="0"/>
              </a:rPr>
              <a:t>особенности организации развивающей предметно-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Franklin Gothic Medium" pitchFamily="34" charset="0"/>
              </a:rPr>
              <a:t>пространственной среды.</a:t>
            </a:r>
            <a:endParaRPr lang="ru-RU" sz="2400" dirty="0">
              <a:solidFill>
                <a:srgbClr val="002060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Блок-схема: альтернативный процесс 3"/>
          <p:cNvSpPr/>
          <p:nvPr/>
        </p:nvSpPr>
        <p:spPr>
          <a:xfrm>
            <a:off x="827584" y="764704"/>
            <a:ext cx="7488832" cy="5616624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Franklin Gothic Medium" pitchFamily="34" charset="0"/>
              </a:rPr>
              <a:t>КОНТАКТНАЯ ИНФОРМАЦИЯ:</a:t>
            </a:r>
          </a:p>
          <a:p>
            <a:pPr algn="ctr"/>
            <a:endParaRPr lang="ru-RU" sz="2400" dirty="0" smtClean="0">
              <a:latin typeface="Franklin Gothic Medium" pitchFamily="34" charset="0"/>
            </a:endParaRPr>
          </a:p>
          <a:p>
            <a:pPr algn="ctr"/>
            <a:r>
              <a:rPr lang="ru-RU" sz="2400" dirty="0" smtClean="0">
                <a:latin typeface="Franklin Gothic Medium" pitchFamily="34" charset="0"/>
              </a:rPr>
              <a:t>Юридический и почтовый адрес :</a:t>
            </a:r>
          </a:p>
          <a:p>
            <a:pPr algn="ctr"/>
            <a:r>
              <a:rPr lang="ru-RU" sz="2400" dirty="0" smtClean="0">
                <a:latin typeface="Franklin Gothic Medium" pitchFamily="34" charset="0"/>
              </a:rPr>
              <a:t>628140, Республика Калмыкия,</a:t>
            </a:r>
            <a:endParaRPr lang="en-US" sz="2400" dirty="0" smtClean="0">
              <a:latin typeface="Franklin Gothic Medium" pitchFamily="34" charset="0"/>
            </a:endParaRPr>
          </a:p>
          <a:p>
            <a:pPr algn="ctr"/>
            <a:r>
              <a:rPr lang="ru-RU" sz="2400" dirty="0" smtClean="0">
                <a:latin typeface="Franklin Gothic Medium" pitchFamily="34" charset="0"/>
              </a:rPr>
              <a:t> Октябрьский район, поселок Большой </a:t>
            </a:r>
            <a:r>
              <a:rPr lang="ru-RU" sz="2400" dirty="0" err="1" smtClean="0">
                <a:latin typeface="Franklin Gothic Medium" pitchFamily="34" charset="0"/>
              </a:rPr>
              <a:t>Царын</a:t>
            </a:r>
            <a:r>
              <a:rPr lang="ru-RU" sz="2400" dirty="0" smtClean="0">
                <a:latin typeface="Franklin Gothic Medium" pitchFamily="34" charset="0"/>
              </a:rPr>
              <a:t>, улица Матросова, 5.</a:t>
            </a:r>
          </a:p>
          <a:p>
            <a:pPr algn="ctr"/>
            <a:endParaRPr lang="ru-RU" sz="2400" dirty="0" smtClean="0">
              <a:latin typeface="Franklin Gothic Medium" pitchFamily="34" charset="0"/>
            </a:endParaRPr>
          </a:p>
          <a:p>
            <a:pPr algn="ctr"/>
            <a:r>
              <a:rPr lang="ru-RU" sz="2400" dirty="0" smtClean="0">
                <a:latin typeface="Franklin Gothic Medium" pitchFamily="34" charset="0"/>
              </a:rPr>
              <a:t>Телефоны: 8 (847-47) 4 - 56, </a:t>
            </a:r>
          </a:p>
          <a:p>
            <a:pPr algn="ctr"/>
            <a:endParaRPr lang="ru-RU" sz="2400" dirty="0" smtClean="0">
              <a:latin typeface="Franklin Gothic Medium" pitchFamily="34" charset="0"/>
            </a:endParaRPr>
          </a:p>
          <a:p>
            <a:pPr algn="ctr"/>
            <a:r>
              <a:rPr lang="ru-RU" sz="2400" dirty="0" err="1" smtClean="0">
                <a:latin typeface="Franklin Gothic Medium" pitchFamily="34" charset="0"/>
              </a:rPr>
              <a:t>E-mail</a:t>
            </a:r>
            <a:r>
              <a:rPr lang="ru-RU" sz="2400" dirty="0" smtClean="0">
                <a:latin typeface="Franklin Gothic Medium" pitchFamily="34" charset="0"/>
              </a:rPr>
              <a:t>: </a:t>
            </a:r>
            <a:r>
              <a:rPr lang="en-US" sz="2400" dirty="0" err="1" smtClean="0">
                <a:latin typeface="Franklin Gothic Medium" pitchFamily="34" charset="0"/>
                <a:hlinkClick r:id="rId3"/>
              </a:rPr>
              <a:t>ds_skazka@list</a:t>
            </a:r>
            <a:r>
              <a:rPr lang="ru-RU" sz="2400" dirty="0" smtClean="0">
                <a:latin typeface="Franklin Gothic Medium" pitchFamily="34" charset="0"/>
                <a:hlinkClick r:id="rId3"/>
              </a:rPr>
              <a:t>.</a:t>
            </a:r>
            <a:r>
              <a:rPr lang="ru-RU" sz="2400" dirty="0" err="1" smtClean="0">
                <a:latin typeface="Franklin Gothic Medium" pitchFamily="34" charset="0"/>
                <a:hlinkClick r:id="rId3"/>
              </a:rPr>
              <a:t>ru</a:t>
            </a:r>
            <a:endParaRPr lang="en-US" sz="2400" dirty="0">
              <a:latin typeface="Franklin Gothic Medium" pitchFamily="34" charset="0"/>
            </a:endParaRPr>
          </a:p>
          <a:p>
            <a:pPr algn="ctr"/>
            <a:endParaRPr lang="en-US" sz="2400" dirty="0" smtClean="0">
              <a:latin typeface="Franklin Gothic Medium" pitchFamily="34" charset="0"/>
            </a:endParaRPr>
          </a:p>
          <a:p>
            <a:pPr algn="ctr"/>
            <a:r>
              <a:rPr lang="ru-RU" sz="2400" dirty="0" smtClean="0">
                <a:latin typeface="Franklin Gothic Medium" pitchFamily="34" charset="0"/>
              </a:rPr>
              <a:t>Информационный сайт ДОУ:</a:t>
            </a:r>
          </a:p>
          <a:p>
            <a:pPr algn="ctr"/>
            <a:r>
              <a:rPr lang="en-US" sz="2400" dirty="0" smtClean="0">
                <a:latin typeface="Franklin Gothic Medium" pitchFamily="34" charset="0"/>
              </a:rPr>
              <a:t>https://skazka.nubex.ru/</a:t>
            </a:r>
            <a:endParaRPr lang="ru-RU" sz="2400" dirty="0" smtClean="0">
              <a:latin typeface="Franklin Gothic Medium" pitchFamily="34" charset="0"/>
            </a:endParaRPr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1907704" y="2420888"/>
            <a:ext cx="5328592" cy="914400"/>
          </a:xfrm>
          <a:prstGeom prst="round2Diag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Franklin Gothic Medium" pitchFamily="34" charset="0"/>
              </a:rPr>
              <a:t>СПАСИБО ЗА ВНИМАНИЕ!</a:t>
            </a:r>
            <a:endParaRPr lang="ru-RU" sz="3200" dirty="0">
              <a:latin typeface="Franklin Gothic Medium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2" descr="https://ds04.infourok.ru/uploads/ex/07be/000dea6d-75e4dbbb/img1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32656"/>
            <a:ext cx="8354392" cy="62646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720079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Franklin Gothic Medium" pitchFamily="34" charset="0"/>
              </a:rPr>
              <a:t>Цель образовательной программы</a:t>
            </a:r>
            <a:endParaRPr lang="ru-RU" sz="3600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3568" y="1412776"/>
            <a:ext cx="7992888" cy="4824536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создание благоприятных условий для полноценного проживания ребенком дошкольного детства, формирование основ базовой культуры личности, всестороннее развитие психических и физических качеств в соответствии с возрастными и индивидуальными особенностями, подготовка к жизни в современном обществе, формирование предпосылок к учебной деятельности, обеспечение безопасности жизнедеятельности дошкольника; сохранение и укрепление здоровья детей, а также воспитание у дошкольников таких качеств, как патриотизм, активная жизненная позиция, творческий подход в решении различных жизненных ситуаций, уважение к традиционным ценностям.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Franklin Gothic Medium" pitchFamily="34" charset="0"/>
              </a:rPr>
              <a:t>Задачи образовательной программы</a:t>
            </a:r>
            <a:endParaRPr lang="ru-RU" sz="4000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929411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rgbClr val="002060"/>
                </a:solidFill>
                <a:latin typeface="Franklin Gothic Medium" pitchFamily="34" charset="0"/>
              </a:rPr>
              <a:t>1. Охрана и укрепление физического и психического здоровья детей, в том числе их эмоционального благополучия;</a:t>
            </a:r>
          </a:p>
          <a:p>
            <a:r>
              <a:rPr lang="ru-RU" dirty="0">
                <a:solidFill>
                  <a:srgbClr val="002060"/>
                </a:solidFill>
                <a:latin typeface="Franklin Gothic Medium" pitchFamily="34" charset="0"/>
              </a:rPr>
              <a:t>2. Обеспечение равных возможностей для полноценного развития каждого ребенка в период дошкольного детства независимо от места жительства, пола, нации, языка, социального статуса, психофизиологических и других особенностей (в том числе ограниченных возможностей здоровья).</a:t>
            </a:r>
          </a:p>
          <a:p>
            <a:r>
              <a:rPr lang="ru-RU" dirty="0">
                <a:solidFill>
                  <a:srgbClr val="002060"/>
                </a:solidFill>
                <a:latin typeface="Franklin Gothic Medium" pitchFamily="34" charset="0"/>
              </a:rPr>
              <a:t>3.Обеспечение преемственности целей, задач и содержания образования, реализуемых в рамках образовательных программ различных уровней (далее - преемственность основных образовательных программ дошкольного и начального общего образования).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wallpapercave.com/wp/wp3466664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6106690"/>
          </a:xfrm>
        </p:spPr>
        <p:txBody>
          <a:bodyPr>
            <a:noAutofit/>
          </a:bodyPr>
          <a:lstStyle/>
          <a:p>
            <a:r>
              <a:rPr lang="ru-RU" sz="2300" dirty="0" smtClean="0">
                <a:solidFill>
                  <a:srgbClr val="002060"/>
                </a:solidFill>
                <a:latin typeface="Franklin Gothic Medium" pitchFamily="34" charset="0"/>
              </a:rPr>
              <a:t>4. Создание благоприятных условий развития детей в соответствии с их возрастными и индивидуальными особенностями и склонностями, развития способностей и творческого потенциала каждого ребенка как субъекта отношений с самим собой, другими детьми, взрослыми и миром.</a:t>
            </a:r>
            <a:br>
              <a:rPr lang="ru-RU" sz="2300" dirty="0" smtClean="0">
                <a:solidFill>
                  <a:srgbClr val="002060"/>
                </a:solidFill>
                <a:latin typeface="Franklin Gothic Medium" pitchFamily="34" charset="0"/>
              </a:rPr>
            </a:br>
            <a:r>
              <a:rPr lang="ru-RU" sz="2300" dirty="0" smtClean="0">
                <a:solidFill>
                  <a:srgbClr val="002060"/>
                </a:solidFill>
                <a:latin typeface="Franklin Gothic Medium" pitchFamily="34" charset="0"/>
              </a:rPr>
              <a:t>5.Объединение обучения и воспитания в целостный образовательный процесс на основе духовно-нравственных и </a:t>
            </a:r>
            <a:r>
              <a:rPr lang="ru-RU" sz="2300" dirty="0" err="1" smtClean="0">
                <a:solidFill>
                  <a:srgbClr val="002060"/>
                </a:solidFill>
                <a:latin typeface="Franklin Gothic Medium" pitchFamily="34" charset="0"/>
              </a:rPr>
              <a:t>социокультурных</a:t>
            </a:r>
            <a:r>
              <a:rPr lang="ru-RU" sz="2300" dirty="0" smtClean="0">
                <a:solidFill>
                  <a:srgbClr val="002060"/>
                </a:solidFill>
                <a:latin typeface="Franklin Gothic Medium" pitchFamily="34" charset="0"/>
              </a:rPr>
              <a:t> ценностей и принятых в обществе правил и норм поведения в интересах человека, семьи, общества.</a:t>
            </a:r>
            <a:br>
              <a:rPr lang="ru-RU" sz="2300" dirty="0" smtClean="0">
                <a:solidFill>
                  <a:srgbClr val="002060"/>
                </a:solidFill>
                <a:latin typeface="Franklin Gothic Medium" pitchFamily="34" charset="0"/>
              </a:rPr>
            </a:br>
            <a:r>
              <a:rPr lang="ru-RU" sz="2300" dirty="0" smtClean="0">
                <a:solidFill>
                  <a:srgbClr val="002060"/>
                </a:solidFill>
                <a:latin typeface="Franklin Gothic Medium" pitchFamily="34" charset="0"/>
              </a:rPr>
              <a:t>6. Формирование общей культуры личности детей, в том числе ценностей здорового образа жизни, развития их социальных, нравственных, эстетических, интеллектуальных, физических качеств, инициативности, самостоятельности и ответственности ребенка, формирования предпосылок учебной деятельности.</a:t>
            </a:r>
            <a:br>
              <a:rPr lang="ru-RU" sz="2300" dirty="0" smtClean="0">
                <a:solidFill>
                  <a:srgbClr val="002060"/>
                </a:solidFill>
                <a:latin typeface="Franklin Gothic Medium" pitchFamily="34" charset="0"/>
              </a:rPr>
            </a:br>
            <a:endParaRPr lang="ru-RU" sz="2300" dirty="0">
              <a:solidFill>
                <a:srgbClr val="002060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1691680" y="332656"/>
            <a:ext cx="5904656" cy="12024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400" dirty="0" smtClean="0">
                <a:latin typeface="Franklin Gothic Medium" pitchFamily="34" charset="0"/>
              </a:rPr>
              <a:t>В соответствии с требованиями ФГОС ДО</a:t>
            </a:r>
            <a:br>
              <a:rPr lang="ru-RU" sz="2400" dirty="0" smtClean="0">
                <a:latin typeface="Franklin Gothic Medium" pitchFamily="34" charset="0"/>
              </a:rPr>
            </a:br>
            <a:r>
              <a:rPr lang="ru-RU" sz="2400" dirty="0" smtClean="0">
                <a:latin typeface="Franklin Gothic Medium" pitchFamily="34" charset="0"/>
              </a:rPr>
              <a:t>программа состоит из двух частей</a:t>
            </a:r>
            <a:endParaRPr lang="ru-RU" sz="2400" dirty="0">
              <a:latin typeface="Franklin Gothic Medium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91680" y="2204864"/>
            <a:ext cx="5760640" cy="15624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Franklin Gothic Medium" pitchFamily="34" charset="0"/>
              </a:rPr>
              <a:t>Обязательная часть (Объем не менее 60% от её общего объема)</a:t>
            </a:r>
            <a:endParaRPr lang="ru-RU" sz="2000" dirty="0">
              <a:latin typeface="Franklin Gothic Medium" pitchFamily="34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644008" y="1628800"/>
            <a:ext cx="4846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3347864" y="3933056"/>
            <a:ext cx="4846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051720" y="4725144"/>
            <a:ext cx="5184576" cy="15841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Franklin Gothic Medium" pitchFamily="34" charset="0"/>
              </a:rPr>
              <a:t>Вариативная часть (часть, формируемая участниками образовательных отношений</a:t>
            </a:r>
          </a:p>
          <a:p>
            <a:pPr algn="ctr"/>
            <a:r>
              <a:rPr lang="ru-RU" sz="2000" dirty="0">
                <a:latin typeface="Franklin Gothic Medium" pitchFamily="34" charset="0"/>
              </a:rPr>
              <a:t>н</a:t>
            </a:r>
            <a:r>
              <a:rPr lang="ru-RU" sz="2000" dirty="0" smtClean="0">
                <a:latin typeface="Franklin Gothic Medium" pitchFamily="34" charset="0"/>
              </a:rPr>
              <a:t>е более 40%)</a:t>
            </a:r>
            <a:endParaRPr lang="ru-RU" sz="2000" dirty="0">
              <a:latin typeface="Franklin Gothic Medium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кругленный прямоугольник 2"/>
          <p:cNvSpPr/>
          <p:nvPr/>
        </p:nvSpPr>
        <p:spPr>
          <a:xfrm>
            <a:off x="1187624" y="260648"/>
            <a:ext cx="7056784" cy="129614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Franklin Gothic Medium" pitchFamily="34" charset="0"/>
              </a:rPr>
              <a:t>Образовательная программа ДОО включает три основных раздела</a:t>
            </a:r>
            <a:endParaRPr lang="ru-RU" sz="3200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71600" y="2348880"/>
            <a:ext cx="6768752" cy="8640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ЦЕЛЕВОЙ</a:t>
            </a:r>
            <a:endParaRPr lang="ru-RU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31640" y="3861048"/>
            <a:ext cx="6408712" cy="914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СОДЕРЖАТЕЛЬНЫЙ</a:t>
            </a:r>
            <a:endParaRPr lang="ru-RU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03648" y="5373216"/>
            <a:ext cx="6480720" cy="914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ОРГАНИЗАЦИОННЫЙ</a:t>
            </a:r>
            <a:endParaRPr lang="ru-RU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2771800" y="1628800"/>
            <a:ext cx="484632" cy="720080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верх 8"/>
          <p:cNvSpPr/>
          <p:nvPr/>
        </p:nvSpPr>
        <p:spPr>
          <a:xfrm>
            <a:off x="5508104" y="1628800"/>
            <a:ext cx="484632" cy="762384"/>
          </a:xfrm>
          <a:prstGeom prst="up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wallpapercave.com/wp/wp346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Franklin Gothic Medium" pitchFamily="34" charset="0"/>
              </a:rPr>
              <a:t>Содержание целевого раздела</a:t>
            </a:r>
            <a:endParaRPr lang="ru-RU" sz="3600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611560" y="1484784"/>
            <a:ext cx="7992888" cy="4968552"/>
          </a:xfrm>
        </p:spPr>
        <p:txBody>
          <a:bodyPr>
            <a:noAutofit/>
          </a:bodyPr>
          <a:lstStyle/>
          <a:p>
            <a:pPr algn="just"/>
            <a:r>
              <a:rPr lang="ru-RU" sz="2500" dirty="0" smtClean="0">
                <a:solidFill>
                  <a:srgbClr val="0070C0"/>
                </a:solidFill>
                <a:latin typeface="Franklin Gothic Medium" pitchFamily="34" charset="0"/>
              </a:rPr>
              <a:t>Целевой раздел включает в себя: пояснительную</a:t>
            </a:r>
          </a:p>
          <a:p>
            <a:pPr algn="just"/>
            <a:r>
              <a:rPr lang="ru-RU" sz="2500" dirty="0" smtClean="0">
                <a:solidFill>
                  <a:srgbClr val="0070C0"/>
                </a:solidFill>
                <a:latin typeface="Franklin Gothic Medium" pitchFamily="34" charset="0"/>
              </a:rPr>
              <a:t>записку, цели и задачи программы, принципы и</a:t>
            </a:r>
          </a:p>
          <a:p>
            <a:pPr algn="just"/>
            <a:r>
              <a:rPr lang="ru-RU" sz="2500" dirty="0" smtClean="0">
                <a:solidFill>
                  <a:srgbClr val="0070C0"/>
                </a:solidFill>
                <a:latin typeface="Franklin Gothic Medium" pitchFamily="34" charset="0"/>
              </a:rPr>
              <a:t>подходы к её формированию, характеристики</a:t>
            </a:r>
          </a:p>
          <a:p>
            <a:pPr algn="just"/>
            <a:r>
              <a:rPr lang="ru-RU" sz="2500" dirty="0" smtClean="0">
                <a:solidFill>
                  <a:srgbClr val="0070C0"/>
                </a:solidFill>
                <a:latin typeface="Franklin Gothic Medium" pitchFamily="34" charset="0"/>
              </a:rPr>
              <a:t>особенностей развития детей, а также планируемые</a:t>
            </a:r>
          </a:p>
          <a:p>
            <a:pPr algn="just"/>
            <a:r>
              <a:rPr lang="ru-RU" sz="2500" dirty="0" smtClean="0">
                <a:solidFill>
                  <a:srgbClr val="0070C0"/>
                </a:solidFill>
                <a:latin typeface="Franklin Gothic Medium" pitchFamily="34" charset="0"/>
              </a:rPr>
              <a:t>результаты освоения программы. Результаты</a:t>
            </a:r>
          </a:p>
          <a:p>
            <a:pPr algn="just"/>
            <a:r>
              <a:rPr lang="ru-RU" sz="2500" dirty="0" smtClean="0">
                <a:solidFill>
                  <a:srgbClr val="0070C0"/>
                </a:solidFill>
                <a:latin typeface="Franklin Gothic Medium" pitchFamily="34" charset="0"/>
              </a:rPr>
              <a:t>освоения образовательной программы представлены</a:t>
            </a:r>
          </a:p>
          <a:p>
            <a:pPr algn="just"/>
            <a:r>
              <a:rPr lang="ru-RU" sz="2500" dirty="0" smtClean="0">
                <a:solidFill>
                  <a:srgbClr val="0070C0"/>
                </a:solidFill>
                <a:latin typeface="Franklin Gothic Medium" pitchFamily="34" charset="0"/>
              </a:rPr>
              <a:t>в виде целевых ориентиров дошкольного</a:t>
            </a:r>
          </a:p>
          <a:p>
            <a:pPr algn="just"/>
            <a:r>
              <a:rPr lang="ru-RU" sz="2500" dirty="0" smtClean="0">
                <a:solidFill>
                  <a:srgbClr val="0070C0"/>
                </a:solidFill>
                <a:latin typeface="Franklin Gothic Medium" pitchFamily="34" charset="0"/>
              </a:rPr>
              <a:t>образования, которые представляют собой</a:t>
            </a:r>
          </a:p>
          <a:p>
            <a:pPr algn="just"/>
            <a:r>
              <a:rPr lang="ru-RU" sz="2500" dirty="0" smtClean="0">
                <a:solidFill>
                  <a:srgbClr val="0070C0"/>
                </a:solidFill>
                <a:latin typeface="Franklin Gothic Medium" pitchFamily="34" charset="0"/>
              </a:rPr>
              <a:t>социально-нормативные возрастные характеристики</a:t>
            </a:r>
          </a:p>
          <a:p>
            <a:pPr algn="just"/>
            <a:r>
              <a:rPr lang="ru-RU" sz="2500" dirty="0" smtClean="0">
                <a:solidFill>
                  <a:srgbClr val="0070C0"/>
                </a:solidFill>
                <a:latin typeface="Franklin Gothic Medium" pitchFamily="34" charset="0"/>
              </a:rPr>
              <a:t>возможных достижений ребёнка на этапе завершения</a:t>
            </a:r>
          </a:p>
          <a:p>
            <a:pPr algn="just"/>
            <a:r>
              <a:rPr lang="ru-RU" sz="2500" dirty="0" smtClean="0">
                <a:solidFill>
                  <a:srgbClr val="0070C0"/>
                </a:solidFill>
                <a:latin typeface="Franklin Gothic Medium" pitchFamily="34" charset="0"/>
              </a:rPr>
              <a:t>уровня дошкольного образования</a:t>
            </a:r>
            <a:r>
              <a:rPr lang="ru-RU" sz="2500" dirty="0" smtClean="0">
                <a:solidFill>
                  <a:srgbClr val="0070C0"/>
                </a:solidFill>
              </a:rPr>
              <a:t>.</a:t>
            </a:r>
            <a:endParaRPr lang="ru-RU" sz="25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2226</Words>
  <Application>Microsoft Office PowerPoint</Application>
  <PresentationFormat>Экран (4:3)</PresentationFormat>
  <Paragraphs>224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Муниципальное казённое дошкольное образовательное учреждение  «Детский сад «Сказка»</vt:lpstr>
      <vt:lpstr>Слайд 2</vt:lpstr>
      <vt:lpstr>Слайд 3</vt:lpstr>
      <vt:lpstr>Цель образовательной программы</vt:lpstr>
      <vt:lpstr>Задачи образовательной программы</vt:lpstr>
      <vt:lpstr>4. Создание благоприятных условий развития детей в соответствии с их возрастными и индивидуальными особенностями и склонностями, развития способностей и творческого потенциала каждого ребенка как субъекта отношений с самим собой, другими детьми, взрослыми и миром. 5.Объединение обучения и воспитания в целостный образовательный процесс на основе духовно-нравственных и социокультурных ценностей и принятых в обществе правил и норм поведения в интересах человека, семьи, общества. 6. Формирование общей культуры личности детей, в том числе ценностей здорового образа жизни, развития их социальных, нравственных, эстетических, интеллектуальных, физических качеств, инициативности, самостоятельности и ответственности ребенка, формирования предпосылок учебной деятельности. </vt:lpstr>
      <vt:lpstr>В соответствии с требованиями ФГОС ДО программа состоит из двух частей</vt:lpstr>
      <vt:lpstr>Слайд 8</vt:lpstr>
      <vt:lpstr>Содержание целевого раздела</vt:lpstr>
      <vt:lpstr>Целевые ориентиры в раннем возрасте </vt:lpstr>
      <vt:lpstr>Целевые ориентиры на этапе завершения дошкольного детства</vt:lpstr>
      <vt:lpstr>Целевые ориентиры на этапе завершения дошкольного детства</vt:lpstr>
      <vt:lpstr>Содержательный раздел</vt:lpstr>
      <vt:lpstr>Слайд 14</vt:lpstr>
      <vt:lpstr>                  ОБРАЗОВАТЕЛЬНАЯ ОБЛАСТЬ «ФИЗИЧЕСКОЕ РАЗВИТИЕ»:</vt:lpstr>
      <vt:lpstr>ОБРАЗОВАТЕЛЬНАЯ ОБЛАСТ «СОЦИАЛЬНО - КОММУНИКАТИВНОЕ     РАЗВИТИЕ»:</vt:lpstr>
      <vt:lpstr>                   ОБРАЗОВАТЕЛЬНАЯ ОБЛАСТЬ «РЕЧЕВОЕ  РАЗВИТИЕ»:</vt:lpstr>
      <vt:lpstr>             ОБРАЗОВАТЕЛЬНАЯ ОБЛАСТЬ «ПОЗНАВАТЕЛЬНОЕ  РАЗВИТИЕ»:</vt:lpstr>
      <vt:lpstr>ОБРАЗОВАТЕЛЬНАЯ ОБЛАСТЬ «ХУДОЖЕСТВЕННО-ЭСТЕТИЧЕСКОЕ РАЗВИТИЕ»:</vt:lpstr>
      <vt:lpstr>Слайд 20</vt:lpstr>
      <vt:lpstr>Слайд 21</vt:lpstr>
      <vt:lpstr>Слайд 22</vt:lpstr>
      <vt:lpstr>   СОДЕРЖАНИЕ  ОРГАНИЗАЦИОННОГО РАЗДЕЛА:</vt:lpstr>
      <vt:lpstr>Слайд 24</vt:lpstr>
      <vt:lpstr>Слайд 25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казённое дошкольное образовательное учреждение  «Детский сад «Сказка»</dc:title>
  <dc:creator>Женька</dc:creator>
  <cp:lastModifiedBy>user</cp:lastModifiedBy>
  <cp:revision>28</cp:revision>
  <dcterms:created xsi:type="dcterms:W3CDTF">2019-10-21T17:24:34Z</dcterms:created>
  <dcterms:modified xsi:type="dcterms:W3CDTF">2019-10-22T08:40:47Z</dcterms:modified>
</cp:coreProperties>
</file>