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35"/>
  </p:notesMasterIdLst>
  <p:handoutMasterIdLst>
    <p:handoutMasterId r:id="rId36"/>
  </p:handoutMasterIdLst>
  <p:sldIdLst>
    <p:sldId id="257" r:id="rId4"/>
    <p:sldId id="270" r:id="rId5"/>
    <p:sldId id="271" r:id="rId6"/>
    <p:sldId id="291" r:id="rId7"/>
    <p:sldId id="290" r:id="rId8"/>
    <p:sldId id="272" r:id="rId9"/>
    <p:sldId id="302" r:id="rId10"/>
    <p:sldId id="269" r:id="rId11"/>
    <p:sldId id="279" r:id="rId12"/>
    <p:sldId id="304" r:id="rId13"/>
    <p:sldId id="277" r:id="rId14"/>
    <p:sldId id="307" r:id="rId15"/>
    <p:sldId id="276" r:id="rId16"/>
    <p:sldId id="274" r:id="rId17"/>
    <p:sldId id="275" r:id="rId18"/>
    <p:sldId id="308" r:id="rId19"/>
    <p:sldId id="309" r:id="rId20"/>
    <p:sldId id="310" r:id="rId21"/>
    <p:sldId id="278" r:id="rId22"/>
    <p:sldId id="265" r:id="rId23"/>
    <p:sldId id="280" r:id="rId24"/>
    <p:sldId id="266" r:id="rId25"/>
    <p:sldId id="287" r:id="rId26"/>
    <p:sldId id="300" r:id="rId27"/>
    <p:sldId id="299" r:id="rId28"/>
    <p:sldId id="298" r:id="rId29"/>
    <p:sldId id="303" r:id="rId30"/>
    <p:sldId id="301" r:id="rId31"/>
    <p:sldId id="292" r:id="rId32"/>
    <p:sldId id="260" r:id="rId33"/>
    <p:sldId id="29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FF33"/>
    <a:srgbClr val="99FF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58" d="100"/>
          <a:sy n="58" d="100"/>
        </p:scale>
        <p:origin x="-71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7"/>
  <c:chart>
    <c:title>
      <c:layout/>
    </c:title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% качества</c:v>
                </c:pt>
              </c:strCache>
            </c:strRef>
          </c:tx>
          <c:dLbls>
            <c:spPr>
              <a:noFill/>
            </c:sp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0.67</c:v>
                </c:pt>
                <c:pt idx="1">
                  <c:v>1</c:v>
                </c:pt>
                <c:pt idx="2">
                  <c:v>0.7</c:v>
                </c:pt>
                <c:pt idx="3">
                  <c:v>0.85</c:v>
                </c:pt>
              </c:numCache>
            </c:numRef>
          </c:val>
        </c:ser>
        <c:shape val="cylinder"/>
        <c:axId val="109832448"/>
        <c:axId val="79769600"/>
        <c:axId val="0"/>
      </c:bar3DChart>
      <c:catAx>
        <c:axId val="1098324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79769600"/>
        <c:crosses val="autoZero"/>
        <c:auto val="1"/>
        <c:lblAlgn val="ctr"/>
        <c:lblOffset val="100"/>
      </c:catAx>
      <c:valAx>
        <c:axId val="79769600"/>
        <c:scaling>
          <c:orientation val="minMax"/>
        </c:scaling>
        <c:axPos val="l"/>
        <c:majorGridlines/>
        <c:numFmt formatCode="0%" sourceLinked="1"/>
        <c:tickLblPos val="nextTo"/>
        <c:crossAx val="109832448"/>
        <c:crosses val="autoZero"/>
        <c:crossBetween val="between"/>
      </c:valAx>
    </c:plotArea>
    <c:plotVisOnly val="1"/>
  </c:chart>
  <c:spPr>
    <a:noFill/>
    <a:ln>
      <a:solidFill>
        <a:srgbClr val="7030A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контрольная работа</c:v>
                </c:pt>
              </c:strCache>
            </c:strRef>
          </c:tx>
          <c:dLbls>
            <c:showVal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0.5</c:v>
                </c:pt>
                <c:pt idx="1">
                  <c:v>1</c:v>
                </c:pt>
                <c:pt idx="2">
                  <c:v>0.78</c:v>
                </c:pt>
                <c:pt idx="3">
                  <c:v>0.85000000000000009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итоги года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0">
                  <c:v>0.71000000000000008</c:v>
                </c:pt>
                <c:pt idx="1">
                  <c:v>1</c:v>
                </c:pt>
                <c:pt idx="2">
                  <c:v>0.66000000000000014</c:v>
                </c:pt>
                <c:pt idx="3">
                  <c:v>0.85000000000000009</c:v>
                </c:pt>
              </c:numCache>
            </c:numRef>
          </c:val>
        </c:ser>
        <c:shape val="cylinder"/>
        <c:axId val="110453888"/>
        <c:axId val="110455424"/>
        <c:axId val="0"/>
      </c:bar3DChart>
      <c:catAx>
        <c:axId val="110453888"/>
        <c:scaling>
          <c:orientation val="minMax"/>
        </c:scaling>
        <c:axPos val="b"/>
        <c:numFmt formatCode="General" sourceLinked="1"/>
        <c:tickLblPos val="nextTo"/>
        <c:crossAx val="110455424"/>
        <c:crosses val="autoZero"/>
        <c:auto val="1"/>
        <c:lblAlgn val="ctr"/>
        <c:lblOffset val="100"/>
      </c:catAx>
      <c:valAx>
        <c:axId val="110455424"/>
        <c:scaling>
          <c:orientation val="minMax"/>
        </c:scaling>
        <c:axPos val="l"/>
        <c:majorGridlines/>
        <c:numFmt formatCode="0%" sourceLinked="1"/>
        <c:tickLblPos val="nextTo"/>
        <c:crossAx val="110453888"/>
        <c:crosses val="autoZero"/>
        <c:crossBetween val="between"/>
        <c:majorUnit val="1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 </a:t>
            </a:r>
            <a:endParaRPr lang="ru-RU" dirty="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 выполнения</c:v>
                </c:pt>
              </c:strCache>
            </c:strRef>
          </c:tx>
          <c:dLbls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Лист1!$B$2:$B$6</c:f>
              <c:numCache>
                <c:formatCode>0%</c:formatCode>
                <c:ptCount val="5"/>
                <c:pt idx="0">
                  <c:v>0.67000000000000015</c:v>
                </c:pt>
                <c:pt idx="1">
                  <c:v>0.65000000000000013</c:v>
                </c:pt>
                <c:pt idx="2">
                  <c:v>0.8</c:v>
                </c:pt>
                <c:pt idx="3">
                  <c:v>0.70000000000000007</c:v>
                </c:pt>
                <c:pt idx="4">
                  <c:v>0.92</c:v>
                </c:pt>
              </c:numCache>
            </c:numRef>
          </c:val>
        </c:ser>
        <c:shape val="cylinder"/>
        <c:axId val="110484096"/>
        <c:axId val="110485888"/>
        <c:axId val="0"/>
      </c:bar3DChart>
      <c:catAx>
        <c:axId val="110484096"/>
        <c:scaling>
          <c:orientation val="minMax"/>
        </c:scaling>
        <c:axPos val="b"/>
        <c:numFmt formatCode="General" sourceLinked="1"/>
        <c:tickLblPos val="nextTo"/>
        <c:crossAx val="110485888"/>
        <c:crosses val="autoZero"/>
        <c:auto val="1"/>
        <c:lblAlgn val="ctr"/>
        <c:lblOffset val="100"/>
      </c:catAx>
      <c:valAx>
        <c:axId val="110485888"/>
        <c:scaling>
          <c:orientation val="minMax"/>
        </c:scaling>
        <c:axPos val="l"/>
        <c:majorGridlines/>
        <c:numFmt formatCode="0%" sourceLinked="1"/>
        <c:tickLblPos val="nextTo"/>
        <c:crossAx val="1104840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" Target="../slides/slide8.xml"/><Relationship Id="rId7" Type="http://schemas.openxmlformats.org/officeDocument/2006/relationships/image" Target="../media/image13.png"/><Relationship Id="rId2" Type="http://schemas.openxmlformats.org/officeDocument/2006/relationships/slide" Target="../slides/slide12.xml"/><Relationship Id="rId1" Type="http://schemas.openxmlformats.org/officeDocument/2006/relationships/hyperlink" Target="&#1084;&#1086;&#1076;&#1091;&#1083;&#1100;.docx" TargetMode="External"/><Relationship Id="rId6" Type="http://schemas.openxmlformats.org/officeDocument/2006/relationships/slide" Target="../slides/slide20.xml"/><Relationship Id="rId11" Type="http://schemas.openxmlformats.org/officeDocument/2006/relationships/image" Target="../media/image17.png"/><Relationship Id="rId5" Type="http://schemas.openxmlformats.org/officeDocument/2006/relationships/slide" Target="../slides/slide17.xml"/><Relationship Id="rId10" Type="http://schemas.openxmlformats.org/officeDocument/2006/relationships/image" Target="../media/image16.png"/><Relationship Id="rId4" Type="http://schemas.openxmlformats.org/officeDocument/2006/relationships/slide" Target="../slides/slide13.xml"/><Relationship Id="rId9" Type="http://schemas.openxmlformats.org/officeDocument/2006/relationships/image" Target="../media/image1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hyperlink" Target="&#1084;&#1086;&#1076;&#1091;&#1083;&#1100;.docx" TargetMode="External"/><Relationship Id="rId1" Type="http://schemas.openxmlformats.org/officeDocument/2006/relationships/image" Target="../media/image131.png"/><Relationship Id="rId6" Type="http://schemas.openxmlformats.org/officeDocument/2006/relationships/image" Target="../media/image171.png"/><Relationship Id="rId5" Type="http://schemas.openxmlformats.org/officeDocument/2006/relationships/image" Target="../media/image161.png"/><Relationship Id="rId4" Type="http://schemas.openxmlformats.org/officeDocument/2006/relationships/image" Target="../media/image15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1.png"/><Relationship Id="rId2" Type="http://schemas.openxmlformats.org/officeDocument/2006/relationships/image" Target="../media/image411.png"/><Relationship Id="rId1" Type="http://schemas.openxmlformats.org/officeDocument/2006/relationships/image" Target="../media/image401.png"/><Relationship Id="rId5" Type="http://schemas.openxmlformats.org/officeDocument/2006/relationships/image" Target="../media/image441.png"/><Relationship Id="rId4" Type="http://schemas.openxmlformats.org/officeDocument/2006/relationships/image" Target="../media/image4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2B5932-E73F-423D-A5C2-8AC2F6297A8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2EBEDA-812F-4F7E-8CB0-9F0EAA54943E}">
      <dgm:prSet phldrT="[Текст]" phldr="1"/>
      <dgm:spPr/>
      <dgm:t>
        <a:bodyPr/>
        <a:lstStyle/>
        <a:p>
          <a:endParaRPr lang="ru-RU" dirty="0"/>
        </a:p>
      </dgm:t>
    </dgm:pt>
    <dgm:pt modelId="{0E7435D9-F01B-4E47-9A18-FC4381CF0F1F}" type="parTrans" cxnId="{2808D150-6C06-472E-85D5-9B74128E58CB}">
      <dgm:prSet/>
      <dgm:spPr/>
      <dgm:t>
        <a:bodyPr/>
        <a:lstStyle/>
        <a:p>
          <a:endParaRPr lang="ru-RU"/>
        </a:p>
      </dgm:t>
    </dgm:pt>
    <dgm:pt modelId="{09353334-3A27-491C-87CA-F14994A7A300}" type="sibTrans" cxnId="{2808D150-6C06-472E-85D5-9B74128E58CB}">
      <dgm:prSet/>
      <dgm:spPr/>
      <dgm:t>
        <a:bodyPr/>
        <a:lstStyle/>
        <a:p>
          <a:endParaRPr lang="ru-RU"/>
        </a:p>
      </dgm:t>
    </dgm:pt>
    <dgm:pt modelId="{954E538D-AB69-4612-8573-EB3729DB6062}">
      <dgm:prSet phldrT="[Текст]" custT="1"/>
      <dgm:spPr/>
      <dgm:t>
        <a:bodyPr/>
        <a:lstStyle/>
        <a:p>
          <a:r>
            <a:rPr lang="ru-RU" sz="1800" b="1" dirty="0" smtClean="0">
              <a:latin typeface="Arial Narrow" pitchFamily="34" charset="0"/>
            </a:rPr>
            <a:t>Углубляются и развиваются понятия об основных классах неорганических веществ , </a:t>
          </a:r>
          <a:r>
            <a:rPr lang="ru-RU" sz="1800" b="1" u="sng" dirty="0" smtClean="0">
              <a:solidFill>
                <a:srgbClr val="C00000"/>
              </a:solidFill>
              <a:latin typeface="Arial Narrow" pitchFamily="34" charset="0"/>
            </a:rPr>
            <a:t>вводится большое число новых понятий</a:t>
          </a:r>
          <a:r>
            <a:rPr lang="ru-RU" sz="1800" b="1" dirty="0" smtClean="0">
              <a:latin typeface="Arial Narrow" pitchFamily="34" charset="0"/>
            </a:rPr>
            <a:t>, расширяются ранее изученные. </a:t>
          </a:r>
          <a:endParaRPr lang="ru-RU" sz="1800" b="1" dirty="0">
            <a:latin typeface="Arial Narrow" pitchFamily="34" charset="0"/>
          </a:endParaRPr>
        </a:p>
      </dgm:t>
    </dgm:pt>
    <dgm:pt modelId="{BF1474B7-08B4-4BF4-8A59-1B11D17EFB81}" type="parTrans" cxnId="{7305C397-AA19-4E76-AC18-BFCE94D485FB}">
      <dgm:prSet/>
      <dgm:spPr/>
      <dgm:t>
        <a:bodyPr/>
        <a:lstStyle/>
        <a:p>
          <a:endParaRPr lang="ru-RU"/>
        </a:p>
      </dgm:t>
    </dgm:pt>
    <dgm:pt modelId="{911E571E-6EFF-4D1B-AB7F-555CB164F145}" type="sibTrans" cxnId="{7305C397-AA19-4E76-AC18-BFCE94D485FB}">
      <dgm:prSet/>
      <dgm:spPr/>
      <dgm:t>
        <a:bodyPr/>
        <a:lstStyle/>
        <a:p>
          <a:endParaRPr lang="ru-RU"/>
        </a:p>
      </dgm:t>
    </dgm:pt>
    <dgm:pt modelId="{42E763FF-A0C3-4FCE-8A6A-309A0DC0B6C0}">
      <dgm:prSet phldrT="[Текст]" phldr="1"/>
      <dgm:spPr/>
      <dgm:t>
        <a:bodyPr/>
        <a:lstStyle/>
        <a:p>
          <a:endParaRPr lang="ru-RU" dirty="0"/>
        </a:p>
      </dgm:t>
    </dgm:pt>
    <dgm:pt modelId="{594687AF-A5E2-4557-829A-1643F252D151}" type="parTrans" cxnId="{6ACEB70C-73BD-4992-8EE3-1D270EDE5861}">
      <dgm:prSet/>
      <dgm:spPr/>
      <dgm:t>
        <a:bodyPr/>
        <a:lstStyle/>
        <a:p>
          <a:endParaRPr lang="ru-RU"/>
        </a:p>
      </dgm:t>
    </dgm:pt>
    <dgm:pt modelId="{99884AA3-5AE4-498C-8D11-B3A221189BF5}" type="sibTrans" cxnId="{6ACEB70C-73BD-4992-8EE3-1D270EDE5861}">
      <dgm:prSet/>
      <dgm:spPr/>
      <dgm:t>
        <a:bodyPr/>
        <a:lstStyle/>
        <a:p>
          <a:endParaRPr lang="ru-RU"/>
        </a:p>
      </dgm:t>
    </dgm:pt>
    <dgm:pt modelId="{1AE3DA15-3F0B-4F1A-BAF7-ACCD835E53BE}">
      <dgm:prSet phldrT="[Текст]" custT="1"/>
      <dgm:spPr/>
      <dgm:t>
        <a:bodyPr/>
        <a:lstStyle/>
        <a:p>
          <a:r>
            <a:rPr lang="ru-RU" sz="1800" b="1" dirty="0" smtClean="0">
              <a:latin typeface="Arial Narrow" pitchFamily="34" charset="0"/>
            </a:rPr>
            <a:t>Тема является теоретической базой для   для  изучения отдельных групп химических элементов в  9 классе Вопросы и задания по данной теме находят место в </a:t>
          </a:r>
          <a:r>
            <a:rPr lang="ru-RU" sz="1800" b="1" u="sng" dirty="0" smtClean="0">
              <a:solidFill>
                <a:srgbClr val="C00000"/>
              </a:solidFill>
              <a:latin typeface="Arial Narrow" pitchFamily="34" charset="0"/>
            </a:rPr>
            <a:t>Едином Государственном Экзамене  </a:t>
          </a:r>
          <a:r>
            <a:rPr lang="ru-RU" sz="1800" b="1" dirty="0" smtClean="0">
              <a:latin typeface="Arial Narrow" pitchFamily="34" charset="0"/>
            </a:rPr>
            <a:t>по химии. </a:t>
          </a:r>
          <a:endParaRPr lang="ru-RU" sz="1800" b="1" dirty="0">
            <a:latin typeface="Arial Narrow" pitchFamily="34" charset="0"/>
          </a:endParaRPr>
        </a:p>
      </dgm:t>
    </dgm:pt>
    <dgm:pt modelId="{56CF714F-B9B8-4920-A174-9AF60F1FDA43}" type="parTrans" cxnId="{2D863235-0874-4129-A72E-EA0F38B69835}">
      <dgm:prSet/>
      <dgm:spPr/>
      <dgm:t>
        <a:bodyPr/>
        <a:lstStyle/>
        <a:p>
          <a:endParaRPr lang="ru-RU"/>
        </a:p>
      </dgm:t>
    </dgm:pt>
    <dgm:pt modelId="{404C8243-D55A-4BA2-9139-E9EE7969D35F}" type="sibTrans" cxnId="{2D863235-0874-4129-A72E-EA0F38B69835}">
      <dgm:prSet/>
      <dgm:spPr/>
      <dgm:t>
        <a:bodyPr/>
        <a:lstStyle/>
        <a:p>
          <a:endParaRPr lang="ru-RU"/>
        </a:p>
      </dgm:t>
    </dgm:pt>
    <dgm:pt modelId="{984E0733-CEEB-4D98-BCBE-0770B209D326}">
      <dgm:prSet phldrT="[Текст]" phldr="1"/>
      <dgm:spPr/>
      <dgm:t>
        <a:bodyPr/>
        <a:lstStyle/>
        <a:p>
          <a:endParaRPr lang="ru-RU" dirty="0"/>
        </a:p>
      </dgm:t>
    </dgm:pt>
    <dgm:pt modelId="{332328E0-B805-4B69-8472-14A4C4E5723A}" type="parTrans" cxnId="{BA701DCB-4C9F-4079-83C1-2B625D1D976C}">
      <dgm:prSet/>
      <dgm:spPr/>
      <dgm:t>
        <a:bodyPr/>
        <a:lstStyle/>
        <a:p>
          <a:endParaRPr lang="ru-RU"/>
        </a:p>
      </dgm:t>
    </dgm:pt>
    <dgm:pt modelId="{A214650B-4DD7-4AF1-A775-551DA89E2784}" type="sibTrans" cxnId="{BA701DCB-4C9F-4079-83C1-2B625D1D976C}">
      <dgm:prSet/>
      <dgm:spPr/>
      <dgm:t>
        <a:bodyPr/>
        <a:lstStyle/>
        <a:p>
          <a:endParaRPr lang="ru-RU"/>
        </a:p>
      </dgm:t>
    </dgm:pt>
    <dgm:pt modelId="{CB2B2049-83E4-4322-9ED9-26BE61E1D66A}">
      <dgm:prSet phldrT="[Текст]" custT="1"/>
      <dgm:spPr/>
      <dgm:t>
        <a:bodyPr/>
        <a:lstStyle/>
        <a:p>
          <a:r>
            <a:rPr lang="ru-RU" sz="1800" b="1" dirty="0" smtClean="0">
              <a:latin typeface="Arial Narrow" pitchFamily="34" charset="0"/>
            </a:rPr>
            <a:t>Тема имеет огромный </a:t>
          </a:r>
          <a:r>
            <a:rPr lang="ru-RU" sz="1800" b="1" u="sng" dirty="0" smtClean="0">
              <a:solidFill>
                <a:srgbClr val="C00000"/>
              </a:solidFill>
              <a:latin typeface="Arial Narrow" pitchFamily="34" charset="0"/>
            </a:rPr>
            <a:t>потенциал для дальнейшего развития</a:t>
          </a:r>
          <a:r>
            <a:rPr lang="ru-RU" sz="1800" b="1" dirty="0" smtClean="0">
              <a:latin typeface="Arial Narrow" pitchFamily="34" charset="0"/>
            </a:rPr>
            <a:t> учащихся на основе  проблемного эксперимента и  продолжается формирование </a:t>
          </a:r>
          <a:r>
            <a:rPr lang="ru-RU" sz="1800" b="1" u="sng" dirty="0" smtClean="0">
              <a:solidFill>
                <a:srgbClr val="C00000"/>
              </a:solidFill>
              <a:latin typeface="Arial Narrow" pitchFamily="34" charset="0"/>
            </a:rPr>
            <a:t>научного мировоззрения</a:t>
          </a:r>
          <a:r>
            <a:rPr lang="ru-RU" sz="1800" b="1" dirty="0" smtClean="0">
              <a:latin typeface="Arial Narrow" pitchFamily="34" charset="0"/>
            </a:rPr>
            <a:t>.</a:t>
          </a:r>
          <a:endParaRPr lang="ru-RU" sz="1800" b="1" dirty="0">
            <a:latin typeface="Arial Narrow" pitchFamily="34" charset="0"/>
          </a:endParaRPr>
        </a:p>
      </dgm:t>
    </dgm:pt>
    <dgm:pt modelId="{AEC41699-3BA7-40D4-986E-57B00431DDFD}" type="parTrans" cxnId="{50301443-92D5-4451-A835-40E7A8E280B3}">
      <dgm:prSet/>
      <dgm:spPr/>
      <dgm:t>
        <a:bodyPr/>
        <a:lstStyle/>
        <a:p>
          <a:endParaRPr lang="ru-RU"/>
        </a:p>
      </dgm:t>
    </dgm:pt>
    <dgm:pt modelId="{1AA2E951-C0F6-4220-844E-82D72070A3A3}" type="sibTrans" cxnId="{50301443-92D5-4451-A835-40E7A8E280B3}">
      <dgm:prSet/>
      <dgm:spPr/>
      <dgm:t>
        <a:bodyPr/>
        <a:lstStyle/>
        <a:p>
          <a:endParaRPr lang="ru-RU"/>
        </a:p>
      </dgm:t>
    </dgm:pt>
    <dgm:pt modelId="{E97DD1E0-7D44-4CF9-8B21-0A9DF7021ACB}" type="pres">
      <dgm:prSet presAssocID="{482B5932-E73F-423D-A5C2-8AC2F6297A8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D55EB0-CC6B-43BE-9434-0FD617B63D0B}" type="pres">
      <dgm:prSet presAssocID="{4B2EBEDA-812F-4F7E-8CB0-9F0EAA54943E}" presName="composite" presStyleCnt="0"/>
      <dgm:spPr/>
    </dgm:pt>
    <dgm:pt modelId="{26F6597C-7005-4356-93F5-D014AED25EDE}" type="pres">
      <dgm:prSet presAssocID="{4B2EBEDA-812F-4F7E-8CB0-9F0EAA54943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47FB2-F224-4B5D-8F0B-55F96E042250}" type="pres">
      <dgm:prSet presAssocID="{4B2EBEDA-812F-4F7E-8CB0-9F0EAA54943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2FCA85-CC03-4453-9AEE-00DA1FA2EDC9}" type="pres">
      <dgm:prSet presAssocID="{09353334-3A27-491C-87CA-F14994A7A300}" presName="sp" presStyleCnt="0"/>
      <dgm:spPr/>
    </dgm:pt>
    <dgm:pt modelId="{4C6E75BB-F5F3-4836-B1CB-C6926229B91A}" type="pres">
      <dgm:prSet presAssocID="{42E763FF-A0C3-4FCE-8A6A-309A0DC0B6C0}" presName="composite" presStyleCnt="0"/>
      <dgm:spPr/>
    </dgm:pt>
    <dgm:pt modelId="{9CA9F492-8765-4C51-881E-E54819C5ADE8}" type="pres">
      <dgm:prSet presAssocID="{42E763FF-A0C3-4FCE-8A6A-309A0DC0B6C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960BF-5759-434A-91BE-65959C78D843}" type="pres">
      <dgm:prSet presAssocID="{42E763FF-A0C3-4FCE-8A6A-309A0DC0B6C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6EF771-49AC-4D7E-9A94-28B6ABB5B38E}" type="pres">
      <dgm:prSet presAssocID="{99884AA3-5AE4-498C-8D11-B3A221189BF5}" presName="sp" presStyleCnt="0"/>
      <dgm:spPr/>
    </dgm:pt>
    <dgm:pt modelId="{55680B20-4061-457D-8F41-78CF11AC9FC8}" type="pres">
      <dgm:prSet presAssocID="{984E0733-CEEB-4D98-BCBE-0770B209D326}" presName="composite" presStyleCnt="0"/>
      <dgm:spPr/>
    </dgm:pt>
    <dgm:pt modelId="{896C1318-AE56-4396-9358-801A97F466B1}" type="pres">
      <dgm:prSet presAssocID="{984E0733-CEEB-4D98-BCBE-0770B209D32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A39BA-6214-4387-9BE3-C55E04BCD0E2}" type="pres">
      <dgm:prSet presAssocID="{984E0733-CEEB-4D98-BCBE-0770B209D32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50A77A-20B2-4BAB-8BDA-6DFA895A7354}" type="presOf" srcId="{954E538D-AB69-4612-8573-EB3729DB6062}" destId="{B4347FB2-F224-4B5D-8F0B-55F96E042250}" srcOrd="0" destOrd="0" presId="urn:microsoft.com/office/officeart/2005/8/layout/chevron2"/>
    <dgm:cxn modelId="{2D863235-0874-4129-A72E-EA0F38B69835}" srcId="{42E763FF-A0C3-4FCE-8A6A-309A0DC0B6C0}" destId="{1AE3DA15-3F0B-4F1A-BAF7-ACCD835E53BE}" srcOrd="0" destOrd="0" parTransId="{56CF714F-B9B8-4920-A174-9AF60F1FDA43}" sibTransId="{404C8243-D55A-4BA2-9139-E9EE7969D35F}"/>
    <dgm:cxn modelId="{50301443-92D5-4451-A835-40E7A8E280B3}" srcId="{984E0733-CEEB-4D98-BCBE-0770B209D326}" destId="{CB2B2049-83E4-4322-9ED9-26BE61E1D66A}" srcOrd="0" destOrd="0" parTransId="{AEC41699-3BA7-40D4-986E-57B00431DDFD}" sibTransId="{1AA2E951-C0F6-4220-844E-82D72070A3A3}"/>
    <dgm:cxn modelId="{9C20C9EE-DC66-4EC0-A241-B405434EE6C4}" type="presOf" srcId="{4B2EBEDA-812F-4F7E-8CB0-9F0EAA54943E}" destId="{26F6597C-7005-4356-93F5-D014AED25EDE}" srcOrd="0" destOrd="0" presId="urn:microsoft.com/office/officeart/2005/8/layout/chevron2"/>
    <dgm:cxn modelId="{6ACEB70C-73BD-4992-8EE3-1D270EDE5861}" srcId="{482B5932-E73F-423D-A5C2-8AC2F6297A8C}" destId="{42E763FF-A0C3-4FCE-8A6A-309A0DC0B6C0}" srcOrd="1" destOrd="0" parTransId="{594687AF-A5E2-4557-829A-1643F252D151}" sibTransId="{99884AA3-5AE4-498C-8D11-B3A221189BF5}"/>
    <dgm:cxn modelId="{6C1F6F8C-58DA-499D-839F-41EDDE23E0C4}" type="presOf" srcId="{CB2B2049-83E4-4322-9ED9-26BE61E1D66A}" destId="{E68A39BA-6214-4387-9BE3-C55E04BCD0E2}" srcOrd="0" destOrd="0" presId="urn:microsoft.com/office/officeart/2005/8/layout/chevron2"/>
    <dgm:cxn modelId="{D70584A4-F658-4C01-A100-DC04E9CF9050}" type="presOf" srcId="{984E0733-CEEB-4D98-BCBE-0770B209D326}" destId="{896C1318-AE56-4396-9358-801A97F466B1}" srcOrd="0" destOrd="0" presId="urn:microsoft.com/office/officeart/2005/8/layout/chevron2"/>
    <dgm:cxn modelId="{BA701DCB-4C9F-4079-83C1-2B625D1D976C}" srcId="{482B5932-E73F-423D-A5C2-8AC2F6297A8C}" destId="{984E0733-CEEB-4D98-BCBE-0770B209D326}" srcOrd="2" destOrd="0" parTransId="{332328E0-B805-4B69-8472-14A4C4E5723A}" sibTransId="{A214650B-4DD7-4AF1-A775-551DA89E2784}"/>
    <dgm:cxn modelId="{3EEB5E85-86F0-41B9-813B-1900DCC05FC7}" type="presOf" srcId="{42E763FF-A0C3-4FCE-8A6A-309A0DC0B6C0}" destId="{9CA9F492-8765-4C51-881E-E54819C5ADE8}" srcOrd="0" destOrd="0" presId="urn:microsoft.com/office/officeart/2005/8/layout/chevron2"/>
    <dgm:cxn modelId="{42A01305-691A-499C-B526-D92FB3DFD789}" type="presOf" srcId="{1AE3DA15-3F0B-4F1A-BAF7-ACCD835E53BE}" destId="{C45960BF-5759-434A-91BE-65959C78D843}" srcOrd="0" destOrd="0" presId="urn:microsoft.com/office/officeart/2005/8/layout/chevron2"/>
    <dgm:cxn modelId="{88D7CF18-B844-442C-A10E-E7F693DC4AB0}" type="presOf" srcId="{482B5932-E73F-423D-A5C2-8AC2F6297A8C}" destId="{E97DD1E0-7D44-4CF9-8B21-0A9DF7021ACB}" srcOrd="0" destOrd="0" presId="urn:microsoft.com/office/officeart/2005/8/layout/chevron2"/>
    <dgm:cxn modelId="{2808D150-6C06-472E-85D5-9B74128E58CB}" srcId="{482B5932-E73F-423D-A5C2-8AC2F6297A8C}" destId="{4B2EBEDA-812F-4F7E-8CB0-9F0EAA54943E}" srcOrd="0" destOrd="0" parTransId="{0E7435D9-F01B-4E47-9A18-FC4381CF0F1F}" sibTransId="{09353334-3A27-491C-87CA-F14994A7A300}"/>
    <dgm:cxn modelId="{7305C397-AA19-4E76-AC18-BFCE94D485FB}" srcId="{4B2EBEDA-812F-4F7E-8CB0-9F0EAA54943E}" destId="{954E538D-AB69-4612-8573-EB3729DB6062}" srcOrd="0" destOrd="0" parTransId="{BF1474B7-08B4-4BF4-8A59-1B11D17EFB81}" sibTransId="{911E571E-6EFF-4D1B-AB7F-555CB164F145}"/>
    <dgm:cxn modelId="{F003CFA3-7F1B-4016-91E5-A0D2B3CCE5D5}" type="presParOf" srcId="{E97DD1E0-7D44-4CF9-8B21-0A9DF7021ACB}" destId="{77D55EB0-CC6B-43BE-9434-0FD617B63D0B}" srcOrd="0" destOrd="0" presId="urn:microsoft.com/office/officeart/2005/8/layout/chevron2"/>
    <dgm:cxn modelId="{D847823A-6FE6-48C6-8110-EAC4530407AD}" type="presParOf" srcId="{77D55EB0-CC6B-43BE-9434-0FD617B63D0B}" destId="{26F6597C-7005-4356-93F5-D014AED25EDE}" srcOrd="0" destOrd="0" presId="urn:microsoft.com/office/officeart/2005/8/layout/chevron2"/>
    <dgm:cxn modelId="{A84AD7D3-DA16-4CD7-A333-BE09F987EB0F}" type="presParOf" srcId="{77D55EB0-CC6B-43BE-9434-0FD617B63D0B}" destId="{B4347FB2-F224-4B5D-8F0B-55F96E042250}" srcOrd="1" destOrd="0" presId="urn:microsoft.com/office/officeart/2005/8/layout/chevron2"/>
    <dgm:cxn modelId="{361DCC24-1B17-405E-A75E-B0ED122B1ACB}" type="presParOf" srcId="{E97DD1E0-7D44-4CF9-8B21-0A9DF7021ACB}" destId="{982FCA85-CC03-4453-9AEE-00DA1FA2EDC9}" srcOrd="1" destOrd="0" presId="urn:microsoft.com/office/officeart/2005/8/layout/chevron2"/>
    <dgm:cxn modelId="{F6AF5925-A5E0-4EB4-B030-66944E87964A}" type="presParOf" srcId="{E97DD1E0-7D44-4CF9-8B21-0A9DF7021ACB}" destId="{4C6E75BB-F5F3-4836-B1CB-C6926229B91A}" srcOrd="2" destOrd="0" presId="urn:microsoft.com/office/officeart/2005/8/layout/chevron2"/>
    <dgm:cxn modelId="{B3CF3A2B-3D6F-4967-A619-E2D25DB0D4E6}" type="presParOf" srcId="{4C6E75BB-F5F3-4836-B1CB-C6926229B91A}" destId="{9CA9F492-8765-4C51-881E-E54819C5ADE8}" srcOrd="0" destOrd="0" presId="urn:microsoft.com/office/officeart/2005/8/layout/chevron2"/>
    <dgm:cxn modelId="{E6509F17-6F47-410D-8C3C-F301559000F8}" type="presParOf" srcId="{4C6E75BB-F5F3-4836-B1CB-C6926229B91A}" destId="{C45960BF-5759-434A-91BE-65959C78D843}" srcOrd="1" destOrd="0" presId="urn:microsoft.com/office/officeart/2005/8/layout/chevron2"/>
    <dgm:cxn modelId="{D3CA7CE7-B1E5-4476-93CE-82D89D254130}" type="presParOf" srcId="{E97DD1E0-7D44-4CF9-8B21-0A9DF7021ACB}" destId="{606EF771-49AC-4D7E-9A94-28B6ABB5B38E}" srcOrd="3" destOrd="0" presId="urn:microsoft.com/office/officeart/2005/8/layout/chevron2"/>
    <dgm:cxn modelId="{C7E8DC52-4C01-40C6-BC66-D7C5E03CF621}" type="presParOf" srcId="{E97DD1E0-7D44-4CF9-8B21-0A9DF7021ACB}" destId="{55680B20-4061-457D-8F41-78CF11AC9FC8}" srcOrd="4" destOrd="0" presId="urn:microsoft.com/office/officeart/2005/8/layout/chevron2"/>
    <dgm:cxn modelId="{68EEFDD7-6F34-49BF-BF61-15BFB106CC4B}" type="presParOf" srcId="{55680B20-4061-457D-8F41-78CF11AC9FC8}" destId="{896C1318-AE56-4396-9358-801A97F466B1}" srcOrd="0" destOrd="0" presId="urn:microsoft.com/office/officeart/2005/8/layout/chevron2"/>
    <dgm:cxn modelId="{B08661BE-99BF-4001-A7D6-A3069EBAC03A}" type="presParOf" srcId="{55680B20-4061-457D-8F41-78CF11AC9FC8}" destId="{E68A39BA-6214-4387-9BE3-C55E04BCD0E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077741-573F-484F-8CAF-4C73885B862D}" type="doc">
      <dgm:prSet loTypeId="urn:microsoft.com/office/officeart/2005/8/layout/chevron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9F122B5-6654-4C53-B8B8-12CEA7CDCAB4}">
      <dgm:prSet phldrT="[Текст]" custT="1"/>
      <dgm:spPr/>
      <dgm:t>
        <a:bodyPr/>
        <a:lstStyle/>
        <a:p>
          <a:endParaRPr lang="ru-RU" sz="1400" dirty="0" smtClean="0"/>
        </a:p>
        <a:p>
          <a:r>
            <a:rPr lang="ru-RU" sz="1400" b="1" dirty="0" err="1" smtClean="0">
              <a:solidFill>
                <a:schemeClr val="bg1"/>
              </a:solidFill>
            </a:rPr>
            <a:t>Образо-вательные</a:t>
          </a:r>
          <a:endParaRPr lang="ru-RU" sz="1400" b="1" dirty="0" smtClean="0">
            <a:solidFill>
              <a:schemeClr val="bg1"/>
            </a:solidFill>
          </a:endParaRPr>
        </a:p>
        <a:p>
          <a:r>
            <a:rPr lang="ru-RU" sz="1400" b="1" dirty="0" smtClean="0">
              <a:solidFill>
                <a:schemeClr val="bg1"/>
              </a:solidFill>
            </a:rPr>
            <a:t>задачи</a:t>
          </a:r>
          <a:endParaRPr lang="ru-RU" sz="1400" b="1" dirty="0">
            <a:solidFill>
              <a:schemeClr val="bg1"/>
            </a:solidFill>
          </a:endParaRPr>
        </a:p>
      </dgm:t>
    </dgm:pt>
    <dgm:pt modelId="{F7F27A41-7BDA-4469-90DA-DAD02C0CCA99}" type="parTrans" cxnId="{2670BCB8-129C-4959-AB15-CFCF0CB7BA70}">
      <dgm:prSet/>
      <dgm:spPr/>
      <dgm:t>
        <a:bodyPr/>
        <a:lstStyle/>
        <a:p>
          <a:endParaRPr lang="ru-RU"/>
        </a:p>
      </dgm:t>
    </dgm:pt>
    <dgm:pt modelId="{CF6C8AB3-55F9-4AA8-A455-E9E7A366633D}" type="sibTrans" cxnId="{2670BCB8-129C-4959-AB15-CFCF0CB7BA70}">
      <dgm:prSet/>
      <dgm:spPr/>
      <dgm:t>
        <a:bodyPr/>
        <a:lstStyle/>
        <a:p>
          <a:endParaRPr lang="ru-RU"/>
        </a:p>
      </dgm:t>
    </dgm:pt>
    <dgm:pt modelId="{EA9B7F28-2C07-497F-B83A-17D828B849D8}">
      <dgm:prSet phldrT="[Текст]" phldr="1"/>
      <dgm:spPr>
        <a:effectLst>
          <a:glow rad="2286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</dgm:spPr>
      <dgm:t>
        <a:bodyPr/>
        <a:lstStyle/>
        <a:p>
          <a:pPr algn="ctr"/>
          <a:endParaRPr lang="ru-RU" sz="1500" dirty="0"/>
        </a:p>
      </dgm:t>
    </dgm:pt>
    <dgm:pt modelId="{F3048429-503B-4B78-BA90-9C7AF59407B8}" type="parTrans" cxnId="{079BB856-1A29-4281-89D0-8A4724A15F49}">
      <dgm:prSet/>
      <dgm:spPr/>
      <dgm:t>
        <a:bodyPr/>
        <a:lstStyle/>
        <a:p>
          <a:endParaRPr lang="ru-RU"/>
        </a:p>
      </dgm:t>
    </dgm:pt>
    <dgm:pt modelId="{4E596F7F-AB18-4C5A-A33B-EB185F241B56}" type="sibTrans" cxnId="{079BB856-1A29-4281-89D0-8A4724A15F49}">
      <dgm:prSet/>
      <dgm:spPr/>
      <dgm:t>
        <a:bodyPr/>
        <a:lstStyle/>
        <a:p>
          <a:endParaRPr lang="ru-RU"/>
        </a:p>
      </dgm:t>
    </dgm:pt>
    <dgm:pt modelId="{FB0FE162-C2B5-4570-A9FC-0489606C769A}">
      <dgm:prSet phldrT="[Текст]" custT="1"/>
      <dgm:spPr/>
      <dgm:t>
        <a:bodyPr/>
        <a:lstStyle/>
        <a:p>
          <a:r>
            <a:rPr lang="ru-RU" sz="1400" b="1" dirty="0" err="1" smtClean="0">
              <a:solidFill>
                <a:schemeClr val="bg1"/>
              </a:solidFill>
            </a:rPr>
            <a:t>Развива-ющие</a:t>
          </a:r>
          <a:endParaRPr lang="ru-RU" sz="1400" b="1" dirty="0" smtClean="0">
            <a:solidFill>
              <a:schemeClr val="bg1"/>
            </a:solidFill>
          </a:endParaRPr>
        </a:p>
        <a:p>
          <a:r>
            <a:rPr lang="ru-RU" sz="1400" b="1" dirty="0" smtClean="0">
              <a:solidFill>
                <a:schemeClr val="bg1"/>
              </a:solidFill>
            </a:rPr>
            <a:t>задачи</a:t>
          </a:r>
          <a:endParaRPr lang="ru-RU" sz="1400" b="1" dirty="0">
            <a:solidFill>
              <a:schemeClr val="bg1"/>
            </a:solidFill>
          </a:endParaRPr>
        </a:p>
      </dgm:t>
    </dgm:pt>
    <dgm:pt modelId="{01B5DE90-93C6-43D8-9F88-758618C8860A}" type="parTrans" cxnId="{B679B9DC-3B39-49F6-B622-10F0034F7782}">
      <dgm:prSet/>
      <dgm:spPr/>
      <dgm:t>
        <a:bodyPr/>
        <a:lstStyle/>
        <a:p>
          <a:endParaRPr lang="ru-RU"/>
        </a:p>
      </dgm:t>
    </dgm:pt>
    <dgm:pt modelId="{8592EFB8-3A87-4F47-9DCE-4E5CD8CBCCD7}" type="sibTrans" cxnId="{B679B9DC-3B39-49F6-B622-10F0034F7782}">
      <dgm:prSet/>
      <dgm:spPr/>
      <dgm:t>
        <a:bodyPr/>
        <a:lstStyle/>
        <a:p>
          <a:endParaRPr lang="ru-RU"/>
        </a:p>
      </dgm:t>
    </dgm:pt>
    <dgm:pt modelId="{432805E5-F51B-4C7E-8971-57B03BDCBB48}">
      <dgm:prSet phldrT="[Текст]" custT="1"/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ru-RU" sz="1800" dirty="0" smtClean="0">
              <a:latin typeface="Franklin Gothic Medium" pitchFamily="34" charset="0"/>
            </a:rPr>
            <a:t>Развивать познавательных способности, экспериментальные умения и навыки</a:t>
          </a:r>
          <a:endParaRPr lang="ru-RU" sz="1800" dirty="0">
            <a:latin typeface="Franklin Gothic Medium" pitchFamily="34" charset="0"/>
          </a:endParaRPr>
        </a:p>
      </dgm:t>
    </dgm:pt>
    <dgm:pt modelId="{893D8B53-737B-43C4-9ED5-1F8A8BD1CD6E}" type="parTrans" cxnId="{5A422161-3035-494D-846D-85F4C1A69BA9}">
      <dgm:prSet/>
      <dgm:spPr/>
      <dgm:t>
        <a:bodyPr/>
        <a:lstStyle/>
        <a:p>
          <a:endParaRPr lang="ru-RU"/>
        </a:p>
      </dgm:t>
    </dgm:pt>
    <dgm:pt modelId="{800C5104-17ED-41A7-887D-9D8D0D9DC787}" type="sibTrans" cxnId="{5A422161-3035-494D-846D-85F4C1A69BA9}">
      <dgm:prSet/>
      <dgm:spPr/>
      <dgm:t>
        <a:bodyPr/>
        <a:lstStyle/>
        <a:p>
          <a:endParaRPr lang="ru-RU"/>
        </a:p>
      </dgm:t>
    </dgm:pt>
    <dgm:pt modelId="{3176358F-9255-4BBA-A0E8-E90900CF2E4E}">
      <dgm:prSet phldrT="[Текст]" custT="1"/>
      <dgm:spPr/>
      <dgm:t>
        <a:bodyPr/>
        <a:lstStyle/>
        <a:p>
          <a:r>
            <a:rPr lang="ru-RU" sz="1200" b="1" dirty="0" err="1" smtClean="0">
              <a:solidFill>
                <a:schemeClr val="bg1"/>
              </a:solidFill>
            </a:rPr>
            <a:t>Воспитатель-ные</a:t>
          </a:r>
          <a:r>
            <a:rPr lang="ru-RU" sz="1200" b="1" dirty="0" smtClean="0">
              <a:solidFill>
                <a:schemeClr val="bg1"/>
              </a:solidFill>
            </a:rPr>
            <a:t> задачи</a:t>
          </a:r>
          <a:endParaRPr lang="ru-RU" sz="1200" b="1" dirty="0">
            <a:solidFill>
              <a:schemeClr val="bg1"/>
            </a:solidFill>
          </a:endParaRPr>
        </a:p>
      </dgm:t>
    </dgm:pt>
    <dgm:pt modelId="{D4E3C3A4-1D8B-437F-91AC-21CBF1D4518E}" type="parTrans" cxnId="{FE7F257B-3645-47B1-859E-1EB0DBC86FBA}">
      <dgm:prSet/>
      <dgm:spPr/>
      <dgm:t>
        <a:bodyPr/>
        <a:lstStyle/>
        <a:p>
          <a:endParaRPr lang="ru-RU"/>
        </a:p>
      </dgm:t>
    </dgm:pt>
    <dgm:pt modelId="{CE18F33F-0856-49E3-828C-2D752A249CDD}" type="sibTrans" cxnId="{FE7F257B-3645-47B1-859E-1EB0DBC86FBA}">
      <dgm:prSet/>
      <dgm:spPr/>
      <dgm:t>
        <a:bodyPr/>
        <a:lstStyle/>
        <a:p>
          <a:endParaRPr lang="ru-RU"/>
        </a:p>
      </dgm:t>
    </dgm:pt>
    <dgm:pt modelId="{2DE04C7D-1449-490E-AFA8-2132B5066BAF}">
      <dgm:prSet phldrT="[Текст]" custT="1"/>
      <dgm:spPr>
        <a:effectLst>
          <a:glow rad="1397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ru-RU" sz="1800" dirty="0" smtClean="0">
              <a:latin typeface="Franklin Gothic Medium" pitchFamily="34" charset="0"/>
            </a:rPr>
            <a:t>Формировать   научное мировоззрение,  убеждение в познаваемости мира. Способствовать повышению мотивации к учебной деятельности</a:t>
          </a:r>
          <a:r>
            <a:rPr lang="ru-RU" sz="1400" dirty="0" smtClean="0"/>
            <a:t>. </a:t>
          </a:r>
          <a:endParaRPr lang="ru-RU" sz="1400" dirty="0"/>
        </a:p>
      </dgm:t>
    </dgm:pt>
    <dgm:pt modelId="{F18F3000-9381-4924-9D55-CEBB9FE634E5}" type="parTrans" cxnId="{39C622F8-466C-4FE6-812B-99A9D25A9EAE}">
      <dgm:prSet/>
      <dgm:spPr/>
      <dgm:t>
        <a:bodyPr/>
        <a:lstStyle/>
        <a:p>
          <a:endParaRPr lang="ru-RU"/>
        </a:p>
      </dgm:t>
    </dgm:pt>
    <dgm:pt modelId="{5A062226-D414-4366-8FF3-89D63B2CA556}" type="sibTrans" cxnId="{39C622F8-466C-4FE6-812B-99A9D25A9EAE}">
      <dgm:prSet/>
      <dgm:spPr/>
      <dgm:t>
        <a:bodyPr/>
        <a:lstStyle/>
        <a:p>
          <a:endParaRPr lang="ru-RU"/>
        </a:p>
      </dgm:t>
    </dgm:pt>
    <dgm:pt modelId="{87E18350-8E17-4472-B5F2-D2D30FC656AF}">
      <dgm:prSet phldrT="[Текст]" phldr="1"/>
      <dgm:spPr>
        <a:effectLst>
          <a:glow rad="1397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pPr algn="l"/>
          <a:endParaRPr lang="ru-RU" sz="1400" dirty="0"/>
        </a:p>
      </dgm:t>
    </dgm:pt>
    <dgm:pt modelId="{0338866C-4DA6-4C34-9823-0E6266C4A1D9}" type="parTrans" cxnId="{51134A97-1876-4F29-8500-FAE4436A8A5B}">
      <dgm:prSet/>
      <dgm:spPr/>
      <dgm:t>
        <a:bodyPr/>
        <a:lstStyle/>
        <a:p>
          <a:endParaRPr lang="ru-RU"/>
        </a:p>
      </dgm:t>
    </dgm:pt>
    <dgm:pt modelId="{E28FB9B2-656F-49BE-94D5-778D347367BD}" type="sibTrans" cxnId="{51134A97-1876-4F29-8500-FAE4436A8A5B}">
      <dgm:prSet/>
      <dgm:spPr/>
      <dgm:t>
        <a:bodyPr/>
        <a:lstStyle/>
        <a:p>
          <a:endParaRPr lang="ru-RU"/>
        </a:p>
      </dgm:t>
    </dgm:pt>
    <dgm:pt modelId="{F2F07714-7913-40A9-8D81-B7257ED2A1DF}">
      <dgm:prSet custT="1"/>
      <dgm:spPr/>
      <dgm:t>
        <a:bodyPr/>
        <a:lstStyle/>
        <a:p>
          <a:pPr algn="ctr"/>
          <a:r>
            <a:rPr lang="ru-RU" sz="1800" b="0" dirty="0" smtClean="0">
              <a:latin typeface="Franklin Gothic Medium" pitchFamily="34" charset="0"/>
            </a:rPr>
            <a:t>Раскрыть принципы классификации, сущность химических реакций, отражающих химические свойства важнейших классов неорганических соединений</a:t>
          </a:r>
          <a:endParaRPr lang="ru-RU" sz="1800" b="0" dirty="0">
            <a:latin typeface="Franklin Gothic Medium" pitchFamily="34" charset="0"/>
          </a:endParaRPr>
        </a:p>
      </dgm:t>
    </dgm:pt>
    <dgm:pt modelId="{40D24E7D-0509-4BBB-83A6-36A07D72099E}" type="parTrans" cxnId="{49E3C55C-2367-4B8F-80B4-3B076C35E996}">
      <dgm:prSet/>
      <dgm:spPr/>
      <dgm:t>
        <a:bodyPr/>
        <a:lstStyle/>
        <a:p>
          <a:endParaRPr lang="ru-RU"/>
        </a:p>
      </dgm:t>
    </dgm:pt>
    <dgm:pt modelId="{58317EDA-07F0-4599-9CA6-447464C95C84}" type="sibTrans" cxnId="{49E3C55C-2367-4B8F-80B4-3B076C35E996}">
      <dgm:prSet/>
      <dgm:spPr/>
      <dgm:t>
        <a:bodyPr/>
        <a:lstStyle/>
        <a:p>
          <a:endParaRPr lang="ru-RU"/>
        </a:p>
      </dgm:t>
    </dgm:pt>
    <dgm:pt modelId="{A980AB1E-F9C3-446B-A14B-6705720A9B31}" type="pres">
      <dgm:prSet presAssocID="{9F077741-573F-484F-8CAF-4C73885B86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6BB33-7098-423A-952E-12969AF78AA4}" type="pres">
      <dgm:prSet presAssocID="{C9F122B5-6654-4C53-B8B8-12CEA7CDCAB4}" presName="composite" presStyleCnt="0"/>
      <dgm:spPr/>
    </dgm:pt>
    <dgm:pt modelId="{44720703-BC15-426A-B000-46C0913AA9E5}" type="pres">
      <dgm:prSet presAssocID="{C9F122B5-6654-4C53-B8B8-12CEA7CDCAB4}" presName="parentText" presStyleLbl="alignNode1" presStyleIdx="0" presStyleCnt="3" custLinFactNeighborX="0" custLinFactNeighborY="98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3F7B5-50E4-486E-B7BA-1CEE355D898B}" type="pres">
      <dgm:prSet presAssocID="{C9F122B5-6654-4C53-B8B8-12CEA7CDCAB4}" presName="descendantText" presStyleLbl="alignAcc1" presStyleIdx="0" presStyleCnt="3" custScaleY="101181" custLinFactNeighborX="37" custLinFactNeighborY="15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6C5CF-E138-4DE8-9EA1-57E075CF1E1B}" type="pres">
      <dgm:prSet presAssocID="{CF6C8AB3-55F9-4AA8-A455-E9E7A366633D}" presName="sp" presStyleCnt="0"/>
      <dgm:spPr/>
    </dgm:pt>
    <dgm:pt modelId="{2048404A-0545-4630-9B02-52BD0BD1EE9E}" type="pres">
      <dgm:prSet presAssocID="{FB0FE162-C2B5-4570-A9FC-0489606C769A}" presName="composite" presStyleCnt="0"/>
      <dgm:spPr/>
    </dgm:pt>
    <dgm:pt modelId="{4A5A3204-0A89-4FC3-926A-EC462DBE3A80}" type="pres">
      <dgm:prSet presAssocID="{FB0FE162-C2B5-4570-A9FC-0489606C769A}" presName="parentText" presStyleLbl="alignNode1" presStyleIdx="1" presStyleCnt="3" custLinFactNeighborY="91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3913E-DE21-41B8-9A6B-6947C91C4557}" type="pres">
      <dgm:prSet presAssocID="{FB0FE162-C2B5-4570-A9FC-0489606C769A}" presName="descendantText" presStyleLbl="alignAcc1" presStyleIdx="1" presStyleCnt="3" custLinFactNeighborX="598" custLinFactNeighborY="14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DFB297-9633-48F0-AF31-5B33505EAC6E}" type="pres">
      <dgm:prSet presAssocID="{8592EFB8-3A87-4F47-9DCE-4E5CD8CBCCD7}" presName="sp" presStyleCnt="0"/>
      <dgm:spPr/>
    </dgm:pt>
    <dgm:pt modelId="{5A687B1E-5D06-49C5-840F-0ACE83FB8282}" type="pres">
      <dgm:prSet presAssocID="{3176358F-9255-4BBA-A0E8-E90900CF2E4E}" presName="composite" presStyleCnt="0"/>
      <dgm:spPr/>
    </dgm:pt>
    <dgm:pt modelId="{C8550A1C-5426-4CE9-AC46-4E3BBE917CEA}" type="pres">
      <dgm:prSet presAssocID="{3176358F-9255-4BBA-A0E8-E90900CF2E4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D5C2AE-35DB-488D-84D0-D8DF42F9A1B0}" type="pres">
      <dgm:prSet presAssocID="{3176358F-9255-4BBA-A0E8-E90900CF2E4E}" presName="descendantText" presStyleLbl="alignAcc1" presStyleIdx="2" presStyleCnt="3" custLinFactNeighborX="468" custLinFactNeighborY="5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61F9A0-A6C6-4DC0-8A1D-AA3382F33BAB}" type="presOf" srcId="{F2F07714-7913-40A9-8D81-B7257ED2A1DF}" destId="{C253F7B5-50E4-486E-B7BA-1CEE355D898B}" srcOrd="0" destOrd="1" presId="urn:microsoft.com/office/officeart/2005/8/layout/chevron2"/>
    <dgm:cxn modelId="{24371C5C-2680-4E78-985D-2CEA1CA98A5D}" type="presOf" srcId="{2DE04C7D-1449-490E-AFA8-2132B5066BAF}" destId="{FFD5C2AE-35DB-488D-84D0-D8DF42F9A1B0}" srcOrd="0" destOrd="0" presId="urn:microsoft.com/office/officeart/2005/8/layout/chevron2"/>
    <dgm:cxn modelId="{2670BCB8-129C-4959-AB15-CFCF0CB7BA70}" srcId="{9F077741-573F-484F-8CAF-4C73885B862D}" destId="{C9F122B5-6654-4C53-B8B8-12CEA7CDCAB4}" srcOrd="0" destOrd="0" parTransId="{F7F27A41-7BDA-4469-90DA-DAD02C0CCA99}" sibTransId="{CF6C8AB3-55F9-4AA8-A455-E9E7A366633D}"/>
    <dgm:cxn modelId="{0C1922DE-5416-450B-BBCD-6E216D32222E}" type="presOf" srcId="{EA9B7F28-2C07-497F-B83A-17D828B849D8}" destId="{C253F7B5-50E4-486E-B7BA-1CEE355D898B}" srcOrd="0" destOrd="0" presId="urn:microsoft.com/office/officeart/2005/8/layout/chevron2"/>
    <dgm:cxn modelId="{49E3C55C-2367-4B8F-80B4-3B076C35E996}" srcId="{C9F122B5-6654-4C53-B8B8-12CEA7CDCAB4}" destId="{F2F07714-7913-40A9-8D81-B7257ED2A1DF}" srcOrd="1" destOrd="0" parTransId="{40D24E7D-0509-4BBB-83A6-36A07D72099E}" sibTransId="{58317EDA-07F0-4599-9CA6-447464C95C84}"/>
    <dgm:cxn modelId="{5A422161-3035-494D-846D-85F4C1A69BA9}" srcId="{FB0FE162-C2B5-4570-A9FC-0489606C769A}" destId="{432805E5-F51B-4C7E-8971-57B03BDCBB48}" srcOrd="0" destOrd="0" parTransId="{893D8B53-737B-43C4-9ED5-1F8A8BD1CD6E}" sibTransId="{800C5104-17ED-41A7-887D-9D8D0D9DC787}"/>
    <dgm:cxn modelId="{39C622F8-466C-4FE6-812B-99A9D25A9EAE}" srcId="{3176358F-9255-4BBA-A0E8-E90900CF2E4E}" destId="{2DE04C7D-1449-490E-AFA8-2132B5066BAF}" srcOrd="0" destOrd="0" parTransId="{F18F3000-9381-4924-9D55-CEBB9FE634E5}" sibTransId="{5A062226-D414-4366-8FF3-89D63B2CA556}"/>
    <dgm:cxn modelId="{B679B9DC-3B39-49F6-B622-10F0034F7782}" srcId="{9F077741-573F-484F-8CAF-4C73885B862D}" destId="{FB0FE162-C2B5-4570-A9FC-0489606C769A}" srcOrd="1" destOrd="0" parTransId="{01B5DE90-93C6-43D8-9F88-758618C8860A}" sibTransId="{8592EFB8-3A87-4F47-9DCE-4E5CD8CBCCD7}"/>
    <dgm:cxn modelId="{9A6FA875-81AB-4ABD-838D-A32371CB0977}" type="presOf" srcId="{432805E5-F51B-4C7E-8971-57B03BDCBB48}" destId="{0523913E-DE21-41B8-9A6B-6947C91C4557}" srcOrd="0" destOrd="0" presId="urn:microsoft.com/office/officeart/2005/8/layout/chevron2"/>
    <dgm:cxn modelId="{51134A97-1876-4F29-8500-FAE4436A8A5B}" srcId="{3176358F-9255-4BBA-A0E8-E90900CF2E4E}" destId="{87E18350-8E17-4472-B5F2-D2D30FC656AF}" srcOrd="1" destOrd="0" parTransId="{0338866C-4DA6-4C34-9823-0E6266C4A1D9}" sibTransId="{E28FB9B2-656F-49BE-94D5-778D347367BD}"/>
    <dgm:cxn modelId="{3B3E91D1-40BC-45AB-B1DA-E41ABDBFE629}" type="presOf" srcId="{87E18350-8E17-4472-B5F2-D2D30FC656AF}" destId="{FFD5C2AE-35DB-488D-84D0-D8DF42F9A1B0}" srcOrd="0" destOrd="1" presId="urn:microsoft.com/office/officeart/2005/8/layout/chevron2"/>
    <dgm:cxn modelId="{4C0CFC88-9E0C-4964-8DA2-93B863EF2468}" type="presOf" srcId="{FB0FE162-C2B5-4570-A9FC-0489606C769A}" destId="{4A5A3204-0A89-4FC3-926A-EC462DBE3A80}" srcOrd="0" destOrd="0" presId="urn:microsoft.com/office/officeart/2005/8/layout/chevron2"/>
    <dgm:cxn modelId="{079BB856-1A29-4281-89D0-8A4724A15F49}" srcId="{C9F122B5-6654-4C53-B8B8-12CEA7CDCAB4}" destId="{EA9B7F28-2C07-497F-B83A-17D828B849D8}" srcOrd="0" destOrd="0" parTransId="{F3048429-503B-4B78-BA90-9C7AF59407B8}" sibTransId="{4E596F7F-AB18-4C5A-A33B-EB185F241B56}"/>
    <dgm:cxn modelId="{2DDD33C4-28C8-42D4-B452-55ED2BA1C6B9}" type="presOf" srcId="{9F077741-573F-484F-8CAF-4C73885B862D}" destId="{A980AB1E-F9C3-446B-A14B-6705720A9B31}" srcOrd="0" destOrd="0" presId="urn:microsoft.com/office/officeart/2005/8/layout/chevron2"/>
    <dgm:cxn modelId="{F9CC5511-2118-4503-9A49-8EA318F53565}" type="presOf" srcId="{3176358F-9255-4BBA-A0E8-E90900CF2E4E}" destId="{C8550A1C-5426-4CE9-AC46-4E3BBE917CEA}" srcOrd="0" destOrd="0" presId="urn:microsoft.com/office/officeart/2005/8/layout/chevron2"/>
    <dgm:cxn modelId="{FE7F257B-3645-47B1-859E-1EB0DBC86FBA}" srcId="{9F077741-573F-484F-8CAF-4C73885B862D}" destId="{3176358F-9255-4BBA-A0E8-E90900CF2E4E}" srcOrd="2" destOrd="0" parTransId="{D4E3C3A4-1D8B-437F-91AC-21CBF1D4518E}" sibTransId="{CE18F33F-0856-49E3-828C-2D752A249CDD}"/>
    <dgm:cxn modelId="{B9E78C08-71C7-4E69-8DE7-8E2F1F2ED79A}" type="presOf" srcId="{C9F122B5-6654-4C53-B8B8-12CEA7CDCAB4}" destId="{44720703-BC15-426A-B000-46C0913AA9E5}" srcOrd="0" destOrd="0" presId="urn:microsoft.com/office/officeart/2005/8/layout/chevron2"/>
    <dgm:cxn modelId="{F66216B9-FFF9-4C1F-8A4E-DCCC5EBB1D6E}" type="presParOf" srcId="{A980AB1E-F9C3-446B-A14B-6705720A9B31}" destId="{DB16BB33-7098-423A-952E-12969AF78AA4}" srcOrd="0" destOrd="0" presId="urn:microsoft.com/office/officeart/2005/8/layout/chevron2"/>
    <dgm:cxn modelId="{5A3D4AB0-38D4-4EB1-A759-928BEF3D31C3}" type="presParOf" srcId="{DB16BB33-7098-423A-952E-12969AF78AA4}" destId="{44720703-BC15-426A-B000-46C0913AA9E5}" srcOrd="0" destOrd="0" presId="urn:microsoft.com/office/officeart/2005/8/layout/chevron2"/>
    <dgm:cxn modelId="{00068CEF-3141-4AD6-B72C-B8C9D238B270}" type="presParOf" srcId="{DB16BB33-7098-423A-952E-12969AF78AA4}" destId="{C253F7B5-50E4-486E-B7BA-1CEE355D898B}" srcOrd="1" destOrd="0" presId="urn:microsoft.com/office/officeart/2005/8/layout/chevron2"/>
    <dgm:cxn modelId="{7C299F6C-54CB-4AB4-87D3-85A46C350E83}" type="presParOf" srcId="{A980AB1E-F9C3-446B-A14B-6705720A9B31}" destId="{8CC6C5CF-E138-4DE8-9EA1-57E075CF1E1B}" srcOrd="1" destOrd="0" presId="urn:microsoft.com/office/officeart/2005/8/layout/chevron2"/>
    <dgm:cxn modelId="{A717C44C-EAEB-45FC-873E-B30EDF322485}" type="presParOf" srcId="{A980AB1E-F9C3-446B-A14B-6705720A9B31}" destId="{2048404A-0545-4630-9B02-52BD0BD1EE9E}" srcOrd="2" destOrd="0" presId="urn:microsoft.com/office/officeart/2005/8/layout/chevron2"/>
    <dgm:cxn modelId="{60DF8CDB-11C7-4D6F-A4DE-ED6550EC9587}" type="presParOf" srcId="{2048404A-0545-4630-9B02-52BD0BD1EE9E}" destId="{4A5A3204-0A89-4FC3-926A-EC462DBE3A80}" srcOrd="0" destOrd="0" presId="urn:microsoft.com/office/officeart/2005/8/layout/chevron2"/>
    <dgm:cxn modelId="{E6EA0F18-292F-4624-8005-54AE97C71CB6}" type="presParOf" srcId="{2048404A-0545-4630-9B02-52BD0BD1EE9E}" destId="{0523913E-DE21-41B8-9A6B-6947C91C4557}" srcOrd="1" destOrd="0" presId="urn:microsoft.com/office/officeart/2005/8/layout/chevron2"/>
    <dgm:cxn modelId="{C0E759FF-EF87-472D-B082-68F60289F382}" type="presParOf" srcId="{A980AB1E-F9C3-446B-A14B-6705720A9B31}" destId="{A4DFB297-9633-48F0-AF31-5B33505EAC6E}" srcOrd="3" destOrd="0" presId="urn:microsoft.com/office/officeart/2005/8/layout/chevron2"/>
    <dgm:cxn modelId="{03F90634-A576-4C43-9FFE-EE252C107B5C}" type="presParOf" srcId="{A980AB1E-F9C3-446B-A14B-6705720A9B31}" destId="{5A687B1E-5D06-49C5-840F-0ACE83FB8282}" srcOrd="4" destOrd="0" presId="urn:microsoft.com/office/officeart/2005/8/layout/chevron2"/>
    <dgm:cxn modelId="{9430D4EE-1DA8-4682-9506-3388DB794EDB}" type="presParOf" srcId="{5A687B1E-5D06-49C5-840F-0ACE83FB8282}" destId="{C8550A1C-5426-4CE9-AC46-4E3BBE917CEA}" srcOrd="0" destOrd="0" presId="urn:microsoft.com/office/officeart/2005/8/layout/chevron2"/>
    <dgm:cxn modelId="{1847CDDE-E8F8-45C1-8E00-E9D9E09699A1}" type="presParOf" srcId="{5A687B1E-5D06-49C5-840F-0ACE83FB8282}" destId="{FFD5C2AE-35DB-488D-84D0-D8DF42F9A1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0D64BD-6D7B-4E09-8443-719A99590DD2}" type="doc">
      <dgm:prSet loTypeId="urn:microsoft.com/office/officeart/2005/8/layout/vList4#1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F6F3653-7823-4886-8FE8-5BA461EA5072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400" b="1" i="0" dirty="0" smtClean="0"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" action="ppaction://hlinkshowjump?jump=nextslide"/>
            </a:rPr>
            <a:t> ПРОБЛЕМНОЕ ОБУЧЕНИЕ</a:t>
          </a:r>
          <a:endParaRPr lang="ru-RU" sz="2400" b="1" i="0" dirty="0">
            <a:latin typeface="Franklin Gothic Medium" pitchFamily="34" charset="0"/>
            <a:ea typeface="+mn-ea"/>
            <a:cs typeface="+mn-cs"/>
          </a:endParaRPr>
        </a:p>
      </dgm:t>
    </dgm:pt>
    <dgm:pt modelId="{F25EA6DB-85F7-4780-AF22-8EF20F6D1E08}" type="parTrans" cxnId="{B517C609-C33B-474B-BBC9-E5ED8258FB2B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49022019-C445-4A7F-BEEF-29DAB25FFA8E}" type="sibTrans" cxnId="{B517C609-C33B-474B-BBC9-E5ED8258FB2B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DE3D2741-EF75-40BE-A2AA-C4466FBCF7D9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1" i="0" dirty="0" smtClean="0">
              <a:latin typeface="Tw Cen MT"/>
              <a:ea typeface="+mn-ea"/>
              <a:cs typeface="+mn-cs"/>
              <a:hlinkClick xmlns:r="http://schemas.openxmlformats.org/officeDocument/2006/relationships" r:id="rId1" action="ppaction://hlinkfile"/>
            </a:rPr>
            <a:t> </a:t>
          </a:r>
          <a:r>
            <a:rPr lang="ru-RU" sz="2400" b="1" i="0" dirty="0" smtClean="0"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rId2" action="ppaction://hlinksldjump"/>
            </a:rPr>
            <a:t>МОДУЛЬНАЯ ТЕХНОЛОГИЯ</a:t>
          </a:r>
          <a:endParaRPr lang="ru-RU" sz="2400" b="1" i="0" dirty="0">
            <a:latin typeface="Franklin Gothic Medium" pitchFamily="34" charset="0"/>
            <a:ea typeface="+mn-ea"/>
            <a:cs typeface="+mn-cs"/>
          </a:endParaRPr>
        </a:p>
      </dgm:t>
    </dgm:pt>
    <dgm:pt modelId="{2A557D5A-41E3-4078-A4D9-605945365763}" type="parTrans" cxnId="{506D686F-7DAD-4CA6-B31F-27D8CDFBC90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FE608C8F-A1A4-4283-B2F6-BF0A8C5A1DBE}" type="sibTrans" cxnId="{506D686F-7DAD-4CA6-B31F-27D8CDFBC90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C61D8196-80BB-4D35-BD13-D0C1DA8131BC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 lIns="274320"/>
        <a:lstStyle/>
        <a:p>
          <a:pPr algn="ctr" defTabSz="914400">
            <a:buNone/>
          </a:pPr>
          <a:r>
            <a:rPr lang="ru-RU" sz="2800" b="1" i="0" dirty="0" smtClean="0">
              <a:solidFill>
                <a:schemeClr val="bg2">
                  <a:lumMod val="60000"/>
                  <a:lumOff val="40000"/>
                </a:schemeClr>
              </a:solidFill>
              <a:latin typeface="Tw Cen MT"/>
              <a:ea typeface="+mn-ea"/>
              <a:cs typeface="+mn-cs"/>
              <a:hlinkClick xmlns:r="http://schemas.openxmlformats.org/officeDocument/2006/relationships" r:id="rId3" action="ppaction://hlinksldjump"/>
            </a:rPr>
            <a:t> </a:t>
          </a:r>
          <a:r>
            <a:rPr lang="ru-RU" sz="2400" b="1" i="0" dirty="0" smtClean="0">
              <a:solidFill>
                <a:schemeClr val="bg2">
                  <a:lumMod val="60000"/>
                  <a:lumOff val="40000"/>
                </a:schemeClr>
              </a:solidFill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rId4" action="ppaction://hlinksldjump"/>
            </a:rPr>
            <a:t>ИНФОРМАЦИОННО -КОММУНИКАТИВНЫЕ ТЕХНОЛОГИИ</a:t>
          </a:r>
          <a:endParaRPr lang="ru-RU" sz="2400" b="1" i="0" dirty="0">
            <a:solidFill>
              <a:schemeClr val="bg2">
                <a:lumMod val="60000"/>
                <a:lumOff val="40000"/>
              </a:schemeClr>
            </a:solidFill>
            <a:latin typeface="Franklin Gothic Medium" pitchFamily="34" charset="0"/>
            <a:ea typeface="+mn-ea"/>
            <a:cs typeface="+mn-cs"/>
          </a:endParaRPr>
        </a:p>
      </dgm:t>
    </dgm:pt>
    <dgm:pt modelId="{8B1A8533-F804-40D6-901B-49FBFBBC55B6}" type="parTrans" cxnId="{26547851-0577-4C58-8D3E-769D6B641769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C8389595-9C13-4147-A60B-38B9033885D1}" type="sibTrans" cxnId="{26547851-0577-4C58-8D3E-769D6B641769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839AC780-13A5-4FAA-B635-2E30FD3C676F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1" i="0" dirty="0" smtClean="0">
              <a:latin typeface="Tw Cen MT"/>
              <a:ea typeface="+mn-ea"/>
              <a:cs typeface="+mn-cs"/>
            </a:rPr>
            <a:t> </a:t>
          </a:r>
          <a:r>
            <a:rPr lang="ru-RU" sz="2400" b="1" i="0" dirty="0" smtClean="0"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rId5" action="ppaction://hlinksldjump"/>
            </a:rPr>
            <a:t>ИГРОВЫЕ   ТЕХНОЛОГИИ</a:t>
          </a:r>
          <a:endParaRPr lang="ru-RU" sz="2400" b="1" i="0" dirty="0">
            <a:latin typeface="Franklin Gothic Medium" pitchFamily="34" charset="0"/>
            <a:ea typeface="+mn-ea"/>
            <a:cs typeface="+mn-cs"/>
          </a:endParaRPr>
        </a:p>
      </dgm:t>
    </dgm:pt>
    <dgm:pt modelId="{3707159E-F716-4CA1-8EE3-CF05B0B205DD}" type="parTrans" cxnId="{88B16A35-911D-4C0E-B5D4-029C2725BE1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20EEF931-EDFE-4452-996A-33AE84AF2566}" type="sibTrans" cxnId="{88B16A35-911D-4C0E-B5D4-029C2725BE1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A1E23F44-E6DA-471D-A9FB-55025F56A5F1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latin typeface="Tw Cen MT"/>
              <a:ea typeface="+mn-ea"/>
              <a:cs typeface="+mn-cs"/>
            </a:rPr>
            <a:t> </a:t>
          </a:r>
          <a:r>
            <a:rPr lang="ru-RU" sz="2400" b="1" i="0" dirty="0" smtClean="0"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rId6" action="ppaction://hlinksldjump"/>
            </a:rPr>
            <a:t>ПРОЕКТНО   -  ИССЛЕДОВАТЕЛЬСКАЯ ДЕЯТЕЛЬНОСТЬ   ОБУЧАЮЩИХСЯ </a:t>
          </a:r>
          <a:endParaRPr lang="ru-RU" sz="2400" b="1" i="0" dirty="0">
            <a:latin typeface="Franklin Gothic Medium" pitchFamily="34" charset="0"/>
            <a:ea typeface="+mn-ea"/>
            <a:cs typeface="+mn-cs"/>
          </a:endParaRPr>
        </a:p>
      </dgm:t>
    </dgm:pt>
    <dgm:pt modelId="{C66BAFE4-518E-4344-A5F5-2D4722ABC643}" type="sibTrans" cxnId="{658850A7-51A7-49D1-8A80-F4B8FF016253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6B0D0E97-F911-45B4-9066-96DE855A9564}" type="parTrans" cxnId="{658850A7-51A7-49D1-8A80-F4B8FF016253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3D04899B-D862-420D-8F49-1893A76AF67C}" type="pres">
      <dgm:prSet presAssocID="{D50D64BD-6D7B-4E09-8443-719A99590DD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9EC810-71D2-405B-AE08-B442CC946E02}" type="pres">
      <dgm:prSet presAssocID="{2F6F3653-7823-4886-8FE8-5BA461EA5072}" presName="comp" presStyleCnt="0"/>
      <dgm:spPr/>
    </dgm:pt>
    <dgm:pt modelId="{5EEAA564-2D02-4C79-A0CD-EC5644FDC4FA}" type="pres">
      <dgm:prSet presAssocID="{2F6F3653-7823-4886-8FE8-5BA461EA5072}" presName="box" presStyleLbl="node1" presStyleIdx="0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36133411-8FE4-4491-BA08-56144C63CB99}" type="pres">
      <dgm:prSet presAssocID="{2F6F3653-7823-4886-8FE8-5BA461EA5072}" presName="img" presStyleLbl="fgImgPlace1" presStyleIdx="0" presStyleCnt="5" custFlipVert="0" custLinFactNeighborX="-957" custLinFactNeighborY="-118"/>
      <dgm:spPr>
        <a:prstGeom prst="round2DiagRect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2A8EB2AC-5AC5-4E22-91AE-50C3F39A45EA}" type="pres">
      <dgm:prSet presAssocID="{2F6F3653-7823-4886-8FE8-5BA461EA5072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9A8CC-EF8C-4CFA-9835-B9925813F9A0}" type="pres">
      <dgm:prSet presAssocID="{49022019-C445-4A7F-BEEF-29DAB25FFA8E}" presName="spacer" presStyleCnt="0"/>
      <dgm:spPr/>
    </dgm:pt>
    <dgm:pt modelId="{454B0ABE-DF6A-4B8F-B0CD-89A7FE9A38EA}" type="pres">
      <dgm:prSet presAssocID="{DE3D2741-EF75-40BE-A2AA-C4466FBCF7D9}" presName="comp" presStyleCnt="0"/>
      <dgm:spPr/>
    </dgm:pt>
    <dgm:pt modelId="{2F55DC1D-2488-4424-936F-00C76D4A824B}" type="pres">
      <dgm:prSet presAssocID="{DE3D2741-EF75-40BE-A2AA-C4466FBCF7D9}" presName="box" presStyleLbl="node1" presStyleIdx="1" presStyleCnt="5" custScaleY="92060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8B82C056-6D44-4EC6-B428-208028A042F5}" type="pres">
      <dgm:prSet presAssocID="{DE3D2741-EF75-40BE-A2AA-C4466FBCF7D9}" presName="img" presStyleLbl="fgImgPlace1" presStyleIdx="1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F85EA075-D51B-464B-BA17-0A4CB92974CA}" type="pres">
      <dgm:prSet presAssocID="{DE3D2741-EF75-40BE-A2AA-C4466FBCF7D9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CAF248-8652-44C1-84F3-06AC0EFFF8A4}" type="pres">
      <dgm:prSet presAssocID="{FE608C8F-A1A4-4283-B2F6-BF0A8C5A1DBE}" presName="spacer" presStyleCnt="0"/>
      <dgm:spPr/>
    </dgm:pt>
    <dgm:pt modelId="{32A2C8C6-8799-47FD-8C0D-3265B640B303}" type="pres">
      <dgm:prSet presAssocID="{C61D8196-80BB-4D35-BD13-D0C1DA8131BC}" presName="comp" presStyleCnt="0"/>
      <dgm:spPr/>
    </dgm:pt>
    <dgm:pt modelId="{CAEE08B3-1990-4730-B352-C1BE95C73039}" type="pres">
      <dgm:prSet presAssocID="{C61D8196-80BB-4D35-BD13-D0C1DA8131BC}" presName="box" presStyleLbl="node1" presStyleIdx="2" presStyleCnt="5" custScaleY="144736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0B2BB8AA-4092-4C07-BA8C-D47A4D6D5285}" type="pres">
      <dgm:prSet presAssocID="{C61D8196-80BB-4D35-BD13-D0C1DA8131BC}" presName="img" presStyleLbl="fgImgPlace1" presStyleIdx="2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9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A4E1CAE1-4D24-4D7F-A35F-F32935000A10}" type="pres">
      <dgm:prSet presAssocID="{C61D8196-80BB-4D35-BD13-D0C1DA8131BC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717BE-6B16-4A5A-B4A1-0CCB3B4708E7}" type="pres">
      <dgm:prSet presAssocID="{C8389595-9C13-4147-A60B-38B9033885D1}" presName="spacer" presStyleCnt="0"/>
      <dgm:spPr/>
    </dgm:pt>
    <dgm:pt modelId="{2B19E5BF-6084-45E9-A4AF-FDCC112D81D2}" type="pres">
      <dgm:prSet presAssocID="{839AC780-13A5-4FAA-B635-2E30FD3C676F}" presName="comp" presStyleCnt="0"/>
      <dgm:spPr/>
    </dgm:pt>
    <dgm:pt modelId="{FD5949A6-095C-41CC-A96A-D3022429CFFC}" type="pres">
      <dgm:prSet presAssocID="{839AC780-13A5-4FAA-B635-2E30FD3C676F}" presName="box" presStyleLbl="node1" presStyleIdx="3" presStyleCnt="5" custLinFactNeighborY="4069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C24DEB7B-AAFE-4777-B8F6-0463A3E03E1B}" type="pres">
      <dgm:prSet presAssocID="{839AC780-13A5-4FAA-B635-2E30FD3C676F}" presName="img" presStyleLbl="fgImgPlace1" presStyleIdx="3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10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A4AC18A5-FE0B-41F7-9A60-BCF3636A933C}" type="pres">
      <dgm:prSet presAssocID="{839AC780-13A5-4FAA-B635-2E30FD3C676F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FC22E6-4E0A-4510-84BB-A948920C6FDA}" type="pres">
      <dgm:prSet presAssocID="{20EEF931-EDFE-4452-996A-33AE84AF2566}" presName="spacer" presStyleCnt="0"/>
      <dgm:spPr/>
    </dgm:pt>
    <dgm:pt modelId="{92D2933D-6B9D-44AD-9181-4F5D8F00793C}" type="pres">
      <dgm:prSet presAssocID="{A1E23F44-E6DA-471D-A9FB-55025F56A5F1}" presName="comp" presStyleCnt="0"/>
      <dgm:spPr/>
    </dgm:pt>
    <dgm:pt modelId="{21987A41-88CE-4917-A47B-5C68237DC6A6}" type="pres">
      <dgm:prSet presAssocID="{A1E23F44-E6DA-471D-A9FB-55025F56A5F1}" presName="box" presStyleLbl="node1" presStyleIdx="4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AB2C5E68-71D1-45BF-8944-A26400AB737A}" type="pres">
      <dgm:prSet presAssocID="{A1E23F44-E6DA-471D-A9FB-55025F56A5F1}" presName="img" presStyleLbl="fgImgPlace1" presStyleIdx="4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11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9AC0065A-AD2B-4039-BB69-4C346A774888}" type="pres">
      <dgm:prSet presAssocID="{A1E23F44-E6DA-471D-A9FB-55025F56A5F1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B4487D-9179-4E23-8922-4D57268B410C}" type="presOf" srcId="{A1E23F44-E6DA-471D-A9FB-55025F56A5F1}" destId="{21987A41-88CE-4917-A47B-5C68237DC6A6}" srcOrd="0" destOrd="0" presId="urn:microsoft.com/office/officeart/2005/8/layout/vList4#1"/>
    <dgm:cxn modelId="{506D686F-7DAD-4CA6-B31F-27D8CDFBC900}" srcId="{D50D64BD-6D7B-4E09-8443-719A99590DD2}" destId="{DE3D2741-EF75-40BE-A2AA-C4466FBCF7D9}" srcOrd="1" destOrd="0" parTransId="{2A557D5A-41E3-4078-A4D9-605945365763}" sibTransId="{FE608C8F-A1A4-4283-B2F6-BF0A8C5A1DBE}"/>
    <dgm:cxn modelId="{05D8607C-EC62-43DC-993F-969DE7628F1F}" type="presOf" srcId="{839AC780-13A5-4FAA-B635-2E30FD3C676F}" destId="{FD5949A6-095C-41CC-A96A-D3022429CFFC}" srcOrd="0" destOrd="0" presId="urn:microsoft.com/office/officeart/2005/8/layout/vList4#1"/>
    <dgm:cxn modelId="{34DB4646-1155-4E27-B8F2-204650EF8FB5}" type="presOf" srcId="{A1E23F44-E6DA-471D-A9FB-55025F56A5F1}" destId="{9AC0065A-AD2B-4039-BB69-4C346A774888}" srcOrd="1" destOrd="0" presId="urn:microsoft.com/office/officeart/2005/8/layout/vList4#1"/>
    <dgm:cxn modelId="{B517C609-C33B-474B-BBC9-E5ED8258FB2B}" srcId="{D50D64BD-6D7B-4E09-8443-719A99590DD2}" destId="{2F6F3653-7823-4886-8FE8-5BA461EA5072}" srcOrd="0" destOrd="0" parTransId="{F25EA6DB-85F7-4780-AF22-8EF20F6D1E08}" sibTransId="{49022019-C445-4A7F-BEEF-29DAB25FFA8E}"/>
    <dgm:cxn modelId="{9C582E93-7825-4479-934C-38D75812BEF0}" type="presOf" srcId="{D50D64BD-6D7B-4E09-8443-719A99590DD2}" destId="{3D04899B-D862-420D-8F49-1893A76AF67C}" srcOrd="0" destOrd="0" presId="urn:microsoft.com/office/officeart/2005/8/layout/vList4#1"/>
    <dgm:cxn modelId="{696B82F0-713A-423F-881C-F87BCAA630DA}" type="presOf" srcId="{2F6F3653-7823-4886-8FE8-5BA461EA5072}" destId="{2A8EB2AC-5AC5-4E22-91AE-50C3F39A45EA}" srcOrd="1" destOrd="0" presId="urn:microsoft.com/office/officeart/2005/8/layout/vList4#1"/>
    <dgm:cxn modelId="{2A311915-E8E4-429A-8D2C-BB224ED0DB1B}" type="presOf" srcId="{839AC780-13A5-4FAA-B635-2E30FD3C676F}" destId="{A4AC18A5-FE0B-41F7-9A60-BCF3636A933C}" srcOrd="1" destOrd="0" presId="urn:microsoft.com/office/officeart/2005/8/layout/vList4#1"/>
    <dgm:cxn modelId="{F08CEEB7-6C2F-4575-9EB7-01F9481652DF}" type="presOf" srcId="{2F6F3653-7823-4886-8FE8-5BA461EA5072}" destId="{5EEAA564-2D02-4C79-A0CD-EC5644FDC4FA}" srcOrd="0" destOrd="0" presId="urn:microsoft.com/office/officeart/2005/8/layout/vList4#1"/>
    <dgm:cxn modelId="{0AF0E2AF-3ADC-45BA-8D6E-2F77F3D24253}" type="presOf" srcId="{C61D8196-80BB-4D35-BD13-D0C1DA8131BC}" destId="{CAEE08B3-1990-4730-B352-C1BE95C73039}" srcOrd="0" destOrd="0" presId="urn:microsoft.com/office/officeart/2005/8/layout/vList4#1"/>
    <dgm:cxn modelId="{658850A7-51A7-49D1-8A80-F4B8FF016253}" srcId="{D50D64BD-6D7B-4E09-8443-719A99590DD2}" destId="{A1E23F44-E6DA-471D-A9FB-55025F56A5F1}" srcOrd="4" destOrd="0" parTransId="{6B0D0E97-F911-45B4-9066-96DE855A9564}" sibTransId="{C66BAFE4-518E-4344-A5F5-2D4722ABC643}"/>
    <dgm:cxn modelId="{8B661AB8-1703-45ED-9805-8D1B60848421}" type="presOf" srcId="{DE3D2741-EF75-40BE-A2AA-C4466FBCF7D9}" destId="{2F55DC1D-2488-4424-936F-00C76D4A824B}" srcOrd="0" destOrd="0" presId="urn:microsoft.com/office/officeart/2005/8/layout/vList4#1"/>
    <dgm:cxn modelId="{E56E152E-6471-4403-A5FB-31A1C80056CD}" type="presOf" srcId="{C61D8196-80BB-4D35-BD13-D0C1DA8131BC}" destId="{A4E1CAE1-4D24-4D7F-A35F-F32935000A10}" srcOrd="1" destOrd="0" presId="urn:microsoft.com/office/officeart/2005/8/layout/vList4#1"/>
    <dgm:cxn modelId="{0BD2CF4F-3A0B-4673-9427-E612BAAB27B9}" type="presOf" srcId="{DE3D2741-EF75-40BE-A2AA-C4466FBCF7D9}" destId="{F85EA075-D51B-464B-BA17-0A4CB92974CA}" srcOrd="1" destOrd="0" presId="urn:microsoft.com/office/officeart/2005/8/layout/vList4#1"/>
    <dgm:cxn modelId="{88B16A35-911D-4C0E-B5D4-029C2725BE10}" srcId="{D50D64BD-6D7B-4E09-8443-719A99590DD2}" destId="{839AC780-13A5-4FAA-B635-2E30FD3C676F}" srcOrd="3" destOrd="0" parTransId="{3707159E-F716-4CA1-8EE3-CF05B0B205DD}" sibTransId="{20EEF931-EDFE-4452-996A-33AE84AF2566}"/>
    <dgm:cxn modelId="{26547851-0577-4C58-8D3E-769D6B641769}" srcId="{D50D64BD-6D7B-4E09-8443-719A99590DD2}" destId="{C61D8196-80BB-4D35-BD13-D0C1DA8131BC}" srcOrd="2" destOrd="0" parTransId="{8B1A8533-F804-40D6-901B-49FBFBBC55B6}" sibTransId="{C8389595-9C13-4147-A60B-38B9033885D1}"/>
    <dgm:cxn modelId="{6CC692DC-FAC7-459E-B4D3-E8B46F50C832}" type="presParOf" srcId="{3D04899B-D862-420D-8F49-1893A76AF67C}" destId="{B89EC810-71D2-405B-AE08-B442CC946E02}" srcOrd="0" destOrd="0" presId="urn:microsoft.com/office/officeart/2005/8/layout/vList4#1"/>
    <dgm:cxn modelId="{AA913D7A-D21C-4B5B-B232-A929ED5B5CAF}" type="presParOf" srcId="{B89EC810-71D2-405B-AE08-B442CC946E02}" destId="{5EEAA564-2D02-4C79-A0CD-EC5644FDC4FA}" srcOrd="0" destOrd="0" presId="urn:microsoft.com/office/officeart/2005/8/layout/vList4#1"/>
    <dgm:cxn modelId="{DA41523F-E7FA-4C93-85ED-28BF84F0EB7C}" type="presParOf" srcId="{B89EC810-71D2-405B-AE08-B442CC946E02}" destId="{36133411-8FE4-4491-BA08-56144C63CB99}" srcOrd="1" destOrd="0" presId="urn:microsoft.com/office/officeart/2005/8/layout/vList4#1"/>
    <dgm:cxn modelId="{E72D38F9-B243-456B-8333-D458CE5654C4}" type="presParOf" srcId="{B89EC810-71D2-405B-AE08-B442CC946E02}" destId="{2A8EB2AC-5AC5-4E22-91AE-50C3F39A45EA}" srcOrd="2" destOrd="0" presId="urn:microsoft.com/office/officeart/2005/8/layout/vList4#1"/>
    <dgm:cxn modelId="{346DDB5A-4F58-4E9A-B145-0D411329534D}" type="presParOf" srcId="{3D04899B-D862-420D-8F49-1893A76AF67C}" destId="{F869A8CC-EF8C-4CFA-9835-B9925813F9A0}" srcOrd="1" destOrd="0" presId="urn:microsoft.com/office/officeart/2005/8/layout/vList4#1"/>
    <dgm:cxn modelId="{640DD134-6111-403D-BF6D-323D38450042}" type="presParOf" srcId="{3D04899B-D862-420D-8F49-1893A76AF67C}" destId="{454B0ABE-DF6A-4B8F-B0CD-89A7FE9A38EA}" srcOrd="2" destOrd="0" presId="urn:microsoft.com/office/officeart/2005/8/layout/vList4#1"/>
    <dgm:cxn modelId="{88985C3F-F723-42F7-B7EC-6C3FBA8748E6}" type="presParOf" srcId="{454B0ABE-DF6A-4B8F-B0CD-89A7FE9A38EA}" destId="{2F55DC1D-2488-4424-936F-00C76D4A824B}" srcOrd="0" destOrd="0" presId="urn:microsoft.com/office/officeart/2005/8/layout/vList4#1"/>
    <dgm:cxn modelId="{C69C85EA-6FE5-4277-8599-C3376972D8E0}" type="presParOf" srcId="{454B0ABE-DF6A-4B8F-B0CD-89A7FE9A38EA}" destId="{8B82C056-6D44-4EC6-B428-208028A042F5}" srcOrd="1" destOrd="0" presId="urn:microsoft.com/office/officeart/2005/8/layout/vList4#1"/>
    <dgm:cxn modelId="{C2829C41-200A-42A7-A807-ADB719C054FC}" type="presParOf" srcId="{454B0ABE-DF6A-4B8F-B0CD-89A7FE9A38EA}" destId="{F85EA075-D51B-464B-BA17-0A4CB92974CA}" srcOrd="2" destOrd="0" presId="urn:microsoft.com/office/officeart/2005/8/layout/vList4#1"/>
    <dgm:cxn modelId="{9254231C-117C-42C3-88BF-E6418659CA87}" type="presParOf" srcId="{3D04899B-D862-420D-8F49-1893A76AF67C}" destId="{1CCAF248-8652-44C1-84F3-06AC0EFFF8A4}" srcOrd="3" destOrd="0" presId="urn:microsoft.com/office/officeart/2005/8/layout/vList4#1"/>
    <dgm:cxn modelId="{CBD6DB93-4B3A-4117-A5C9-B7B1D06DEC2C}" type="presParOf" srcId="{3D04899B-D862-420D-8F49-1893A76AF67C}" destId="{32A2C8C6-8799-47FD-8C0D-3265B640B303}" srcOrd="4" destOrd="0" presId="urn:microsoft.com/office/officeart/2005/8/layout/vList4#1"/>
    <dgm:cxn modelId="{62C0C246-C6B5-4DE8-82EE-3FD1DCA14570}" type="presParOf" srcId="{32A2C8C6-8799-47FD-8C0D-3265B640B303}" destId="{CAEE08B3-1990-4730-B352-C1BE95C73039}" srcOrd="0" destOrd="0" presId="urn:microsoft.com/office/officeart/2005/8/layout/vList4#1"/>
    <dgm:cxn modelId="{B4274EEE-46A5-4BEE-902E-50A47E3715F2}" type="presParOf" srcId="{32A2C8C6-8799-47FD-8C0D-3265B640B303}" destId="{0B2BB8AA-4092-4C07-BA8C-D47A4D6D5285}" srcOrd="1" destOrd="0" presId="urn:microsoft.com/office/officeart/2005/8/layout/vList4#1"/>
    <dgm:cxn modelId="{DFE8B4EE-8A80-4901-B50C-88143E40B69D}" type="presParOf" srcId="{32A2C8C6-8799-47FD-8C0D-3265B640B303}" destId="{A4E1CAE1-4D24-4D7F-A35F-F32935000A10}" srcOrd="2" destOrd="0" presId="urn:microsoft.com/office/officeart/2005/8/layout/vList4#1"/>
    <dgm:cxn modelId="{5D1DE05E-A509-436C-BA42-9B4AF44E1AB6}" type="presParOf" srcId="{3D04899B-D862-420D-8F49-1893A76AF67C}" destId="{520717BE-6B16-4A5A-B4A1-0CCB3B4708E7}" srcOrd="5" destOrd="0" presId="urn:microsoft.com/office/officeart/2005/8/layout/vList4#1"/>
    <dgm:cxn modelId="{7D230859-4BA4-4168-BFC7-447F89651A3C}" type="presParOf" srcId="{3D04899B-D862-420D-8F49-1893A76AF67C}" destId="{2B19E5BF-6084-45E9-A4AF-FDCC112D81D2}" srcOrd="6" destOrd="0" presId="urn:microsoft.com/office/officeart/2005/8/layout/vList4#1"/>
    <dgm:cxn modelId="{1F1E2EBC-76D1-448B-A08D-9A5EB7310369}" type="presParOf" srcId="{2B19E5BF-6084-45E9-A4AF-FDCC112D81D2}" destId="{FD5949A6-095C-41CC-A96A-D3022429CFFC}" srcOrd="0" destOrd="0" presId="urn:microsoft.com/office/officeart/2005/8/layout/vList4#1"/>
    <dgm:cxn modelId="{5798283A-71AC-47FE-8B3A-8A6B77795B55}" type="presParOf" srcId="{2B19E5BF-6084-45E9-A4AF-FDCC112D81D2}" destId="{C24DEB7B-AAFE-4777-B8F6-0463A3E03E1B}" srcOrd="1" destOrd="0" presId="urn:microsoft.com/office/officeart/2005/8/layout/vList4#1"/>
    <dgm:cxn modelId="{B6C0DE69-2EEB-4030-A95A-2087B5F0D894}" type="presParOf" srcId="{2B19E5BF-6084-45E9-A4AF-FDCC112D81D2}" destId="{A4AC18A5-FE0B-41F7-9A60-BCF3636A933C}" srcOrd="2" destOrd="0" presId="urn:microsoft.com/office/officeart/2005/8/layout/vList4#1"/>
    <dgm:cxn modelId="{8A440AC3-AC1F-4C11-A589-32D833BF3817}" type="presParOf" srcId="{3D04899B-D862-420D-8F49-1893A76AF67C}" destId="{45FC22E6-4E0A-4510-84BB-A948920C6FDA}" srcOrd="7" destOrd="0" presId="urn:microsoft.com/office/officeart/2005/8/layout/vList4#1"/>
    <dgm:cxn modelId="{330B470D-53C6-433D-ADD6-645ED5F359DE}" type="presParOf" srcId="{3D04899B-D862-420D-8F49-1893A76AF67C}" destId="{92D2933D-6B9D-44AD-9181-4F5D8F00793C}" srcOrd="8" destOrd="0" presId="urn:microsoft.com/office/officeart/2005/8/layout/vList4#1"/>
    <dgm:cxn modelId="{EBDD9C59-A3D2-4D7F-B2FE-39A62D593F46}" type="presParOf" srcId="{92D2933D-6B9D-44AD-9181-4F5D8F00793C}" destId="{21987A41-88CE-4917-A47B-5C68237DC6A6}" srcOrd="0" destOrd="0" presId="urn:microsoft.com/office/officeart/2005/8/layout/vList4#1"/>
    <dgm:cxn modelId="{EADC1524-50F9-469B-9B86-A3E26762EE9F}" type="presParOf" srcId="{92D2933D-6B9D-44AD-9181-4F5D8F00793C}" destId="{AB2C5E68-71D1-45BF-8944-A26400AB737A}" srcOrd="1" destOrd="0" presId="urn:microsoft.com/office/officeart/2005/8/layout/vList4#1"/>
    <dgm:cxn modelId="{598A605A-0A8D-4B34-9C2A-37248A6A0F80}" type="presParOf" srcId="{92D2933D-6B9D-44AD-9181-4F5D8F00793C}" destId="{9AC0065A-AD2B-4039-BB69-4C346A77488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0D64BD-6D7B-4E09-8443-719A99590DD2}" type="doc">
      <dgm:prSet loTypeId="urn:microsoft.com/office/officeart/2005/8/layout/vList4#1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F6F3653-7823-4886-8FE8-5BA461EA5072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 </a:t>
          </a:r>
          <a:r>
            <a:rPr lang="ru-RU" sz="2800" b="1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МОТИВАЦИЯ</a:t>
          </a:r>
          <a:endParaRPr lang="ru-RU" sz="2800" b="1" i="0" dirty="0">
            <a:solidFill>
              <a:schemeClr val="bg2"/>
            </a:solidFill>
            <a:latin typeface="Tw Cen MT"/>
            <a:ea typeface="+mn-ea"/>
            <a:cs typeface="+mn-cs"/>
          </a:endParaRPr>
        </a:p>
      </dgm:t>
    </dgm:pt>
    <dgm:pt modelId="{F25EA6DB-85F7-4780-AF22-8EF20F6D1E08}" type="parTrans" cxnId="{B517C609-C33B-474B-BBC9-E5ED8258FB2B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49022019-C445-4A7F-BEEF-29DAB25FFA8E}" type="sibTrans" cxnId="{B517C609-C33B-474B-BBC9-E5ED8258FB2B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DE3D2741-EF75-40BE-A2AA-C4466FBCF7D9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latin typeface="Tw Cen MT"/>
              <a:ea typeface="+mn-ea"/>
              <a:cs typeface="+mn-cs"/>
            </a:rPr>
            <a:t> </a:t>
          </a:r>
          <a:r>
            <a:rPr lang="ru-RU" sz="2800" b="1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ЦЕЛЕПОЛАГАНИЕ</a:t>
          </a:r>
          <a:endParaRPr lang="ru-RU" sz="2800" b="1" i="0" dirty="0">
            <a:solidFill>
              <a:schemeClr val="bg2"/>
            </a:solidFill>
            <a:latin typeface="Tw Cen MT"/>
            <a:ea typeface="+mn-ea"/>
            <a:cs typeface="+mn-cs"/>
          </a:endParaRPr>
        </a:p>
      </dgm:t>
    </dgm:pt>
    <dgm:pt modelId="{2A557D5A-41E3-4078-A4D9-605945365763}" type="parTrans" cxnId="{506D686F-7DAD-4CA6-B31F-27D8CDFBC90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FE608C8F-A1A4-4283-B2F6-BF0A8C5A1DBE}" type="sibTrans" cxnId="{506D686F-7DAD-4CA6-B31F-27D8CDFBC90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C61D8196-80BB-4D35-BD13-D0C1DA8131BC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latin typeface="Tw Cen MT"/>
              <a:ea typeface="+mn-ea"/>
              <a:cs typeface="+mn-cs"/>
            </a:rPr>
            <a:t> </a:t>
          </a:r>
          <a:r>
            <a:rPr lang="ru-RU" sz="2800" b="1" i="0" dirty="0" smtClean="0">
              <a:solidFill>
                <a:schemeClr val="bg2"/>
              </a:solidFill>
              <a:latin typeface="Tw Cen MT"/>
              <a:ea typeface="+mn-ea"/>
              <a:cs typeface="+mn-cs"/>
              <a:hlinkClick xmlns:r="http://schemas.openxmlformats.org/officeDocument/2006/relationships" r:id="" action="ppaction://hlinkshowjump?jump=nextslide"/>
            </a:rPr>
            <a:t>АКТУАЛИЗАЦИЯ  ЗНАНИЙ</a:t>
          </a:r>
          <a:endParaRPr lang="ru-RU" sz="2800" b="1" i="0" dirty="0">
            <a:solidFill>
              <a:schemeClr val="bg2"/>
            </a:solidFill>
            <a:latin typeface="Tw Cen MT"/>
            <a:ea typeface="+mn-ea"/>
            <a:cs typeface="+mn-cs"/>
          </a:endParaRPr>
        </a:p>
      </dgm:t>
    </dgm:pt>
    <dgm:pt modelId="{8B1A8533-F804-40D6-901B-49FBFBBC55B6}" type="parTrans" cxnId="{26547851-0577-4C58-8D3E-769D6B641769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C8389595-9C13-4147-A60B-38B9033885D1}" type="sibTrans" cxnId="{26547851-0577-4C58-8D3E-769D6B641769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839AC780-13A5-4FAA-B635-2E30FD3C676F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latin typeface="Tw Cen MT"/>
              <a:ea typeface="+mn-ea"/>
              <a:cs typeface="+mn-cs"/>
            </a:rPr>
            <a:t> </a:t>
          </a:r>
          <a:endParaRPr lang="ru-RU" sz="2800" b="0" i="0" dirty="0">
            <a:latin typeface="Tw Cen MT"/>
            <a:ea typeface="+mn-ea"/>
            <a:cs typeface="+mn-cs"/>
          </a:endParaRPr>
        </a:p>
      </dgm:t>
    </dgm:pt>
    <dgm:pt modelId="{3707159E-F716-4CA1-8EE3-CF05B0B205DD}" type="parTrans" cxnId="{88B16A35-911D-4C0E-B5D4-029C2725BE1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20EEF931-EDFE-4452-996A-33AE84AF2566}" type="sibTrans" cxnId="{88B16A35-911D-4C0E-B5D4-029C2725BE1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A1E23F44-E6DA-471D-A9FB-55025F56A5F1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 </a:t>
          </a:r>
          <a:r>
            <a:rPr lang="ru-RU" sz="2800" b="1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РЕФЛЕКСИЯ</a:t>
          </a:r>
          <a:endParaRPr lang="ru-RU" sz="2800" b="1" i="0" dirty="0">
            <a:solidFill>
              <a:schemeClr val="bg2"/>
            </a:solidFill>
            <a:latin typeface="Tw Cen MT"/>
            <a:ea typeface="+mn-ea"/>
            <a:cs typeface="+mn-cs"/>
          </a:endParaRPr>
        </a:p>
      </dgm:t>
    </dgm:pt>
    <dgm:pt modelId="{C66BAFE4-518E-4344-A5F5-2D4722ABC643}" type="sibTrans" cxnId="{658850A7-51A7-49D1-8A80-F4B8FF016253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6B0D0E97-F911-45B4-9066-96DE855A9564}" type="parTrans" cxnId="{658850A7-51A7-49D1-8A80-F4B8FF016253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3D04899B-D862-420D-8F49-1893A76AF67C}" type="pres">
      <dgm:prSet presAssocID="{D50D64BD-6D7B-4E09-8443-719A99590DD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9EC810-71D2-405B-AE08-B442CC946E02}" type="pres">
      <dgm:prSet presAssocID="{2F6F3653-7823-4886-8FE8-5BA461EA5072}" presName="comp" presStyleCnt="0"/>
      <dgm:spPr/>
    </dgm:pt>
    <dgm:pt modelId="{5EEAA564-2D02-4C79-A0CD-EC5644FDC4FA}" type="pres">
      <dgm:prSet presAssocID="{2F6F3653-7823-4886-8FE8-5BA461EA5072}" presName="box" presStyleLbl="node1" presStyleIdx="0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36133411-8FE4-4491-BA08-56144C63CB99}" type="pres">
      <dgm:prSet presAssocID="{2F6F3653-7823-4886-8FE8-5BA461EA5072}" presName="img" presStyleLbl="fgImgPlace1" presStyleIdx="0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2A8EB2AC-5AC5-4E22-91AE-50C3F39A45EA}" type="pres">
      <dgm:prSet presAssocID="{2F6F3653-7823-4886-8FE8-5BA461EA5072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9A8CC-EF8C-4CFA-9835-B9925813F9A0}" type="pres">
      <dgm:prSet presAssocID="{49022019-C445-4A7F-BEEF-29DAB25FFA8E}" presName="spacer" presStyleCnt="0"/>
      <dgm:spPr/>
    </dgm:pt>
    <dgm:pt modelId="{454B0ABE-DF6A-4B8F-B0CD-89A7FE9A38EA}" type="pres">
      <dgm:prSet presAssocID="{DE3D2741-EF75-40BE-A2AA-C4466FBCF7D9}" presName="comp" presStyleCnt="0"/>
      <dgm:spPr/>
    </dgm:pt>
    <dgm:pt modelId="{2F55DC1D-2488-4424-936F-00C76D4A824B}" type="pres">
      <dgm:prSet presAssocID="{DE3D2741-EF75-40BE-A2AA-C4466FBCF7D9}" presName="box" presStyleLbl="node1" presStyleIdx="1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8B82C056-6D44-4EC6-B428-208028A042F5}" type="pres">
      <dgm:prSet presAssocID="{DE3D2741-EF75-40BE-A2AA-C4466FBCF7D9}" presName="img" presStyleLbl="fgImgPlace1" presStyleIdx="1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F85EA075-D51B-464B-BA17-0A4CB92974CA}" type="pres">
      <dgm:prSet presAssocID="{DE3D2741-EF75-40BE-A2AA-C4466FBCF7D9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CAF248-8652-44C1-84F3-06AC0EFFF8A4}" type="pres">
      <dgm:prSet presAssocID="{FE608C8F-A1A4-4283-B2F6-BF0A8C5A1DBE}" presName="spacer" presStyleCnt="0"/>
      <dgm:spPr/>
    </dgm:pt>
    <dgm:pt modelId="{32A2C8C6-8799-47FD-8C0D-3265B640B303}" type="pres">
      <dgm:prSet presAssocID="{C61D8196-80BB-4D35-BD13-D0C1DA8131BC}" presName="comp" presStyleCnt="0"/>
      <dgm:spPr/>
    </dgm:pt>
    <dgm:pt modelId="{CAEE08B3-1990-4730-B352-C1BE95C73039}" type="pres">
      <dgm:prSet presAssocID="{C61D8196-80BB-4D35-BD13-D0C1DA8131BC}" presName="box" presStyleLbl="node1" presStyleIdx="2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0B2BB8AA-4092-4C07-BA8C-D47A4D6D5285}" type="pres">
      <dgm:prSet presAssocID="{C61D8196-80BB-4D35-BD13-D0C1DA8131BC}" presName="img" presStyleLbl="fgImgPlace1" presStyleIdx="2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A4E1CAE1-4D24-4D7F-A35F-F32935000A10}" type="pres">
      <dgm:prSet presAssocID="{C61D8196-80BB-4D35-BD13-D0C1DA8131BC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717BE-6B16-4A5A-B4A1-0CCB3B4708E7}" type="pres">
      <dgm:prSet presAssocID="{C8389595-9C13-4147-A60B-38B9033885D1}" presName="spacer" presStyleCnt="0"/>
      <dgm:spPr/>
    </dgm:pt>
    <dgm:pt modelId="{2B19E5BF-6084-45E9-A4AF-FDCC112D81D2}" type="pres">
      <dgm:prSet presAssocID="{839AC780-13A5-4FAA-B635-2E30FD3C676F}" presName="comp" presStyleCnt="0"/>
      <dgm:spPr/>
    </dgm:pt>
    <dgm:pt modelId="{FD5949A6-095C-41CC-A96A-D3022429CFFC}" type="pres">
      <dgm:prSet presAssocID="{839AC780-13A5-4FAA-B635-2E30FD3C676F}" presName="box" presStyleLbl="node1" presStyleIdx="3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C24DEB7B-AAFE-4777-B8F6-0463A3E03E1B}" type="pres">
      <dgm:prSet presAssocID="{839AC780-13A5-4FAA-B635-2E30FD3C676F}" presName="img" presStyleLbl="fgImgPlace1" presStyleIdx="3" presStyleCnt="5" custFlipVert="0" custScaleX="114806" custScaleY="146946"/>
      <dgm:spPr>
        <a:prstGeom prst="round2Diag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A4AC18A5-FE0B-41F7-9A60-BCF3636A933C}" type="pres">
      <dgm:prSet presAssocID="{839AC780-13A5-4FAA-B635-2E30FD3C676F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FC22E6-4E0A-4510-84BB-A948920C6FDA}" type="pres">
      <dgm:prSet presAssocID="{20EEF931-EDFE-4452-996A-33AE84AF2566}" presName="spacer" presStyleCnt="0"/>
      <dgm:spPr/>
    </dgm:pt>
    <dgm:pt modelId="{92D2933D-6B9D-44AD-9181-4F5D8F00793C}" type="pres">
      <dgm:prSet presAssocID="{A1E23F44-E6DA-471D-A9FB-55025F56A5F1}" presName="comp" presStyleCnt="0"/>
      <dgm:spPr/>
    </dgm:pt>
    <dgm:pt modelId="{21987A41-88CE-4917-A47B-5C68237DC6A6}" type="pres">
      <dgm:prSet presAssocID="{A1E23F44-E6DA-471D-A9FB-55025F56A5F1}" presName="box" presStyleLbl="node1" presStyleIdx="4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AB2C5E68-71D1-45BF-8944-A26400AB737A}" type="pres">
      <dgm:prSet presAssocID="{A1E23F44-E6DA-471D-A9FB-55025F56A5F1}" presName="img" presStyleLbl="fgImgPlace1" presStyleIdx="4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9AC0065A-AD2B-4039-BB69-4C346A774888}" type="pres">
      <dgm:prSet presAssocID="{A1E23F44-E6DA-471D-A9FB-55025F56A5F1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1FDC3D-552F-44CD-AAEA-BC12BD575E32}" type="presOf" srcId="{2F6F3653-7823-4886-8FE8-5BA461EA5072}" destId="{2A8EB2AC-5AC5-4E22-91AE-50C3F39A45EA}" srcOrd="1" destOrd="0" presId="urn:microsoft.com/office/officeart/2005/8/layout/vList4#1"/>
    <dgm:cxn modelId="{A93F62E6-15C3-4913-8B89-44EB0CA66D61}" type="presOf" srcId="{DE3D2741-EF75-40BE-A2AA-C4466FBCF7D9}" destId="{2F55DC1D-2488-4424-936F-00C76D4A824B}" srcOrd="0" destOrd="0" presId="urn:microsoft.com/office/officeart/2005/8/layout/vList4#1"/>
    <dgm:cxn modelId="{506D686F-7DAD-4CA6-B31F-27D8CDFBC900}" srcId="{D50D64BD-6D7B-4E09-8443-719A99590DD2}" destId="{DE3D2741-EF75-40BE-A2AA-C4466FBCF7D9}" srcOrd="1" destOrd="0" parTransId="{2A557D5A-41E3-4078-A4D9-605945365763}" sibTransId="{FE608C8F-A1A4-4283-B2F6-BF0A8C5A1DBE}"/>
    <dgm:cxn modelId="{9FB47B58-AB60-4873-BB85-824E9943CF82}" type="presOf" srcId="{A1E23F44-E6DA-471D-A9FB-55025F56A5F1}" destId="{21987A41-88CE-4917-A47B-5C68237DC6A6}" srcOrd="0" destOrd="0" presId="urn:microsoft.com/office/officeart/2005/8/layout/vList4#1"/>
    <dgm:cxn modelId="{FED1052F-2350-41D6-9BA8-BC9E83A59950}" type="presOf" srcId="{839AC780-13A5-4FAA-B635-2E30FD3C676F}" destId="{A4AC18A5-FE0B-41F7-9A60-BCF3636A933C}" srcOrd="1" destOrd="0" presId="urn:microsoft.com/office/officeart/2005/8/layout/vList4#1"/>
    <dgm:cxn modelId="{3E13736D-BD85-44F1-88DE-95B4E0076BE9}" type="presOf" srcId="{C61D8196-80BB-4D35-BD13-D0C1DA8131BC}" destId="{CAEE08B3-1990-4730-B352-C1BE95C73039}" srcOrd="0" destOrd="0" presId="urn:microsoft.com/office/officeart/2005/8/layout/vList4#1"/>
    <dgm:cxn modelId="{B517C609-C33B-474B-BBC9-E5ED8258FB2B}" srcId="{D50D64BD-6D7B-4E09-8443-719A99590DD2}" destId="{2F6F3653-7823-4886-8FE8-5BA461EA5072}" srcOrd="0" destOrd="0" parTransId="{F25EA6DB-85F7-4780-AF22-8EF20F6D1E08}" sibTransId="{49022019-C445-4A7F-BEEF-29DAB25FFA8E}"/>
    <dgm:cxn modelId="{B0E36BCB-DF04-489D-9BB4-E60E0DA3A12D}" type="presOf" srcId="{C61D8196-80BB-4D35-BD13-D0C1DA8131BC}" destId="{A4E1CAE1-4D24-4D7F-A35F-F32935000A10}" srcOrd="1" destOrd="0" presId="urn:microsoft.com/office/officeart/2005/8/layout/vList4#1"/>
    <dgm:cxn modelId="{566BECBB-47CC-4CEE-ADFD-2F352658D6E2}" type="presOf" srcId="{A1E23F44-E6DA-471D-A9FB-55025F56A5F1}" destId="{9AC0065A-AD2B-4039-BB69-4C346A774888}" srcOrd="1" destOrd="0" presId="urn:microsoft.com/office/officeart/2005/8/layout/vList4#1"/>
    <dgm:cxn modelId="{F5052002-6A19-4288-BCD1-2130BA67827A}" type="presOf" srcId="{D50D64BD-6D7B-4E09-8443-719A99590DD2}" destId="{3D04899B-D862-420D-8F49-1893A76AF67C}" srcOrd="0" destOrd="0" presId="urn:microsoft.com/office/officeart/2005/8/layout/vList4#1"/>
    <dgm:cxn modelId="{86CB7547-BE6D-4FF1-8D00-5DEE84B38E6F}" type="presOf" srcId="{2F6F3653-7823-4886-8FE8-5BA461EA5072}" destId="{5EEAA564-2D02-4C79-A0CD-EC5644FDC4FA}" srcOrd="0" destOrd="0" presId="urn:microsoft.com/office/officeart/2005/8/layout/vList4#1"/>
    <dgm:cxn modelId="{658850A7-51A7-49D1-8A80-F4B8FF016253}" srcId="{D50D64BD-6D7B-4E09-8443-719A99590DD2}" destId="{A1E23F44-E6DA-471D-A9FB-55025F56A5F1}" srcOrd="4" destOrd="0" parTransId="{6B0D0E97-F911-45B4-9066-96DE855A9564}" sibTransId="{C66BAFE4-518E-4344-A5F5-2D4722ABC643}"/>
    <dgm:cxn modelId="{8602C44A-7F94-4859-A589-3CAA728FCF6B}" type="presOf" srcId="{839AC780-13A5-4FAA-B635-2E30FD3C676F}" destId="{FD5949A6-095C-41CC-A96A-D3022429CFFC}" srcOrd="0" destOrd="0" presId="urn:microsoft.com/office/officeart/2005/8/layout/vList4#1"/>
    <dgm:cxn modelId="{88B16A35-911D-4C0E-B5D4-029C2725BE10}" srcId="{D50D64BD-6D7B-4E09-8443-719A99590DD2}" destId="{839AC780-13A5-4FAA-B635-2E30FD3C676F}" srcOrd="3" destOrd="0" parTransId="{3707159E-F716-4CA1-8EE3-CF05B0B205DD}" sibTransId="{20EEF931-EDFE-4452-996A-33AE84AF2566}"/>
    <dgm:cxn modelId="{26547851-0577-4C58-8D3E-769D6B641769}" srcId="{D50D64BD-6D7B-4E09-8443-719A99590DD2}" destId="{C61D8196-80BB-4D35-BD13-D0C1DA8131BC}" srcOrd="2" destOrd="0" parTransId="{8B1A8533-F804-40D6-901B-49FBFBBC55B6}" sibTransId="{C8389595-9C13-4147-A60B-38B9033885D1}"/>
    <dgm:cxn modelId="{AC2C8369-882C-450D-931D-7487C723973B}" type="presOf" srcId="{DE3D2741-EF75-40BE-A2AA-C4466FBCF7D9}" destId="{F85EA075-D51B-464B-BA17-0A4CB92974CA}" srcOrd="1" destOrd="0" presId="urn:microsoft.com/office/officeart/2005/8/layout/vList4#1"/>
    <dgm:cxn modelId="{75C778FF-6328-486E-AFD1-3CE6A09D9044}" type="presParOf" srcId="{3D04899B-D862-420D-8F49-1893A76AF67C}" destId="{B89EC810-71D2-405B-AE08-B442CC946E02}" srcOrd="0" destOrd="0" presId="urn:microsoft.com/office/officeart/2005/8/layout/vList4#1"/>
    <dgm:cxn modelId="{03BA094F-1BB8-47EF-91F5-9A18FFBD12F4}" type="presParOf" srcId="{B89EC810-71D2-405B-AE08-B442CC946E02}" destId="{5EEAA564-2D02-4C79-A0CD-EC5644FDC4FA}" srcOrd="0" destOrd="0" presId="urn:microsoft.com/office/officeart/2005/8/layout/vList4#1"/>
    <dgm:cxn modelId="{51F9C1F5-9921-40F5-B0C4-73B054C0D1F9}" type="presParOf" srcId="{B89EC810-71D2-405B-AE08-B442CC946E02}" destId="{36133411-8FE4-4491-BA08-56144C63CB99}" srcOrd="1" destOrd="0" presId="urn:microsoft.com/office/officeart/2005/8/layout/vList4#1"/>
    <dgm:cxn modelId="{C8488AC3-6453-4B3C-919F-414B1DEBBF17}" type="presParOf" srcId="{B89EC810-71D2-405B-AE08-B442CC946E02}" destId="{2A8EB2AC-5AC5-4E22-91AE-50C3F39A45EA}" srcOrd="2" destOrd="0" presId="urn:microsoft.com/office/officeart/2005/8/layout/vList4#1"/>
    <dgm:cxn modelId="{CDBBF9C5-F605-4F09-BE12-FB7DE36EDB9B}" type="presParOf" srcId="{3D04899B-D862-420D-8F49-1893A76AF67C}" destId="{F869A8CC-EF8C-4CFA-9835-B9925813F9A0}" srcOrd="1" destOrd="0" presId="urn:microsoft.com/office/officeart/2005/8/layout/vList4#1"/>
    <dgm:cxn modelId="{99FA1B58-C27C-4B56-AC9B-5B551BC99044}" type="presParOf" srcId="{3D04899B-D862-420D-8F49-1893A76AF67C}" destId="{454B0ABE-DF6A-4B8F-B0CD-89A7FE9A38EA}" srcOrd="2" destOrd="0" presId="urn:microsoft.com/office/officeart/2005/8/layout/vList4#1"/>
    <dgm:cxn modelId="{6A11A2AA-C299-46A0-B8BA-7AA23E7EEA41}" type="presParOf" srcId="{454B0ABE-DF6A-4B8F-B0CD-89A7FE9A38EA}" destId="{2F55DC1D-2488-4424-936F-00C76D4A824B}" srcOrd="0" destOrd="0" presId="urn:microsoft.com/office/officeart/2005/8/layout/vList4#1"/>
    <dgm:cxn modelId="{DD9DADF9-04D6-442A-ADE6-184ED4757D2B}" type="presParOf" srcId="{454B0ABE-DF6A-4B8F-B0CD-89A7FE9A38EA}" destId="{8B82C056-6D44-4EC6-B428-208028A042F5}" srcOrd="1" destOrd="0" presId="urn:microsoft.com/office/officeart/2005/8/layout/vList4#1"/>
    <dgm:cxn modelId="{27ABF167-B224-4BEB-AAC7-E7C9A89C0326}" type="presParOf" srcId="{454B0ABE-DF6A-4B8F-B0CD-89A7FE9A38EA}" destId="{F85EA075-D51B-464B-BA17-0A4CB92974CA}" srcOrd="2" destOrd="0" presId="urn:microsoft.com/office/officeart/2005/8/layout/vList4#1"/>
    <dgm:cxn modelId="{7F4B7836-C42B-4A08-8A7E-8D469194BFD3}" type="presParOf" srcId="{3D04899B-D862-420D-8F49-1893A76AF67C}" destId="{1CCAF248-8652-44C1-84F3-06AC0EFFF8A4}" srcOrd="3" destOrd="0" presId="urn:microsoft.com/office/officeart/2005/8/layout/vList4#1"/>
    <dgm:cxn modelId="{3649DE1D-5F50-4EEC-B3D5-8D720E8B931B}" type="presParOf" srcId="{3D04899B-D862-420D-8F49-1893A76AF67C}" destId="{32A2C8C6-8799-47FD-8C0D-3265B640B303}" srcOrd="4" destOrd="0" presId="urn:microsoft.com/office/officeart/2005/8/layout/vList4#1"/>
    <dgm:cxn modelId="{D15AD4A6-312A-47CD-895C-CED2230C86EF}" type="presParOf" srcId="{32A2C8C6-8799-47FD-8C0D-3265B640B303}" destId="{CAEE08B3-1990-4730-B352-C1BE95C73039}" srcOrd="0" destOrd="0" presId="urn:microsoft.com/office/officeart/2005/8/layout/vList4#1"/>
    <dgm:cxn modelId="{876341B4-7AF5-4B36-9B67-8C53BD411E3A}" type="presParOf" srcId="{32A2C8C6-8799-47FD-8C0D-3265B640B303}" destId="{0B2BB8AA-4092-4C07-BA8C-D47A4D6D5285}" srcOrd="1" destOrd="0" presId="urn:microsoft.com/office/officeart/2005/8/layout/vList4#1"/>
    <dgm:cxn modelId="{4C2FAA59-3AAF-4CB8-96DB-C346704F4A4A}" type="presParOf" srcId="{32A2C8C6-8799-47FD-8C0D-3265B640B303}" destId="{A4E1CAE1-4D24-4D7F-A35F-F32935000A10}" srcOrd="2" destOrd="0" presId="urn:microsoft.com/office/officeart/2005/8/layout/vList4#1"/>
    <dgm:cxn modelId="{8C48E1AF-E3DA-494F-8635-5CF2DE0DD668}" type="presParOf" srcId="{3D04899B-D862-420D-8F49-1893A76AF67C}" destId="{520717BE-6B16-4A5A-B4A1-0CCB3B4708E7}" srcOrd="5" destOrd="0" presId="urn:microsoft.com/office/officeart/2005/8/layout/vList4#1"/>
    <dgm:cxn modelId="{4ABCDE00-6812-48DA-A7CD-BD65F962A94C}" type="presParOf" srcId="{3D04899B-D862-420D-8F49-1893A76AF67C}" destId="{2B19E5BF-6084-45E9-A4AF-FDCC112D81D2}" srcOrd="6" destOrd="0" presId="urn:microsoft.com/office/officeart/2005/8/layout/vList4#1"/>
    <dgm:cxn modelId="{012A88BC-0079-4EEF-AF1B-67FFA117C29D}" type="presParOf" srcId="{2B19E5BF-6084-45E9-A4AF-FDCC112D81D2}" destId="{FD5949A6-095C-41CC-A96A-D3022429CFFC}" srcOrd="0" destOrd="0" presId="urn:microsoft.com/office/officeart/2005/8/layout/vList4#1"/>
    <dgm:cxn modelId="{18A14630-7118-42F4-9C8D-2D4D7562439A}" type="presParOf" srcId="{2B19E5BF-6084-45E9-A4AF-FDCC112D81D2}" destId="{C24DEB7B-AAFE-4777-B8F6-0463A3E03E1B}" srcOrd="1" destOrd="0" presId="urn:microsoft.com/office/officeart/2005/8/layout/vList4#1"/>
    <dgm:cxn modelId="{090FA8BD-3510-4080-A30D-2CC692F92B16}" type="presParOf" srcId="{2B19E5BF-6084-45E9-A4AF-FDCC112D81D2}" destId="{A4AC18A5-FE0B-41F7-9A60-BCF3636A933C}" srcOrd="2" destOrd="0" presId="urn:microsoft.com/office/officeart/2005/8/layout/vList4#1"/>
    <dgm:cxn modelId="{C9E4FFCB-9CB6-48BF-932F-A6FECA7411E2}" type="presParOf" srcId="{3D04899B-D862-420D-8F49-1893A76AF67C}" destId="{45FC22E6-4E0A-4510-84BB-A948920C6FDA}" srcOrd="7" destOrd="0" presId="urn:microsoft.com/office/officeart/2005/8/layout/vList4#1"/>
    <dgm:cxn modelId="{171A6ACA-7E29-4A85-90F2-3678B9FB3711}" type="presParOf" srcId="{3D04899B-D862-420D-8F49-1893A76AF67C}" destId="{92D2933D-6B9D-44AD-9181-4F5D8F00793C}" srcOrd="8" destOrd="0" presId="urn:microsoft.com/office/officeart/2005/8/layout/vList4#1"/>
    <dgm:cxn modelId="{8D666A84-61DC-4841-9A9E-2D46EFCECAC0}" type="presParOf" srcId="{92D2933D-6B9D-44AD-9181-4F5D8F00793C}" destId="{21987A41-88CE-4917-A47B-5C68237DC6A6}" srcOrd="0" destOrd="0" presId="urn:microsoft.com/office/officeart/2005/8/layout/vList4#1"/>
    <dgm:cxn modelId="{987EFF2C-73C8-4FC2-9398-C043B024938B}" type="presParOf" srcId="{92D2933D-6B9D-44AD-9181-4F5D8F00793C}" destId="{AB2C5E68-71D1-45BF-8944-A26400AB737A}" srcOrd="1" destOrd="0" presId="urn:microsoft.com/office/officeart/2005/8/layout/vList4#1"/>
    <dgm:cxn modelId="{FBDD6FF2-AF5A-4521-AACE-8D47015FE1C4}" type="presParOf" srcId="{92D2933D-6B9D-44AD-9181-4F5D8F00793C}" destId="{9AC0065A-AD2B-4039-BB69-4C346A77488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F6597C-7005-4356-93F5-D014AED25EDE}">
      <dsp:nvSpPr>
        <dsp:cNvPr id="0" name=""/>
        <dsp:cNvSpPr/>
      </dsp:nvSpPr>
      <dsp:spPr>
        <a:xfrm rot="5400000">
          <a:off x="-272674" y="273962"/>
          <a:ext cx="1817831" cy="127248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5400000">
        <a:off x="-272674" y="273962"/>
        <a:ext cx="1817831" cy="1272482"/>
      </dsp:txXfrm>
    </dsp:sp>
    <dsp:sp modelId="{B4347FB2-F224-4B5D-8F0B-55F96E042250}">
      <dsp:nvSpPr>
        <dsp:cNvPr id="0" name=""/>
        <dsp:cNvSpPr/>
      </dsp:nvSpPr>
      <dsp:spPr>
        <a:xfrm rot="5400000">
          <a:off x="3688783" y="-2415013"/>
          <a:ext cx="1181590" cy="60141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Arial Narrow" pitchFamily="34" charset="0"/>
            </a:rPr>
            <a:t>Углубляются и развиваются понятия об основных классах неорганических веществ , </a:t>
          </a:r>
          <a:r>
            <a:rPr lang="ru-RU" sz="1800" b="1" u="sng" kern="1200" dirty="0" smtClean="0">
              <a:solidFill>
                <a:srgbClr val="C00000"/>
              </a:solidFill>
              <a:latin typeface="Arial Narrow" pitchFamily="34" charset="0"/>
            </a:rPr>
            <a:t>вводится большое число новых понятий</a:t>
          </a:r>
          <a:r>
            <a:rPr lang="ru-RU" sz="1800" b="1" kern="1200" dirty="0" smtClean="0">
              <a:latin typeface="Arial Narrow" pitchFamily="34" charset="0"/>
            </a:rPr>
            <a:t>, расширяются ранее изученные. </a:t>
          </a:r>
          <a:endParaRPr lang="ru-RU" sz="1800" b="1" kern="1200" dirty="0">
            <a:latin typeface="Arial Narrow" pitchFamily="34" charset="0"/>
          </a:endParaRPr>
        </a:p>
      </dsp:txBody>
      <dsp:txXfrm rot="5400000">
        <a:off x="3688783" y="-2415013"/>
        <a:ext cx="1181590" cy="6014193"/>
      </dsp:txXfrm>
    </dsp:sp>
    <dsp:sp modelId="{9CA9F492-8765-4C51-881E-E54819C5ADE8}">
      <dsp:nvSpPr>
        <dsp:cNvPr id="0" name=""/>
        <dsp:cNvSpPr/>
      </dsp:nvSpPr>
      <dsp:spPr>
        <a:xfrm rot="5400000">
          <a:off x="-272674" y="1899807"/>
          <a:ext cx="1817831" cy="127248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5400000">
        <a:off x="-272674" y="1899807"/>
        <a:ext cx="1817831" cy="1272482"/>
      </dsp:txXfrm>
    </dsp:sp>
    <dsp:sp modelId="{C45960BF-5759-434A-91BE-65959C78D843}">
      <dsp:nvSpPr>
        <dsp:cNvPr id="0" name=""/>
        <dsp:cNvSpPr/>
      </dsp:nvSpPr>
      <dsp:spPr>
        <a:xfrm rot="5400000">
          <a:off x="3688783" y="-789168"/>
          <a:ext cx="1181590" cy="60141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Arial Narrow" pitchFamily="34" charset="0"/>
            </a:rPr>
            <a:t>Тема является теоретической базой для   для  изучения отдельных групп химических элементов в  9 классе Вопросы и задания по данной теме находят место в </a:t>
          </a:r>
          <a:r>
            <a:rPr lang="ru-RU" sz="1800" b="1" u="sng" kern="1200" dirty="0" smtClean="0">
              <a:solidFill>
                <a:srgbClr val="C00000"/>
              </a:solidFill>
              <a:latin typeface="Arial Narrow" pitchFamily="34" charset="0"/>
            </a:rPr>
            <a:t>Едином Государственном Экзамене  </a:t>
          </a:r>
          <a:r>
            <a:rPr lang="ru-RU" sz="1800" b="1" kern="1200" dirty="0" smtClean="0">
              <a:latin typeface="Arial Narrow" pitchFamily="34" charset="0"/>
            </a:rPr>
            <a:t>по химии. </a:t>
          </a:r>
          <a:endParaRPr lang="ru-RU" sz="1800" b="1" kern="1200" dirty="0">
            <a:latin typeface="Arial Narrow" pitchFamily="34" charset="0"/>
          </a:endParaRPr>
        </a:p>
      </dsp:txBody>
      <dsp:txXfrm rot="5400000">
        <a:off x="3688783" y="-789168"/>
        <a:ext cx="1181590" cy="6014193"/>
      </dsp:txXfrm>
    </dsp:sp>
    <dsp:sp modelId="{896C1318-AE56-4396-9358-801A97F466B1}">
      <dsp:nvSpPr>
        <dsp:cNvPr id="0" name=""/>
        <dsp:cNvSpPr/>
      </dsp:nvSpPr>
      <dsp:spPr>
        <a:xfrm rot="5400000">
          <a:off x="-272674" y="3525652"/>
          <a:ext cx="1817831" cy="127248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5400000">
        <a:off x="-272674" y="3525652"/>
        <a:ext cx="1817831" cy="1272482"/>
      </dsp:txXfrm>
    </dsp:sp>
    <dsp:sp modelId="{E68A39BA-6214-4387-9BE3-C55E04BCD0E2}">
      <dsp:nvSpPr>
        <dsp:cNvPr id="0" name=""/>
        <dsp:cNvSpPr/>
      </dsp:nvSpPr>
      <dsp:spPr>
        <a:xfrm rot="5400000">
          <a:off x="3688783" y="836676"/>
          <a:ext cx="1181590" cy="60141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Arial Narrow" pitchFamily="34" charset="0"/>
            </a:rPr>
            <a:t>Тема имеет огромный </a:t>
          </a:r>
          <a:r>
            <a:rPr lang="ru-RU" sz="1800" b="1" u="sng" kern="1200" dirty="0" smtClean="0">
              <a:solidFill>
                <a:srgbClr val="C00000"/>
              </a:solidFill>
              <a:latin typeface="Arial Narrow" pitchFamily="34" charset="0"/>
            </a:rPr>
            <a:t>потенциал для дальнейшего развития</a:t>
          </a:r>
          <a:r>
            <a:rPr lang="ru-RU" sz="1800" b="1" kern="1200" dirty="0" smtClean="0">
              <a:latin typeface="Arial Narrow" pitchFamily="34" charset="0"/>
            </a:rPr>
            <a:t> учащихся на основе  проблемного эксперимента и  продолжается формирование </a:t>
          </a:r>
          <a:r>
            <a:rPr lang="ru-RU" sz="1800" b="1" u="sng" kern="1200" dirty="0" smtClean="0">
              <a:solidFill>
                <a:srgbClr val="C00000"/>
              </a:solidFill>
              <a:latin typeface="Arial Narrow" pitchFamily="34" charset="0"/>
            </a:rPr>
            <a:t>научного мировоззрения</a:t>
          </a:r>
          <a:r>
            <a:rPr lang="ru-RU" sz="1800" b="1" kern="1200" dirty="0" smtClean="0">
              <a:latin typeface="Arial Narrow" pitchFamily="34" charset="0"/>
            </a:rPr>
            <a:t>.</a:t>
          </a:r>
          <a:endParaRPr lang="ru-RU" sz="1800" b="1" kern="1200" dirty="0">
            <a:latin typeface="Arial Narrow" pitchFamily="34" charset="0"/>
          </a:endParaRPr>
        </a:p>
      </dsp:txBody>
      <dsp:txXfrm rot="5400000">
        <a:off x="3688783" y="836676"/>
        <a:ext cx="1181590" cy="60141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720703-BC15-426A-B000-46C0913AA9E5}">
      <dsp:nvSpPr>
        <dsp:cNvPr id="0" name=""/>
        <dsp:cNvSpPr/>
      </dsp:nvSpPr>
      <dsp:spPr>
        <a:xfrm rot="5400000">
          <a:off x="-218955" y="372333"/>
          <a:ext cx="1459703" cy="1021792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solidFill>
                <a:schemeClr val="bg1"/>
              </a:solidFill>
            </a:rPr>
            <a:t>Образо-вательные</a:t>
          </a:r>
          <a:endParaRPr lang="ru-RU" sz="1400" b="1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задачи</a:t>
          </a:r>
          <a:endParaRPr lang="ru-RU" sz="1400" b="1" kern="1200" dirty="0">
            <a:solidFill>
              <a:schemeClr val="bg1"/>
            </a:solidFill>
          </a:endParaRPr>
        </a:p>
      </dsp:txBody>
      <dsp:txXfrm rot="5400000">
        <a:off x="-218955" y="372333"/>
        <a:ext cx="1459703" cy="1021792"/>
      </dsp:txXfrm>
    </dsp:sp>
    <dsp:sp modelId="{C253F7B5-50E4-486E-B7BA-1CEE355D898B}">
      <dsp:nvSpPr>
        <dsp:cNvPr id="0" name=""/>
        <dsp:cNvSpPr/>
      </dsp:nvSpPr>
      <dsp:spPr>
        <a:xfrm rot="5400000">
          <a:off x="4174041" y="-3004400"/>
          <a:ext cx="960517" cy="726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latin typeface="Franklin Gothic Medium" pitchFamily="34" charset="0"/>
            </a:rPr>
            <a:t>Раскрыть принципы классификации, сущность химических реакций, отражающих химические свойства важнейших классов неорганических соединений</a:t>
          </a:r>
          <a:endParaRPr lang="ru-RU" sz="1800" b="0" kern="1200" dirty="0">
            <a:latin typeface="Franklin Gothic Medium" pitchFamily="34" charset="0"/>
          </a:endParaRPr>
        </a:p>
      </dsp:txBody>
      <dsp:txXfrm rot="5400000">
        <a:off x="4174041" y="-3004400"/>
        <a:ext cx="960517" cy="7265015"/>
      </dsp:txXfrm>
    </dsp:sp>
    <dsp:sp modelId="{4A5A3204-0A89-4FC3-926A-EC462DBE3A80}">
      <dsp:nvSpPr>
        <dsp:cNvPr id="0" name=""/>
        <dsp:cNvSpPr/>
      </dsp:nvSpPr>
      <dsp:spPr>
        <a:xfrm rot="5400000">
          <a:off x="-218955" y="1626040"/>
          <a:ext cx="1459703" cy="1021792"/>
        </a:xfrm>
        <a:prstGeom prst="chevron">
          <a:avLst/>
        </a:prstGeom>
        <a:gradFill rotWithShape="0">
          <a:gsLst>
            <a:gs pos="0">
              <a:schemeClr val="accent5">
                <a:hueOff val="7409907"/>
                <a:satOff val="-27478"/>
                <a:lumOff val="-7254"/>
                <a:alphaOff val="0"/>
                <a:shade val="15000"/>
                <a:satMod val="180000"/>
              </a:schemeClr>
            </a:gs>
            <a:gs pos="50000">
              <a:schemeClr val="accent5">
                <a:hueOff val="7409907"/>
                <a:satOff val="-27478"/>
                <a:lumOff val="-7254"/>
                <a:alphaOff val="0"/>
                <a:shade val="45000"/>
                <a:satMod val="170000"/>
              </a:schemeClr>
            </a:gs>
            <a:gs pos="70000">
              <a:schemeClr val="accent5">
                <a:hueOff val="7409907"/>
                <a:satOff val="-27478"/>
                <a:lumOff val="-725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7409907"/>
                <a:satOff val="-27478"/>
                <a:lumOff val="-725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7409907"/>
              <a:satOff val="-27478"/>
              <a:lumOff val="-725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solidFill>
                <a:schemeClr val="bg1"/>
              </a:solidFill>
            </a:rPr>
            <a:t>Развива-ющие</a:t>
          </a:r>
          <a:endParaRPr lang="ru-RU" sz="1400" b="1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задачи</a:t>
          </a:r>
          <a:endParaRPr lang="ru-RU" sz="1400" b="1" kern="1200" dirty="0">
            <a:solidFill>
              <a:schemeClr val="bg1"/>
            </a:solidFill>
          </a:endParaRPr>
        </a:p>
      </dsp:txBody>
      <dsp:txXfrm rot="5400000">
        <a:off x="-218955" y="1626040"/>
        <a:ext cx="1459703" cy="1021792"/>
      </dsp:txXfrm>
    </dsp:sp>
    <dsp:sp modelId="{0523913E-DE21-41B8-9A6B-6947C91C4557}">
      <dsp:nvSpPr>
        <dsp:cNvPr id="0" name=""/>
        <dsp:cNvSpPr/>
      </dsp:nvSpPr>
      <dsp:spPr>
        <a:xfrm rot="5400000">
          <a:off x="4179896" y="-1751021"/>
          <a:ext cx="948807" cy="726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7409907"/>
              <a:satOff val="-27478"/>
              <a:lumOff val="-7254"/>
              <a:alphaOff val="0"/>
            </a:schemeClr>
          </a:solidFill>
          <a:prstDash val="solid"/>
        </a:ln>
        <a:effectLst>
          <a:glow rad="2286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Franklin Gothic Medium" pitchFamily="34" charset="0"/>
            </a:rPr>
            <a:t>Развивать познавательных способности, экспериментальные умения и навыки</a:t>
          </a:r>
          <a:endParaRPr lang="ru-RU" sz="1800" kern="1200" dirty="0">
            <a:latin typeface="Franklin Gothic Medium" pitchFamily="34" charset="0"/>
          </a:endParaRPr>
        </a:p>
      </dsp:txBody>
      <dsp:txXfrm rot="5400000">
        <a:off x="4179896" y="-1751021"/>
        <a:ext cx="948807" cy="7265015"/>
      </dsp:txXfrm>
    </dsp:sp>
    <dsp:sp modelId="{C8550A1C-5426-4CE9-AC46-4E3BBE917CEA}">
      <dsp:nvSpPr>
        <dsp:cNvPr id="0" name=""/>
        <dsp:cNvSpPr/>
      </dsp:nvSpPr>
      <dsp:spPr>
        <a:xfrm rot="5400000">
          <a:off x="-218955" y="2756416"/>
          <a:ext cx="1459703" cy="1021792"/>
        </a:xfrm>
        <a:prstGeom prst="chevron">
          <a:avLst/>
        </a:prstGeom>
        <a:gradFill rotWithShape="0">
          <a:gsLst>
            <a:gs pos="0">
              <a:schemeClr val="accent5">
                <a:hueOff val="14819814"/>
                <a:satOff val="-54957"/>
                <a:lumOff val="-14508"/>
                <a:alphaOff val="0"/>
                <a:shade val="15000"/>
                <a:satMod val="180000"/>
              </a:schemeClr>
            </a:gs>
            <a:gs pos="50000">
              <a:schemeClr val="accent5">
                <a:hueOff val="14819814"/>
                <a:satOff val="-54957"/>
                <a:lumOff val="-14508"/>
                <a:alphaOff val="0"/>
                <a:shade val="45000"/>
                <a:satMod val="170000"/>
              </a:schemeClr>
            </a:gs>
            <a:gs pos="70000">
              <a:schemeClr val="accent5">
                <a:hueOff val="14819814"/>
                <a:satOff val="-54957"/>
                <a:lumOff val="-14508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14819814"/>
                <a:satOff val="-54957"/>
                <a:lumOff val="-14508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14819814"/>
              <a:satOff val="-54957"/>
              <a:lumOff val="-14508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chemeClr val="bg1"/>
              </a:solidFill>
            </a:rPr>
            <a:t>Воспитатель-ные</a:t>
          </a:r>
          <a:r>
            <a:rPr lang="ru-RU" sz="1200" b="1" kern="1200" dirty="0" smtClean="0">
              <a:solidFill>
                <a:schemeClr val="bg1"/>
              </a:solidFill>
            </a:rPr>
            <a:t> задачи</a:t>
          </a:r>
          <a:endParaRPr lang="ru-RU" sz="1200" b="1" kern="1200" dirty="0">
            <a:solidFill>
              <a:schemeClr val="bg1"/>
            </a:solidFill>
          </a:endParaRPr>
        </a:p>
      </dsp:txBody>
      <dsp:txXfrm rot="5400000">
        <a:off x="-218955" y="2756416"/>
        <a:ext cx="1459703" cy="1021792"/>
      </dsp:txXfrm>
    </dsp:sp>
    <dsp:sp modelId="{FFD5C2AE-35DB-488D-84D0-D8DF42F9A1B0}">
      <dsp:nvSpPr>
        <dsp:cNvPr id="0" name=""/>
        <dsp:cNvSpPr/>
      </dsp:nvSpPr>
      <dsp:spPr>
        <a:xfrm rot="5400000">
          <a:off x="4179896" y="-563895"/>
          <a:ext cx="948807" cy="726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4819814"/>
              <a:satOff val="-54957"/>
              <a:lumOff val="-14508"/>
              <a:alphaOff val="0"/>
            </a:schemeClr>
          </a:solidFill>
          <a:prstDash val="solid"/>
        </a:ln>
        <a:effectLst>
          <a:glow rad="1397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Franklin Gothic Medium" pitchFamily="34" charset="0"/>
            </a:rPr>
            <a:t>Формировать   научное мировоззрение,  убеждение в познаваемости мира. Способствовать повышению мотивации к учебной деятельности</a:t>
          </a:r>
          <a:r>
            <a:rPr lang="ru-RU" sz="1400" kern="1200" dirty="0" smtClean="0"/>
            <a:t>.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5400000">
        <a:off x="4179896" y="-563895"/>
        <a:ext cx="948807" cy="726501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EAA564-2D02-4C79-A0CD-EC5644FDC4FA}">
      <dsp:nvSpPr>
        <dsp:cNvPr id="0" name=""/>
        <dsp:cNvSpPr/>
      </dsp:nvSpPr>
      <dsp:spPr>
        <a:xfrm>
          <a:off x="0" y="0"/>
          <a:ext cx="8429684" cy="866813"/>
        </a:xfrm>
        <a:prstGeom prst="round2Diag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91440" rIns="91440" bIns="9144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 dirty="0" smtClean="0"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" action="ppaction://hlinkshowjump?jump=nextslide"/>
            </a:rPr>
            <a:t> ПРОБЛЕМНОЕ ОБУЧЕНИЕ</a:t>
          </a:r>
          <a:endParaRPr lang="ru-RU" sz="2400" b="1" i="0" kern="1200" dirty="0">
            <a:latin typeface="Franklin Gothic Medium" pitchFamily="34" charset="0"/>
            <a:ea typeface="+mn-ea"/>
            <a:cs typeface="+mn-cs"/>
          </a:endParaRPr>
        </a:p>
      </dsp:txBody>
      <dsp:txXfrm>
        <a:off x="1772618" y="0"/>
        <a:ext cx="6657065" cy="866813"/>
      </dsp:txXfrm>
    </dsp:sp>
    <dsp:sp modelId="{36133411-8FE4-4491-BA08-56144C63CB99}">
      <dsp:nvSpPr>
        <dsp:cNvPr id="0" name=""/>
        <dsp:cNvSpPr/>
      </dsp:nvSpPr>
      <dsp:spPr>
        <a:xfrm>
          <a:off x="70546" y="85863"/>
          <a:ext cx="1685936" cy="693450"/>
        </a:xfrm>
        <a:prstGeom prst="round2Diag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F55DC1D-2488-4424-936F-00C76D4A824B}">
      <dsp:nvSpPr>
        <dsp:cNvPr id="0" name=""/>
        <dsp:cNvSpPr/>
      </dsp:nvSpPr>
      <dsp:spPr>
        <a:xfrm>
          <a:off x="0" y="953494"/>
          <a:ext cx="8429684" cy="797988"/>
        </a:xfrm>
        <a:prstGeom prst="round2DiagRect">
          <a:avLst/>
        </a:prstGeom>
        <a:gradFill rotWithShape="0">
          <a:gsLst>
            <a:gs pos="0">
              <a:schemeClr val="accent3">
                <a:hueOff val="1005190"/>
                <a:satOff val="-1860"/>
                <a:lumOff val="-2059"/>
                <a:alphaOff val="0"/>
                <a:shade val="15000"/>
                <a:satMod val="180000"/>
              </a:schemeClr>
            </a:gs>
            <a:gs pos="50000">
              <a:schemeClr val="accent3">
                <a:hueOff val="1005190"/>
                <a:satOff val="-1860"/>
                <a:lumOff val="-2059"/>
                <a:alphaOff val="0"/>
                <a:shade val="45000"/>
                <a:satMod val="170000"/>
              </a:schemeClr>
            </a:gs>
            <a:gs pos="70000">
              <a:schemeClr val="accent3">
                <a:hueOff val="1005190"/>
                <a:satOff val="-1860"/>
                <a:lumOff val="-205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1005190"/>
                <a:satOff val="-1860"/>
                <a:lumOff val="-205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 smtClean="0">
              <a:latin typeface="Tw Cen MT"/>
              <a:ea typeface="+mn-ea"/>
              <a:cs typeface="+mn-cs"/>
              <a:hlinkClick xmlns:r="http://schemas.openxmlformats.org/officeDocument/2006/relationships" r:id="rId2" action="ppaction://hlinkfile"/>
            </a:rPr>
            <a:t> </a:t>
          </a:r>
          <a:r>
            <a:rPr lang="ru-RU" sz="2400" b="1" i="0" kern="1200" dirty="0" smtClean="0"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" action="ppaction://hlinksldjump"/>
            </a:rPr>
            <a:t>МОДУЛЬНАЯ ТЕХНОЛОГИЯ</a:t>
          </a:r>
          <a:endParaRPr lang="ru-RU" sz="2400" b="1" i="0" kern="1200" dirty="0">
            <a:latin typeface="Franklin Gothic Medium" pitchFamily="34" charset="0"/>
            <a:ea typeface="+mn-ea"/>
            <a:cs typeface="+mn-cs"/>
          </a:endParaRPr>
        </a:p>
      </dsp:txBody>
      <dsp:txXfrm>
        <a:off x="1772618" y="953494"/>
        <a:ext cx="6657065" cy="797988"/>
      </dsp:txXfrm>
    </dsp:sp>
    <dsp:sp modelId="{8B82C056-6D44-4EC6-B428-208028A042F5}">
      <dsp:nvSpPr>
        <dsp:cNvPr id="0" name=""/>
        <dsp:cNvSpPr/>
      </dsp:nvSpPr>
      <dsp:spPr>
        <a:xfrm>
          <a:off x="86681" y="1005763"/>
          <a:ext cx="1685936" cy="693450"/>
        </a:xfrm>
        <a:prstGeom prst="round2Diag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EE08B3-1990-4730-B352-C1BE95C73039}">
      <dsp:nvSpPr>
        <dsp:cNvPr id="0" name=""/>
        <dsp:cNvSpPr/>
      </dsp:nvSpPr>
      <dsp:spPr>
        <a:xfrm>
          <a:off x="0" y="1838164"/>
          <a:ext cx="8429684" cy="1254591"/>
        </a:xfrm>
        <a:prstGeom prst="round2DiagRect">
          <a:avLst/>
        </a:prstGeom>
        <a:gradFill rotWithShape="1">
          <a:gsLst>
            <a:gs pos="0">
              <a:schemeClr val="accent6">
                <a:shade val="15000"/>
                <a:satMod val="180000"/>
              </a:schemeClr>
            </a:gs>
            <a:gs pos="50000">
              <a:schemeClr val="accent6">
                <a:shade val="45000"/>
                <a:satMod val="170000"/>
              </a:schemeClr>
            </a:gs>
            <a:gs pos="70000">
              <a:schemeClr val="accent6">
                <a:tint val="99000"/>
                <a:shade val="65000"/>
                <a:satMod val="155000"/>
              </a:schemeClr>
            </a:gs>
            <a:gs pos="100000">
              <a:schemeClr val="accent6"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satMod val="30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 smtClean="0">
              <a:solidFill>
                <a:schemeClr val="bg2">
                  <a:lumMod val="60000"/>
                  <a:lumOff val="40000"/>
                </a:schemeClr>
              </a:solidFill>
              <a:latin typeface="Tw Cen MT"/>
              <a:ea typeface="+mn-ea"/>
              <a:cs typeface="+mn-cs"/>
              <a:hlinkClick xmlns:r="http://schemas.openxmlformats.org/officeDocument/2006/relationships" r:id="" action="ppaction://hlinksldjump"/>
            </a:rPr>
            <a:t> </a:t>
          </a:r>
          <a:r>
            <a:rPr lang="ru-RU" sz="2400" b="1" i="0" kern="1200" dirty="0" smtClean="0">
              <a:solidFill>
                <a:schemeClr val="bg2">
                  <a:lumMod val="60000"/>
                  <a:lumOff val="40000"/>
                </a:schemeClr>
              </a:solidFill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" action="ppaction://hlinksldjump"/>
            </a:rPr>
            <a:t>ИНФОРМАЦИОННО -КОММУНИКАТИВНЫЕ ТЕХНОЛОГИИ</a:t>
          </a:r>
          <a:endParaRPr lang="ru-RU" sz="2400" b="1" i="0" kern="1200" dirty="0">
            <a:solidFill>
              <a:schemeClr val="bg2">
                <a:lumMod val="60000"/>
                <a:lumOff val="40000"/>
              </a:schemeClr>
            </a:solidFill>
            <a:latin typeface="Franklin Gothic Medium" pitchFamily="34" charset="0"/>
            <a:ea typeface="+mn-ea"/>
            <a:cs typeface="+mn-cs"/>
          </a:endParaRPr>
        </a:p>
      </dsp:txBody>
      <dsp:txXfrm>
        <a:off x="1772618" y="1838164"/>
        <a:ext cx="6657065" cy="1254591"/>
      </dsp:txXfrm>
    </dsp:sp>
    <dsp:sp modelId="{0B2BB8AA-4092-4C07-BA8C-D47A4D6D5285}">
      <dsp:nvSpPr>
        <dsp:cNvPr id="0" name=""/>
        <dsp:cNvSpPr/>
      </dsp:nvSpPr>
      <dsp:spPr>
        <a:xfrm>
          <a:off x="86681" y="2118735"/>
          <a:ext cx="1685936" cy="693450"/>
        </a:xfrm>
        <a:prstGeom prst="round2Diag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5949A6-095C-41CC-A96A-D3022429CFFC}">
      <dsp:nvSpPr>
        <dsp:cNvPr id="0" name=""/>
        <dsp:cNvSpPr/>
      </dsp:nvSpPr>
      <dsp:spPr>
        <a:xfrm>
          <a:off x="0" y="3214708"/>
          <a:ext cx="8429684" cy="866813"/>
        </a:xfrm>
        <a:prstGeom prst="round2DiagRect">
          <a:avLst/>
        </a:prstGeom>
        <a:gradFill rotWithShape="0">
          <a:gsLst>
            <a:gs pos="0">
              <a:schemeClr val="accent3">
                <a:hueOff val="3015569"/>
                <a:satOff val="-5581"/>
                <a:lumOff val="-6176"/>
                <a:alphaOff val="0"/>
                <a:shade val="15000"/>
                <a:satMod val="180000"/>
              </a:schemeClr>
            </a:gs>
            <a:gs pos="50000">
              <a:schemeClr val="accent3">
                <a:hueOff val="3015569"/>
                <a:satOff val="-5581"/>
                <a:lumOff val="-6176"/>
                <a:alphaOff val="0"/>
                <a:shade val="45000"/>
                <a:satMod val="170000"/>
              </a:schemeClr>
            </a:gs>
            <a:gs pos="70000">
              <a:schemeClr val="accent3">
                <a:hueOff val="3015569"/>
                <a:satOff val="-5581"/>
                <a:lumOff val="-6176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3015569"/>
                <a:satOff val="-5581"/>
                <a:lumOff val="-6176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 smtClean="0">
              <a:latin typeface="Tw Cen MT"/>
              <a:ea typeface="+mn-ea"/>
              <a:cs typeface="+mn-cs"/>
            </a:rPr>
            <a:t> </a:t>
          </a:r>
          <a:r>
            <a:rPr lang="ru-RU" sz="2400" b="1" i="0" kern="1200" dirty="0" smtClean="0"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" action="ppaction://hlinksldjump"/>
            </a:rPr>
            <a:t>ИГРОВЫЕ   ТЕХНОЛОГИИ</a:t>
          </a:r>
          <a:endParaRPr lang="ru-RU" sz="2400" b="1" i="0" kern="1200" dirty="0">
            <a:latin typeface="Franklin Gothic Medium" pitchFamily="34" charset="0"/>
            <a:ea typeface="+mn-ea"/>
            <a:cs typeface="+mn-cs"/>
          </a:endParaRPr>
        </a:p>
      </dsp:txBody>
      <dsp:txXfrm>
        <a:off x="1772618" y="3214708"/>
        <a:ext cx="6657065" cy="866813"/>
      </dsp:txXfrm>
    </dsp:sp>
    <dsp:sp modelId="{C24DEB7B-AAFE-4777-B8F6-0463A3E03E1B}">
      <dsp:nvSpPr>
        <dsp:cNvPr id="0" name=""/>
        <dsp:cNvSpPr/>
      </dsp:nvSpPr>
      <dsp:spPr>
        <a:xfrm>
          <a:off x="86681" y="3266119"/>
          <a:ext cx="1685936" cy="693450"/>
        </a:xfrm>
        <a:prstGeom prst="round2Diag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987A41-88CE-4917-A47B-5C68237DC6A6}">
      <dsp:nvSpPr>
        <dsp:cNvPr id="0" name=""/>
        <dsp:cNvSpPr/>
      </dsp:nvSpPr>
      <dsp:spPr>
        <a:xfrm>
          <a:off x="0" y="4132932"/>
          <a:ext cx="8429684" cy="866813"/>
        </a:xfrm>
        <a:prstGeom prst="round2DiagRect">
          <a:avLst/>
        </a:prstGeom>
        <a:gradFill rotWithShape="0">
          <a:gsLst>
            <a:gs pos="0">
              <a:schemeClr val="accent3">
                <a:hueOff val="4020759"/>
                <a:satOff val="-7441"/>
                <a:lumOff val="-8235"/>
                <a:alphaOff val="0"/>
                <a:shade val="15000"/>
                <a:satMod val="180000"/>
              </a:schemeClr>
            </a:gs>
            <a:gs pos="50000">
              <a:schemeClr val="accent3">
                <a:hueOff val="4020759"/>
                <a:satOff val="-7441"/>
                <a:lumOff val="-8235"/>
                <a:alphaOff val="0"/>
                <a:shade val="45000"/>
                <a:satMod val="170000"/>
              </a:schemeClr>
            </a:gs>
            <a:gs pos="70000">
              <a:schemeClr val="accent3">
                <a:hueOff val="4020759"/>
                <a:satOff val="-7441"/>
                <a:lumOff val="-823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4020759"/>
                <a:satOff val="-7441"/>
                <a:lumOff val="-823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kern="1200" dirty="0" smtClean="0">
              <a:latin typeface="Tw Cen MT"/>
              <a:ea typeface="+mn-ea"/>
              <a:cs typeface="+mn-cs"/>
            </a:rPr>
            <a:t> </a:t>
          </a:r>
          <a:r>
            <a:rPr lang="ru-RU" sz="2400" b="1" i="0" kern="1200" dirty="0" smtClean="0">
              <a:latin typeface="Franklin Gothic Medium" pitchFamily="34" charset="0"/>
              <a:ea typeface="+mn-ea"/>
              <a:cs typeface="+mn-cs"/>
              <a:hlinkClick xmlns:r="http://schemas.openxmlformats.org/officeDocument/2006/relationships" r:id="" action="ppaction://hlinksldjump"/>
            </a:rPr>
            <a:t>ПРОЕКТНО   -  ИССЛЕДОВАТЕЛЬСКАЯ ДЕЯТЕЛЬНОСТЬ   ОБУЧАЮЩИХСЯ </a:t>
          </a:r>
          <a:endParaRPr lang="ru-RU" sz="2400" b="1" i="0" kern="1200" dirty="0">
            <a:latin typeface="Franklin Gothic Medium" pitchFamily="34" charset="0"/>
            <a:ea typeface="+mn-ea"/>
            <a:cs typeface="+mn-cs"/>
          </a:endParaRPr>
        </a:p>
      </dsp:txBody>
      <dsp:txXfrm>
        <a:off x="1772618" y="4132932"/>
        <a:ext cx="6657065" cy="866813"/>
      </dsp:txXfrm>
    </dsp:sp>
    <dsp:sp modelId="{AB2C5E68-71D1-45BF-8944-A26400AB737A}">
      <dsp:nvSpPr>
        <dsp:cNvPr id="0" name=""/>
        <dsp:cNvSpPr/>
      </dsp:nvSpPr>
      <dsp:spPr>
        <a:xfrm>
          <a:off x="86681" y="4219614"/>
          <a:ext cx="1685936" cy="693450"/>
        </a:xfrm>
        <a:prstGeom prst="round2Diag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EAA564-2D02-4C79-A0CD-EC5644FDC4FA}">
      <dsp:nvSpPr>
        <dsp:cNvPr id="0" name=""/>
        <dsp:cNvSpPr/>
      </dsp:nvSpPr>
      <dsp:spPr>
        <a:xfrm>
          <a:off x="0" y="0"/>
          <a:ext cx="7215238" cy="902468"/>
        </a:xfrm>
        <a:prstGeom prst="round2Diag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kern="120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 </a:t>
          </a:r>
          <a:r>
            <a:rPr lang="ru-RU" sz="2800" b="1" i="0" kern="120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МОТИВАЦИЯ</a:t>
          </a:r>
          <a:endParaRPr lang="ru-RU" sz="2800" b="1" i="0" kern="1200" dirty="0">
            <a:solidFill>
              <a:schemeClr val="bg2"/>
            </a:solidFill>
            <a:latin typeface="Tw Cen MT"/>
            <a:ea typeface="+mn-ea"/>
            <a:cs typeface="+mn-cs"/>
          </a:endParaRPr>
        </a:p>
      </dsp:txBody>
      <dsp:txXfrm>
        <a:off x="1533294" y="0"/>
        <a:ext cx="5681943" cy="902468"/>
      </dsp:txXfrm>
    </dsp:sp>
    <dsp:sp modelId="{36133411-8FE4-4491-BA08-56144C63CB99}">
      <dsp:nvSpPr>
        <dsp:cNvPr id="0" name=""/>
        <dsp:cNvSpPr/>
      </dsp:nvSpPr>
      <dsp:spPr>
        <a:xfrm>
          <a:off x="90246" y="90246"/>
          <a:ext cx="1443047" cy="721974"/>
        </a:xfrm>
        <a:prstGeom prst="round2Diag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F55DC1D-2488-4424-936F-00C76D4A824B}">
      <dsp:nvSpPr>
        <dsp:cNvPr id="0" name=""/>
        <dsp:cNvSpPr/>
      </dsp:nvSpPr>
      <dsp:spPr>
        <a:xfrm>
          <a:off x="0" y="992714"/>
          <a:ext cx="7215238" cy="902468"/>
        </a:xfrm>
        <a:prstGeom prst="round2DiagRect">
          <a:avLst/>
        </a:prstGeom>
        <a:gradFill rotWithShape="0">
          <a:gsLst>
            <a:gs pos="0">
              <a:schemeClr val="accent3">
                <a:hueOff val="1005190"/>
                <a:satOff val="-1860"/>
                <a:lumOff val="-2059"/>
                <a:alphaOff val="0"/>
                <a:shade val="15000"/>
                <a:satMod val="180000"/>
              </a:schemeClr>
            </a:gs>
            <a:gs pos="50000">
              <a:schemeClr val="accent3">
                <a:hueOff val="1005190"/>
                <a:satOff val="-1860"/>
                <a:lumOff val="-2059"/>
                <a:alphaOff val="0"/>
                <a:shade val="45000"/>
                <a:satMod val="170000"/>
              </a:schemeClr>
            </a:gs>
            <a:gs pos="70000">
              <a:schemeClr val="accent3">
                <a:hueOff val="1005190"/>
                <a:satOff val="-1860"/>
                <a:lumOff val="-205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1005190"/>
                <a:satOff val="-1860"/>
                <a:lumOff val="-205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kern="1200" dirty="0" smtClean="0">
              <a:latin typeface="Tw Cen MT"/>
              <a:ea typeface="+mn-ea"/>
              <a:cs typeface="+mn-cs"/>
            </a:rPr>
            <a:t> </a:t>
          </a:r>
          <a:r>
            <a:rPr lang="ru-RU" sz="2800" b="1" i="0" kern="120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ЦЕЛЕПОЛАГАНИЕ</a:t>
          </a:r>
          <a:endParaRPr lang="ru-RU" sz="2800" b="1" i="0" kern="1200" dirty="0">
            <a:solidFill>
              <a:schemeClr val="bg2"/>
            </a:solidFill>
            <a:latin typeface="Tw Cen MT"/>
            <a:ea typeface="+mn-ea"/>
            <a:cs typeface="+mn-cs"/>
          </a:endParaRPr>
        </a:p>
      </dsp:txBody>
      <dsp:txXfrm>
        <a:off x="1533294" y="992714"/>
        <a:ext cx="5681943" cy="902468"/>
      </dsp:txXfrm>
    </dsp:sp>
    <dsp:sp modelId="{8B82C056-6D44-4EC6-B428-208028A042F5}">
      <dsp:nvSpPr>
        <dsp:cNvPr id="0" name=""/>
        <dsp:cNvSpPr/>
      </dsp:nvSpPr>
      <dsp:spPr>
        <a:xfrm>
          <a:off x="90246" y="1082961"/>
          <a:ext cx="1443047" cy="721974"/>
        </a:xfrm>
        <a:prstGeom prst="round2Diag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EE08B3-1990-4730-B352-C1BE95C73039}">
      <dsp:nvSpPr>
        <dsp:cNvPr id="0" name=""/>
        <dsp:cNvSpPr/>
      </dsp:nvSpPr>
      <dsp:spPr>
        <a:xfrm>
          <a:off x="0" y="1985429"/>
          <a:ext cx="7215238" cy="902468"/>
        </a:xfrm>
        <a:prstGeom prst="round2DiagRect">
          <a:avLst/>
        </a:prstGeom>
        <a:gradFill rotWithShape="0">
          <a:gsLst>
            <a:gs pos="0">
              <a:schemeClr val="accent3">
                <a:hueOff val="2010379"/>
                <a:satOff val="-3721"/>
                <a:lumOff val="-4117"/>
                <a:alphaOff val="0"/>
                <a:shade val="15000"/>
                <a:satMod val="180000"/>
              </a:schemeClr>
            </a:gs>
            <a:gs pos="50000">
              <a:schemeClr val="accent3">
                <a:hueOff val="2010379"/>
                <a:satOff val="-3721"/>
                <a:lumOff val="-4117"/>
                <a:alphaOff val="0"/>
                <a:shade val="45000"/>
                <a:satMod val="170000"/>
              </a:schemeClr>
            </a:gs>
            <a:gs pos="70000">
              <a:schemeClr val="accent3">
                <a:hueOff val="2010379"/>
                <a:satOff val="-3721"/>
                <a:lumOff val="-411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2010379"/>
                <a:satOff val="-3721"/>
                <a:lumOff val="-411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kern="1200" dirty="0" smtClean="0">
              <a:latin typeface="Tw Cen MT"/>
              <a:ea typeface="+mn-ea"/>
              <a:cs typeface="+mn-cs"/>
            </a:rPr>
            <a:t> </a:t>
          </a:r>
          <a:r>
            <a:rPr lang="ru-RU" sz="2800" b="1" i="0" kern="1200" dirty="0" smtClean="0">
              <a:solidFill>
                <a:schemeClr val="bg2"/>
              </a:solidFill>
              <a:latin typeface="Tw Cen MT"/>
              <a:ea typeface="+mn-ea"/>
              <a:cs typeface="+mn-cs"/>
              <a:hlinkClick xmlns:r="http://schemas.openxmlformats.org/officeDocument/2006/relationships" r:id="" action="ppaction://hlinkshowjump?jump=nextslide"/>
            </a:rPr>
            <a:t>АКТУАЛИЗАЦИЯ  ЗНАНИЙ</a:t>
          </a:r>
          <a:endParaRPr lang="ru-RU" sz="2800" b="1" i="0" kern="1200" dirty="0">
            <a:solidFill>
              <a:schemeClr val="bg2"/>
            </a:solidFill>
            <a:latin typeface="Tw Cen MT"/>
            <a:ea typeface="+mn-ea"/>
            <a:cs typeface="+mn-cs"/>
          </a:endParaRPr>
        </a:p>
      </dsp:txBody>
      <dsp:txXfrm>
        <a:off x="1533294" y="1985429"/>
        <a:ext cx="5681943" cy="902468"/>
      </dsp:txXfrm>
    </dsp:sp>
    <dsp:sp modelId="{0B2BB8AA-4092-4C07-BA8C-D47A4D6D5285}">
      <dsp:nvSpPr>
        <dsp:cNvPr id="0" name=""/>
        <dsp:cNvSpPr/>
      </dsp:nvSpPr>
      <dsp:spPr>
        <a:xfrm>
          <a:off x="90246" y="2075676"/>
          <a:ext cx="1443047" cy="721974"/>
        </a:xfrm>
        <a:prstGeom prst="round2Diag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5949A6-095C-41CC-A96A-D3022429CFFC}">
      <dsp:nvSpPr>
        <dsp:cNvPr id="0" name=""/>
        <dsp:cNvSpPr/>
      </dsp:nvSpPr>
      <dsp:spPr>
        <a:xfrm>
          <a:off x="8291" y="3057366"/>
          <a:ext cx="7215238" cy="902468"/>
        </a:xfrm>
        <a:prstGeom prst="round2DiagRect">
          <a:avLst/>
        </a:prstGeom>
        <a:gradFill rotWithShape="0">
          <a:gsLst>
            <a:gs pos="0">
              <a:schemeClr val="accent3">
                <a:hueOff val="3015569"/>
                <a:satOff val="-5581"/>
                <a:lumOff val="-6176"/>
                <a:alphaOff val="0"/>
                <a:shade val="15000"/>
                <a:satMod val="180000"/>
              </a:schemeClr>
            </a:gs>
            <a:gs pos="50000">
              <a:schemeClr val="accent3">
                <a:hueOff val="3015569"/>
                <a:satOff val="-5581"/>
                <a:lumOff val="-6176"/>
                <a:alphaOff val="0"/>
                <a:shade val="45000"/>
                <a:satMod val="170000"/>
              </a:schemeClr>
            </a:gs>
            <a:gs pos="70000">
              <a:schemeClr val="accent3">
                <a:hueOff val="3015569"/>
                <a:satOff val="-5581"/>
                <a:lumOff val="-6176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3015569"/>
                <a:satOff val="-5581"/>
                <a:lumOff val="-6176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kern="1200" dirty="0" smtClean="0">
              <a:latin typeface="Tw Cen MT"/>
              <a:ea typeface="+mn-ea"/>
              <a:cs typeface="+mn-cs"/>
            </a:rPr>
            <a:t> </a:t>
          </a:r>
          <a:endParaRPr lang="ru-RU" sz="2800" b="0" i="0" kern="1200" dirty="0">
            <a:latin typeface="Tw Cen MT"/>
            <a:ea typeface="+mn-ea"/>
            <a:cs typeface="+mn-cs"/>
          </a:endParaRPr>
        </a:p>
      </dsp:txBody>
      <dsp:txXfrm>
        <a:off x="1541585" y="3057366"/>
        <a:ext cx="5681943" cy="902468"/>
      </dsp:txXfrm>
    </dsp:sp>
    <dsp:sp modelId="{C24DEB7B-AAFE-4777-B8F6-0463A3E03E1B}">
      <dsp:nvSpPr>
        <dsp:cNvPr id="0" name=""/>
        <dsp:cNvSpPr/>
      </dsp:nvSpPr>
      <dsp:spPr>
        <a:xfrm>
          <a:off x="-8291" y="2978144"/>
          <a:ext cx="1656705" cy="1060912"/>
        </a:xfrm>
        <a:prstGeom prst="round2Diag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987A41-88CE-4917-A47B-5C68237DC6A6}">
      <dsp:nvSpPr>
        <dsp:cNvPr id="0" name=""/>
        <dsp:cNvSpPr/>
      </dsp:nvSpPr>
      <dsp:spPr>
        <a:xfrm>
          <a:off x="0" y="4129303"/>
          <a:ext cx="7215238" cy="902468"/>
        </a:xfrm>
        <a:prstGeom prst="round2DiagRect">
          <a:avLst/>
        </a:prstGeom>
        <a:gradFill rotWithShape="0">
          <a:gsLst>
            <a:gs pos="0">
              <a:schemeClr val="accent3">
                <a:hueOff val="4020759"/>
                <a:satOff val="-7441"/>
                <a:lumOff val="-8235"/>
                <a:alphaOff val="0"/>
                <a:shade val="15000"/>
                <a:satMod val="180000"/>
              </a:schemeClr>
            </a:gs>
            <a:gs pos="50000">
              <a:schemeClr val="accent3">
                <a:hueOff val="4020759"/>
                <a:satOff val="-7441"/>
                <a:lumOff val="-8235"/>
                <a:alphaOff val="0"/>
                <a:shade val="45000"/>
                <a:satMod val="170000"/>
              </a:schemeClr>
            </a:gs>
            <a:gs pos="70000">
              <a:schemeClr val="accent3">
                <a:hueOff val="4020759"/>
                <a:satOff val="-7441"/>
                <a:lumOff val="-823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4020759"/>
                <a:satOff val="-7441"/>
                <a:lumOff val="-823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320" tIns="106680" rIns="106680" bIns="1066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kern="120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 </a:t>
          </a:r>
          <a:r>
            <a:rPr lang="ru-RU" sz="2800" b="1" i="0" kern="120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РЕФЛЕКСИЯ</a:t>
          </a:r>
          <a:endParaRPr lang="ru-RU" sz="2800" b="1" i="0" kern="1200" dirty="0">
            <a:solidFill>
              <a:schemeClr val="bg2"/>
            </a:solidFill>
            <a:latin typeface="Tw Cen MT"/>
            <a:ea typeface="+mn-ea"/>
            <a:cs typeface="+mn-cs"/>
          </a:endParaRPr>
        </a:p>
      </dsp:txBody>
      <dsp:txXfrm>
        <a:off x="1533294" y="4129303"/>
        <a:ext cx="5681943" cy="902468"/>
      </dsp:txXfrm>
    </dsp:sp>
    <dsp:sp modelId="{AB2C5E68-71D1-45BF-8944-A26400AB737A}">
      <dsp:nvSpPr>
        <dsp:cNvPr id="0" name=""/>
        <dsp:cNvSpPr/>
      </dsp:nvSpPr>
      <dsp:spPr>
        <a:xfrm>
          <a:off x="90246" y="4219550"/>
          <a:ext cx="1443047" cy="721974"/>
        </a:xfrm>
        <a:prstGeom prst="round2Diag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glow rad="101600">
            <a:schemeClr val="bg1"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D7119-8266-4898-B1EA-F5B521FE171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691CA-543F-4D84-82E0-6BEBE90089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90068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808CB-A555-41AE-A369-0D7698FF9310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BD964-ADA3-4B54-B88C-EE740755B8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9594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algn="r" defTabSz="914400">
              <a:buNone/>
            </a:pPr>
            <a:fld id="{81331B57-0BE5-4F82-AA58-76F53EFF3ADA}" type="datetime8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4/22/2019 7:49 PM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0" y="8685213"/>
            <a:ext cx="6172200" cy="457200"/>
          </a:xfrm>
        </p:spPr>
        <p:txBody>
          <a:bodyPr/>
          <a:lstStyle/>
          <a:p>
            <a:pPr algn="l" defTabSz="914400">
              <a:buNone/>
            </a:pP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© Корпорация Майкрософт (Microsoft Corporation), 2007. Все права защищены. Microsoft, Windows, Windows Vista и другие названия продуктов являются или могут являться зарегистрированными товарными знаками и/или товарными знаками в США и/или других странах.</a:t>
            </a:r>
          </a:p>
          <a:p>
            <a:pPr algn="l" defTabSz="914400">
              <a:buNone/>
            </a:pP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Информация приведена в этом документе только в демонстрационных целях и не отражает точку зрения представителей корпорации Майкрософт на момент составления данной презентации.  Поскольку корпорация Майкрософт вынуждена учитывать меняющиеся рыночные условия, она не гарантирует точность информации, указанной после составления этой презентации, а также не берет на себя подобной обязанности.  </a:t>
            </a:r>
            <a:b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</a:b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КОРПОРАЦИЯ МАЙКРОСОФТ НЕ ДАЕТ НИКАКИХ ЯВНЫХ, ПОДРАЗУМЕВАЕМЫХ ИЛИ ЗАКРЕПЛЕННЫХ ЗАКОНОДАТЕЛЬСТВОМ ГАРАНТИЙ В ОТНОШЕНИИ СВЕДЕНИЙ ИЗ ЭТОЙ ПРЕЗЕНТАЦИИ.</a:t>
            </a:r>
          </a:p>
          <a:p>
            <a:pPr algn="l" defTabSz="914400">
              <a:buNone/>
            </a:pPr>
            <a:endParaRPr lang="en-US" sz="5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6172199" y="8685213"/>
            <a:ext cx="684213" cy="457200"/>
          </a:xfrm>
        </p:spPr>
        <p:txBody>
          <a:bodyPr/>
          <a:lstStyle/>
          <a:p>
            <a:pPr algn="r" defTabSz="914400">
              <a:buNone/>
            </a:pPr>
            <a:fld id="{EC87E0CF-87F6-4B58-B8B8-DCAB2DAAF3CA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algn="r" defTabSz="914400">
              <a:buNone/>
            </a:pPr>
            <a:fld id="{81331B57-0BE5-4F82-AA58-76F53EFF3ADA}" type="datetime8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4/22/2019 7:49 PM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 defTabSz="914400">
              <a:buNone/>
            </a:pPr>
            <a:r>
              <a:rPr lang="en-US" sz="12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© Корпорация Майкрософт (Microsoft Corporation), 2007. Все права защищены. Microsoft, Windows, Windows Vista и другие названия продуктов являются или могут являться зарегистрированными товарными знаками и/или товарными знаками в США и/или других странах.</a:t>
            </a:r>
          </a:p>
          <a:p>
            <a:pPr algn="l" defTabSz="914400">
              <a:buNone/>
            </a:pPr>
            <a:r>
              <a:rPr lang="en-US" sz="12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Информация приведена в этом документе только в демонстрационных целях и не отражает точку зрения представителей корпорации Майкрософт на момент составления данной презентации.  Поскольку корпорация Майкрософт вынуждена учитывать меняющиеся рыночные условия, она не гарантирует точность информации, указанной после составления этой презентации, а также не берет на себя подобной обязанности.  </a:t>
            </a:r>
            <a:br>
              <a:rPr lang="en-US" sz="12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</a:br>
            <a:r>
              <a:rPr lang="en-US" sz="12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КОРПОРАЦИЯ МАЙКРОСОФТ НЕ ДАЕТ НИКАКИХ ЯВНЫХ, ПОДРАЗУМЕВАЕМЫХ ИЛИ ЗАКРЕПЛЕННЫХ ЗАКОНОДАТЕЛЬСТВОМ ГАРАНТИЙ В ОТНОШЕНИИ СВЕДЕНИЙ ИЗ ЭТОЙ ПРЕЗЕНТАЦИИ.</a:t>
            </a:r>
          </a:p>
          <a:p>
            <a:pPr algn="l" defTabSz="914400">
              <a:buNone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defTabSz="914400">
              <a:buNone/>
            </a:pPr>
            <a:fld id="{EC87E0CF-87F6-4B58-B8B8-DCAB2DAAF3CA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20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algn="r" defTabSz="914400">
              <a:buNone/>
            </a:pPr>
            <a:fld id="{81331B57-0BE5-4F82-AA58-76F53EFF3ADA}" type="datetime8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4/22/2019 7:49 PM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 defTabSz="914400">
              <a:buNone/>
            </a:pPr>
            <a:r>
              <a:rPr lang="en-US" sz="12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© Корпорация Майкрософт (Microsoft Corporation), 2007. Все права защищены. Microsoft, Windows, Windows Vista и другие названия продуктов являются или могут являться зарегистрированными товарными знаками и/или товарными знаками в США и/или других странах.</a:t>
            </a:r>
          </a:p>
          <a:p>
            <a:pPr algn="l" defTabSz="914400">
              <a:buNone/>
            </a:pPr>
            <a:r>
              <a:rPr lang="en-US" sz="12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Информация приведена в этом документе только в демонстрационных целях и не отражает точку зрения представителей корпорации Майкрософт на момент составления данной презентации.  Поскольку корпорация Майкрософт вынуждена учитывать меняющиеся рыночные условия, она не гарантирует точность информации, указанной после составления этой презентации, а также не берет на себя подобной обязанности.  </a:t>
            </a:r>
            <a:br>
              <a:rPr lang="en-US" sz="12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</a:br>
            <a:r>
              <a:rPr lang="en-US" sz="12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КОРПОРАЦИЯ МАЙКРОСОФТ НЕ ДАЕТ НИКАКИХ ЯВНЫХ, ПОДРАЗУМЕВАЕМЫХ ИЛИ ЗАКРЕПЛЕННЫХ ЗАКОНОДАТЕЛЬСТВОМ ГАРАНТИЙ В ОТНОШЕНИИ СВЕДЕНИЙ ИЗ ЭТОЙ ПРЕЗЕНТАЦИИ.</a:t>
            </a:r>
          </a:p>
          <a:p>
            <a:pPr algn="l" defTabSz="914400">
              <a:buNone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defTabSz="914400">
              <a:buNone/>
            </a:pPr>
            <a:fld id="{EC87E0CF-87F6-4B58-B8B8-DCAB2DAAF3CA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22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8B263312-38AA-4E1E-B2B5-0F8F122B24FE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30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pic>
        <p:nvPicPr>
          <p:cNvPr id="4" name="Picture 3" descr="Swir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912118"/>
            <a:ext cx="9144000" cy="320268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wir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143000"/>
            <a:ext cx="9144000" cy="32026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336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wir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143000"/>
            <a:ext cx="9144000" cy="32026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Documents%20and%20Settings\Admin\&#1052;&#1086;&#1080;%20&#1076;&#1086;&#1082;&#1091;&#1084;&#1077;&#1085;&#1090;&#1099;\Downloads\&#1076;&#1080;&#1089;&#1089;&#1086;&#1094;&#1080;&#1072;&#1094;&#1080;&#1103;%20&#1087;&#1086;&#1074;&#1072;&#1088;&#1077;&#1085;&#1085;&#1086;&#1081;%20&#1089;&#1086;&#1083;&#1080;.wm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5.xml"/><Relationship Id="rId5" Type="http://schemas.openxmlformats.org/officeDocument/2006/relationships/slide" Target="slide8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diagramData" Target="../diagrams/data4.xml"/><Relationship Id="rId7" Type="http://schemas.openxmlformats.org/officeDocument/2006/relationships/slide" Target="slide2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24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diagramData" Target="../diagrams/data3.xm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11" Type="http://schemas.microsoft.com/office/2007/relationships/diagramDrawing" Target="../diagrams/drawing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1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5400" b="0" i="0" spc="-15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Calibri"/>
                <a:ea typeface="+mn-ea"/>
                <a:cs typeface="Arial"/>
              </a:rPr>
              <a:t>Заголовок презентации</a:t>
            </a:r>
            <a:endParaRPr lang="ru-RU" sz="5400" b="0" i="0" spc="-150" dirty="0">
              <a:effectLst>
                <a:outerShdw blurRad="50800" dist="38100" dir="2700000" algn="tl">
                  <a:prstClr val="black">
                    <a:alpha val="40000"/>
                  </a:prstClr>
                </a:outerShdw>
              </a:effectLst>
              <a:latin typeface="Calibri"/>
              <a:ea typeface="+mn-ea"/>
              <a:cs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1370012"/>
          </a:xfrm>
        </p:spPr>
        <p:txBody>
          <a:bodyPr>
            <a:normAutofit/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0" i="0" smtClean="0">
                <a:solidFill>
                  <a:srgbClr val="FFFFFF">
                    <a:tint val="75000"/>
                  </a:srgbClr>
                </a:solidFill>
              </a:rPr>
              <a:t>Имя</a:t>
            </a:r>
          </a:p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0" i="0" smtClean="0">
                <a:solidFill>
                  <a:srgbClr val="FFFFFF">
                    <a:tint val="75000"/>
                  </a:srgbClr>
                </a:solidFill>
              </a:rPr>
              <a:t>Должность</a:t>
            </a:r>
          </a:p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0" i="0" smtClean="0">
                <a:solidFill>
                  <a:srgbClr val="FFFFFF">
                    <a:tint val="75000"/>
                  </a:srgbClr>
                </a:solidFill>
              </a:rPr>
              <a:t>Организация</a:t>
            </a:r>
            <a:endParaRPr lang="ru-RU" b="0" i="0">
              <a:solidFill>
                <a:srgbClr val="FFFFFF">
                  <a:tint val="75000"/>
                </a:srgbClr>
              </a:solidFill>
            </a:endParaRPr>
          </a:p>
        </p:txBody>
      </p:sp>
      <p:pic>
        <p:nvPicPr>
          <p:cNvPr id="1027" name="Picture 3" descr="C:\Documents and Settings\Admin\Рабочий стол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71480"/>
            <a:ext cx="7834314" cy="5715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57290" y="928670"/>
            <a:ext cx="6786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Муниципальное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общеобразовательное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учреждение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«</a:t>
            </a:r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Шараповская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 </a:t>
            </a:r>
            <a:r>
              <a:rPr lang="ru-RU" b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средняя </a:t>
            </a:r>
            <a:r>
              <a:rPr lang="ru-RU" b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школа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»</a:t>
            </a:r>
          </a:p>
          <a:p>
            <a:pPr algn="ctr"/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Шатковского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 района Нижегородской области</a:t>
            </a:r>
            <a:endParaRPr lang="ru-RU" b="1" dirty="0">
              <a:solidFill>
                <a:schemeClr val="bg2">
                  <a:lumMod val="60000"/>
                  <a:lumOff val="4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2214554"/>
            <a:ext cx="6643734" cy="6463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МЕТОДИЧЕСКАЯ  РАЗРАБОТКА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РАЗДЕЛА  УЧЕБНОЙ  ПРОГРАММЫ  ПО  ХИМИИ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0166" y="2967335"/>
            <a:ext cx="607223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Heavy" pitchFamily="34" charset="0"/>
              </a:rPr>
              <a:t> Растворение. Растворы. Свойства растворов электролитов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ranklin Gothic Heavy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5984" y="4714884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 Narrow" pitchFamily="34" charset="0"/>
              </a:rPr>
              <a:t>У</a:t>
            </a:r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учитель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 химии: </a:t>
            </a:r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Каравашкина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itchFamily="34" charset="0"/>
              </a:rPr>
              <a:t> Альбина Ивановна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5500702"/>
            <a:ext cx="833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2017 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г.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98598"/>
          </a:xfrm>
        </p:spPr>
        <p:txBody>
          <a:bodyPr/>
          <a:lstStyle/>
          <a:p>
            <a:pPr algn="ctr"/>
            <a:r>
              <a:rPr lang="ru-RU" sz="3600" b="1" dirty="0">
                <a:effectLst/>
                <a:latin typeface="Franklin Gothic Medium" pitchFamily="34" charset="0"/>
              </a:rPr>
              <a:t>ПРОБЛЕМНЫЙ    ЭКСПЕРИМЕНТ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4319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 descr="p-980-04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71546"/>
            <a:ext cx="9144000" cy="5786454"/>
          </a:xfrm>
          <a:prstGeom prst="rect">
            <a:avLst/>
          </a:prstGeom>
        </p:spPr>
      </p:pic>
      <p:pic>
        <p:nvPicPr>
          <p:cNvPr id="4098" name="Picture 2" descr="C:\Documents and Settings\Admin\Мои документы\Мои рисунки\SDV_0249.MP4_snapshot_00.01_[2014.03.31_22.09.28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643050"/>
            <a:ext cx="8001000" cy="45005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98598"/>
          </a:xfrm>
        </p:spPr>
        <p:txBody>
          <a:bodyPr/>
          <a:lstStyle/>
          <a:p>
            <a:pPr algn="ctr"/>
            <a:r>
              <a:rPr lang="ru-RU" sz="3600" b="1" dirty="0" smtClean="0">
                <a:effectLst/>
                <a:latin typeface="Franklin Gothic Medium" pitchFamily="34" charset="0"/>
              </a:rPr>
              <a:t>ПРОБЛЕМНЫЙ    ЭКСПЕРИМЕНТ</a:t>
            </a:r>
            <a:endParaRPr lang="ru-RU" sz="3600" b="1" dirty="0">
              <a:effectLst/>
              <a:latin typeface="Franklin Gothic Medium" pitchFamily="34" charset="0"/>
            </a:endParaRPr>
          </a:p>
        </p:txBody>
      </p:sp>
      <p:pic>
        <p:nvPicPr>
          <p:cNvPr id="3" name="Рисунок 2" descr="p-980-04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32"/>
            <a:ext cx="9144000" cy="6000768"/>
          </a:xfrm>
          <a:prstGeom prst="rect">
            <a:avLst/>
          </a:prstGeom>
        </p:spPr>
      </p:pic>
      <p:pic>
        <p:nvPicPr>
          <p:cNvPr id="6" name="Picture 2" descr="C:\Documents and Settings\Admin\Мои документы\Intelli-studio\Samsung SMX-C20\2014-04-08\SAM_27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17" y="1571612"/>
            <a:ext cx="7698636" cy="43577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трелка вправо 6">
            <a:hlinkClick r:id="rId4" action="ppaction://hlinksldjump"/>
          </p:cNvPr>
          <p:cNvSpPr/>
          <p:nvPr/>
        </p:nvSpPr>
        <p:spPr bwMode="auto">
          <a:xfrm>
            <a:off x="7429520" y="6072206"/>
            <a:ext cx="1071570" cy="785794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school22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913"/>
            <a:ext cx="9144000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74638"/>
            <a:ext cx="7758139" cy="4819781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</a:rPr>
              <a:t>Модуль .  </a:t>
            </a:r>
            <a: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ХИМИЧЕСКИЕ </a:t>
            </a:r>
            <a:r>
              <a:rPr lang="ru-RU" sz="2000" b="1" u="sng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СВОЙСТВА  </a:t>
            </a:r>
            <a: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КИСЛОТ</a:t>
            </a:r>
            <a:b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</a:br>
            <a: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</a:br>
            <a:r>
              <a:rPr lang="ru-RU" sz="1800" u="sng" dirty="0">
                <a:solidFill>
                  <a:schemeClr val="bg2"/>
                </a:solidFill>
              </a:rPr>
              <a:t>Цель</a:t>
            </a:r>
            <a:r>
              <a:rPr lang="ru-RU" sz="1800" dirty="0">
                <a:solidFill>
                  <a:schemeClr val="bg2"/>
                </a:solidFill>
              </a:rPr>
              <a:t>- научиться прогнозировать возможность протекания  химических реакций, составлять уравнения реакций, отражающих химические свойства</a:t>
            </a:r>
            <a:br>
              <a:rPr lang="ru-RU" sz="1800" dirty="0">
                <a:solidFill>
                  <a:schemeClr val="bg2"/>
                </a:solidFill>
              </a:rPr>
            </a:br>
            <a:r>
              <a:rPr lang="ru-RU" sz="1800" dirty="0" smtClean="0">
                <a:solidFill>
                  <a:schemeClr val="bg2"/>
                </a:solidFill>
              </a:rPr>
              <a:t>кислот</a:t>
            </a:r>
            <a:br>
              <a:rPr lang="ru-RU" sz="1800" dirty="0" smtClean="0">
                <a:solidFill>
                  <a:schemeClr val="bg2"/>
                </a:solidFill>
              </a:rPr>
            </a:br>
            <a:r>
              <a:rPr lang="ru-RU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</a:rPr>
              <a:t>  </a:t>
            </a:r>
            <a:r>
              <a:rPr lang="ru-RU" sz="1400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Составьте </a:t>
            </a:r>
            <a:r>
              <a:rPr lang="ru-RU" sz="1400" i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уравнения </a:t>
            </a:r>
            <a:r>
              <a:rPr lang="ru-RU" sz="1400" b="1" i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возможных</a:t>
            </a:r>
            <a:r>
              <a:rPr lang="ru-RU" sz="1400" i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реакций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1. </a:t>
            </a:r>
            <a:r>
              <a:rPr lang="ru-RU" sz="1400" b="1" i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Взаимодействие </a:t>
            </a:r>
            <a:r>
              <a:rPr lang="ru-RU" sz="1400" b="1" i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кислот с  металлами.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Zn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+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H2SO4 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= 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              Mg + HCl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=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Cu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+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HCl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=  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                            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2. </a:t>
            </a:r>
            <a:r>
              <a:rPr lang="ru-RU" sz="1400" b="1" i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Взаимодействие </a:t>
            </a:r>
            <a:r>
              <a:rPr lang="ru-RU" sz="1400" b="1" i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кислот с основными </a:t>
            </a:r>
            <a:r>
              <a:rPr lang="ru-RU" sz="1400" b="1" i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оксидами 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MgO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+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H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2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SO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4 =                       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Na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2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+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HNO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3 =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С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uO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+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HCl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=                                 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FeO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+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HNO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3 = 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3. </a:t>
            </a:r>
            <a:r>
              <a:rPr lang="ru-RU" sz="1400" b="1" i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Взаимодействие </a:t>
            </a:r>
            <a:r>
              <a:rPr lang="ru-RU" sz="1400" b="1" i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кислот  </a:t>
            </a:r>
            <a:r>
              <a:rPr lang="ru-RU" sz="1400" b="1" i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с </a:t>
            </a:r>
            <a:r>
              <a:rPr lang="ru-RU" sz="1400" b="1" i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основаниями</a:t>
            </a:r>
            <a:r>
              <a:rPr lang="ru-RU" sz="1400" b="1" i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.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2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NaOH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+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H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2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SiO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3 =      </a:t>
            </a:r>
            <a:r>
              <a:rPr lang="ru-RU" sz="14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                   </a:t>
            </a:r>
            <a:r>
              <a:rPr lang="en-US" sz="14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HNO</a:t>
            </a: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3 + Са(ОН)2=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ru-RU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4. </a:t>
            </a:r>
            <a:r>
              <a:rPr lang="ru-RU" sz="1400" b="1" i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Взаимодействие </a:t>
            </a:r>
            <a:r>
              <a:rPr lang="ru-RU" sz="1400" b="1" i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кислот  </a:t>
            </a:r>
            <a:r>
              <a:rPr lang="ru-RU" sz="1400" b="1" i="1" u="sng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с солями  </a:t>
            </a:r>
            <a: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</a:b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K2CO3 +HNO3 =  </a:t>
            </a:r>
            <a:r>
              <a:rPr lang="ru-RU" sz="14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                      </a:t>
            </a:r>
            <a:r>
              <a:rPr lang="en-US" sz="14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AgNO3 </a:t>
            </a:r>
            <a:r>
              <a:rPr lang="en-US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Georgia" pitchFamily="18" charset="0"/>
              </a:rPr>
              <a:t>+ HCl 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b="1" dirty="0" smtClean="0">
              <a:solidFill>
                <a:srgbClr val="CC0000"/>
              </a:solidFill>
              <a:latin typeface="DexterC" pitchFamily="2" charset="0"/>
            </a:endParaRPr>
          </a:p>
        </p:txBody>
      </p:sp>
      <p:pic>
        <p:nvPicPr>
          <p:cNvPr id="6" name="Рисунок 5" descr="C:\Documents and Settings\Admin\Мои документы\Мои рисунки\p-980-04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-214338"/>
            <a:ext cx="146597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928662" y="4214818"/>
            <a:ext cx="284459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i="1" u="sng" dirty="0" smtClean="0">
                <a:solidFill>
                  <a:schemeClr val="bg2"/>
                </a:solidFill>
              </a:rPr>
              <a:t>Задача – мысленный эксперимент</a:t>
            </a:r>
            <a:endParaRPr lang="ru-RU" u="sng" dirty="0" smtClean="0">
              <a:solidFill>
                <a:schemeClr val="bg2"/>
              </a:solidFill>
            </a:endParaRPr>
          </a:p>
          <a:p>
            <a:r>
              <a:rPr lang="ru-RU" i="1" dirty="0" smtClean="0">
                <a:solidFill>
                  <a:schemeClr val="bg2"/>
                </a:solidFill>
              </a:rPr>
              <a:t>      Смесь, состоящую из 20 г  магниевых стружек и 32 г  медных опилок, </a:t>
            </a:r>
          </a:p>
          <a:p>
            <a:r>
              <a:rPr lang="ru-RU" i="1" dirty="0" smtClean="0">
                <a:solidFill>
                  <a:schemeClr val="bg2"/>
                </a:solidFill>
              </a:rPr>
              <a:t>залили соляной кислотой. Вычислите объём выделившегося при этом газа.</a:t>
            </a:r>
            <a:endParaRPr lang="ru-RU" dirty="0" smtClean="0">
              <a:solidFill>
                <a:schemeClr val="bg2"/>
              </a:solidFill>
            </a:endParaRPr>
          </a:p>
          <a:p>
            <a:r>
              <a:rPr lang="ru-RU" i="1" dirty="0" smtClean="0">
                <a:solidFill>
                  <a:schemeClr val="bg2"/>
                </a:solidFill>
              </a:rPr>
              <a:t> </a:t>
            </a:r>
            <a:r>
              <a:rPr lang="ru-RU" b="1" i="1" u="sng" dirty="0" smtClean="0">
                <a:solidFill>
                  <a:schemeClr val="bg2"/>
                </a:solidFill>
              </a:rPr>
              <a:t>Задача – реальный эксперимент</a:t>
            </a:r>
            <a:endParaRPr lang="ru-RU" u="sng" dirty="0" smtClean="0">
              <a:solidFill>
                <a:schemeClr val="bg2"/>
              </a:solidFill>
            </a:endParaRPr>
          </a:p>
          <a:p>
            <a:r>
              <a:rPr lang="ru-RU" i="1" dirty="0" smtClean="0">
                <a:solidFill>
                  <a:schemeClr val="bg2"/>
                </a:solidFill>
              </a:rPr>
              <a:t>Вам выдан ржавый гвоздь. Можно ли его очистить от ржавчины, </a:t>
            </a:r>
          </a:p>
          <a:p>
            <a:r>
              <a:rPr lang="ru-RU" i="1" dirty="0" smtClean="0">
                <a:solidFill>
                  <a:schemeClr val="bg2"/>
                </a:solidFill>
              </a:rPr>
              <a:t>если известно, что в её состав ржавчины входят оксид железа (III) </a:t>
            </a:r>
          </a:p>
          <a:p>
            <a:r>
              <a:rPr lang="ru-RU" i="1" dirty="0" smtClean="0">
                <a:solidFill>
                  <a:schemeClr val="bg2"/>
                </a:solidFill>
              </a:rPr>
              <a:t>и </a:t>
            </a:r>
            <a:r>
              <a:rPr lang="ru-RU" i="1" dirty="0" err="1" smtClean="0">
                <a:solidFill>
                  <a:schemeClr val="bg2"/>
                </a:solidFill>
              </a:rPr>
              <a:t>гидроксид</a:t>
            </a:r>
            <a:r>
              <a:rPr lang="ru-RU" i="1" dirty="0" smtClean="0">
                <a:solidFill>
                  <a:schemeClr val="bg2"/>
                </a:solidFill>
              </a:rPr>
              <a:t> железа (III)? Составьте уравнения проведённых вами </a:t>
            </a:r>
          </a:p>
          <a:p>
            <a:r>
              <a:rPr lang="ru-RU" i="1" dirty="0" smtClean="0">
                <a:solidFill>
                  <a:schemeClr val="bg2"/>
                </a:solidFill>
              </a:rPr>
              <a:t>реакций в молекулярном, полном ионном и сокращённом ионном виде.</a:t>
            </a:r>
            <a:endParaRPr lang="ru-RU" dirty="0" smtClean="0">
              <a:solidFill>
                <a:schemeClr val="bg2"/>
              </a:solidFill>
            </a:endParaRPr>
          </a:p>
          <a:p>
            <a:r>
              <a:rPr lang="ru-RU" i="1" dirty="0" smtClean="0">
                <a:solidFill>
                  <a:schemeClr val="bg2"/>
                </a:solidFill>
              </a:rPr>
              <a:t> </a:t>
            </a:r>
            <a:endParaRPr lang="ru-RU" dirty="0" smtClean="0">
              <a:solidFill>
                <a:schemeClr val="bg2"/>
              </a:solidFill>
            </a:endParaRPr>
          </a:p>
          <a:p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 bwMode="auto">
          <a:xfrm>
            <a:off x="7572396" y="2000240"/>
            <a:ext cx="1285884" cy="64294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К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8643998" cy="6429420"/>
          </a:xfrm>
        </p:spPr>
      </p:pic>
      <p:sp>
        <p:nvSpPr>
          <p:cNvPr id="5" name="TextBox 4"/>
          <p:cNvSpPr txBox="1"/>
          <p:nvPr/>
        </p:nvSpPr>
        <p:spPr>
          <a:xfrm>
            <a:off x="285720" y="357166"/>
            <a:ext cx="8501122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Franklin Gothic Medium" pitchFamily="34" charset="0"/>
              </a:rPr>
              <a:t>ИНФОРМАЦИОННО- КОММУНИКАТИВНЫЕ ТЕХНОЛОГИИ</a:t>
            </a:r>
            <a:endParaRPr lang="ru-RU" sz="3600" b="1" dirty="0">
              <a:solidFill>
                <a:srgbClr val="FFC000"/>
              </a:solidFill>
              <a:latin typeface="Franklin Gothic Medium" pitchFamily="34" charset="0"/>
            </a:endParaRPr>
          </a:p>
        </p:txBody>
      </p:sp>
      <p:pic>
        <p:nvPicPr>
          <p:cNvPr id="2050" name="Picture 2" descr="C:\Documents and Settings\Admin\Мои документы\Intelli-studio\Samsung SMX-C20\2014-04-02\SAM_2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643050"/>
            <a:ext cx="6715172" cy="41433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1500166" y="6072206"/>
            <a:ext cx="571504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Franklin Gothic Medium" pitchFamily="34" charset="0"/>
              </a:rPr>
              <a:t>ИЗУЧЕНИЕ  НОВОГО  МАТЕРИАЛА</a:t>
            </a:r>
            <a:endParaRPr lang="ru-RU" b="1" dirty="0">
              <a:latin typeface="Franklin Gothic Medium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997196"/>
          </a:xfrm>
        </p:spPr>
        <p:txBody>
          <a:bodyPr/>
          <a:lstStyle/>
          <a:p>
            <a:pPr algn="ctr"/>
            <a:r>
              <a:rPr lang="ru-RU" sz="3600" dirty="0" smtClean="0">
                <a:latin typeface="Franklin Gothic Medium" pitchFamily="34" charset="0"/>
              </a:rPr>
              <a:t>ИНФОРМАЦИОННО – КОММУНИКАТИВНЫЕ</a:t>
            </a:r>
            <a:br>
              <a:rPr lang="ru-RU" sz="3600" dirty="0" smtClean="0">
                <a:latin typeface="Franklin Gothic Medium" pitchFamily="34" charset="0"/>
              </a:rPr>
            </a:br>
            <a:r>
              <a:rPr lang="ru-RU" sz="3600" dirty="0" smtClean="0">
                <a:latin typeface="Franklin Gothic Medium" pitchFamily="34" charset="0"/>
              </a:rPr>
              <a:t>ТЕХНОЛОГИИ</a:t>
            </a:r>
            <a:endParaRPr lang="ru-RU" sz="3600" dirty="0">
              <a:latin typeface="Franklin Gothic Medium" pitchFamily="34" charset="0"/>
            </a:endParaRPr>
          </a:p>
        </p:txBody>
      </p:sp>
      <p:pic>
        <p:nvPicPr>
          <p:cNvPr id="4" name="диссоциация поваренной соли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7224" y="1459989"/>
            <a:ext cx="7143800" cy="45286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571472" y="6143644"/>
            <a:ext cx="792961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Диссоциация    поваренной   соли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К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8643998" cy="6429420"/>
          </a:xfrm>
        </p:spPr>
      </p:pic>
      <p:sp>
        <p:nvSpPr>
          <p:cNvPr id="5" name="TextBox 4"/>
          <p:cNvSpPr txBox="1"/>
          <p:nvPr/>
        </p:nvSpPr>
        <p:spPr>
          <a:xfrm>
            <a:off x="285720" y="357166"/>
            <a:ext cx="8501122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Franklin Gothic Medium" pitchFamily="34" charset="0"/>
              </a:rPr>
              <a:t>ИНФОРМАЦИОННО- КОММУНИКАТИВНЫЕ ТЕХНОЛОГИИ</a:t>
            </a:r>
            <a:endParaRPr lang="ru-RU" sz="3600" b="1" dirty="0">
              <a:solidFill>
                <a:srgbClr val="FFC000"/>
              </a:solidFill>
              <a:latin typeface="Franklin Gothic Medium" pitchFamily="34" charset="0"/>
            </a:endParaRPr>
          </a:p>
        </p:txBody>
      </p:sp>
      <p:pic>
        <p:nvPicPr>
          <p:cNvPr id="6" name="Рисунок 5" descr="SAM_275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28728" y="1643050"/>
            <a:ext cx="6357982" cy="43577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8794" y="6072206"/>
            <a:ext cx="492922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Franklin Gothic Medium" pitchFamily="34" charset="0"/>
              </a:rPr>
              <a:t>ЗАКРЕПЛЕНИЕ    ИЗУЧЕННОГО</a:t>
            </a:r>
            <a:endParaRPr lang="ru-RU" b="1" dirty="0">
              <a:latin typeface="Franklin Gothic Medium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К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8643998" cy="6429420"/>
          </a:xfrm>
        </p:spPr>
      </p:pic>
      <p:sp>
        <p:nvSpPr>
          <p:cNvPr id="5" name="TextBox 4"/>
          <p:cNvSpPr txBox="1"/>
          <p:nvPr/>
        </p:nvSpPr>
        <p:spPr>
          <a:xfrm>
            <a:off x="285720" y="357166"/>
            <a:ext cx="8501122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Franklin Gothic Medium" pitchFamily="34" charset="0"/>
              </a:rPr>
              <a:t>ИНФОРМАЦИОННО- КОММУНИКАТИВНЫЕ ТЕХНОЛОГИИ</a:t>
            </a:r>
            <a:endParaRPr lang="ru-RU" sz="3600" b="1" dirty="0">
              <a:solidFill>
                <a:srgbClr val="FFC000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6072206"/>
            <a:ext cx="492922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Franklin Gothic Medium" pitchFamily="34" charset="0"/>
              </a:rPr>
              <a:t>КОНТРОЛЬ  ЗНАНИЙ</a:t>
            </a:r>
            <a:endParaRPr lang="ru-RU" b="1" dirty="0">
              <a:latin typeface="Franklin Gothic Medium" pitchFamily="34" charset="0"/>
            </a:endParaRPr>
          </a:p>
        </p:txBody>
      </p:sp>
      <p:pic>
        <p:nvPicPr>
          <p:cNvPr id="57346" name="Picture 2" descr="C:\Documents and Settings\Admin\Мои документы\Intelli-studio\Samsung SMX-C20\2014-04-09\SAM_27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500174"/>
            <a:ext cx="7698635" cy="43577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Стрелка вправо 8">
            <a:hlinkClick r:id="rId4" action="ppaction://hlinksldjump"/>
          </p:cNvPr>
          <p:cNvSpPr/>
          <p:nvPr/>
        </p:nvSpPr>
        <p:spPr bwMode="auto">
          <a:xfrm>
            <a:off x="7500958" y="5929330"/>
            <a:ext cx="1357322" cy="71438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98598"/>
          </a:xfrm>
        </p:spPr>
        <p:txBody>
          <a:bodyPr/>
          <a:lstStyle/>
          <a:p>
            <a:pPr algn="ctr"/>
            <a:r>
              <a:rPr lang="ru-RU" sz="3600" b="1" dirty="0" smtClean="0"/>
              <a:t>ИГРОВЫЕ   ТЕХНОЛОГИИ</a:t>
            </a:r>
            <a:endParaRPr lang="ru-RU" sz="3600" b="1" dirty="0"/>
          </a:p>
        </p:txBody>
      </p:sp>
      <p:pic>
        <p:nvPicPr>
          <p:cNvPr id="8" name="Содержимое 7" descr="анимац книги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47875" y="1891506"/>
            <a:ext cx="781050" cy="781050"/>
          </a:xfrm>
        </p:spPr>
      </p:pic>
      <p:pic>
        <p:nvPicPr>
          <p:cNvPr id="9" name="Содержимое 8" descr="Рисунок1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7158" y="757840"/>
            <a:ext cx="8358246" cy="5814432"/>
          </a:xfrm>
        </p:spPr>
      </p:pic>
      <p:pic>
        <p:nvPicPr>
          <p:cNvPr id="3074" name="Picture 2" descr="C:\Documents and Settings\Admin\Мои документы\Intelli-studio\Samsung SMX-C20\2014-04-08\SAM_27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000108"/>
            <a:ext cx="4429156" cy="34487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Documents and Settings\Admin\Мои документы\Intelli-studio\Samsung SMX-C20\2014-04-08\SAM_27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2142871"/>
            <a:ext cx="4557887" cy="37864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555606"/>
          </a:xfrm>
        </p:spPr>
        <p:txBody>
          <a:bodyPr/>
          <a:lstStyle/>
          <a:p>
            <a:pPr algn="ctr"/>
            <a:r>
              <a:rPr lang="ru-RU" sz="3600" b="1" dirty="0" smtClean="0"/>
              <a:t> </a:t>
            </a:r>
            <a:r>
              <a:rPr lang="ru-RU" sz="3600" b="1" dirty="0" smtClean="0">
                <a:latin typeface="Franklin Gothic Medium" pitchFamily="34" charset="0"/>
              </a:rPr>
              <a:t>ДИДАКТИЧЕСКИЕ  ИГРЫ</a:t>
            </a:r>
            <a:endParaRPr lang="ru-RU" sz="3600" b="1" dirty="0">
              <a:latin typeface="Franklin Gothic Medium" pitchFamily="34" charset="0"/>
            </a:endParaRPr>
          </a:p>
        </p:txBody>
      </p:sp>
      <p:pic>
        <p:nvPicPr>
          <p:cNvPr id="8" name="Содержимое 7" descr="анимац книги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47875" y="1891506"/>
            <a:ext cx="781050" cy="781050"/>
          </a:xfrm>
        </p:spPr>
      </p:pic>
      <p:pic>
        <p:nvPicPr>
          <p:cNvPr id="9" name="Содержимое 8" descr="Рисунок1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7158" y="785794"/>
            <a:ext cx="8358246" cy="5786478"/>
          </a:xfrm>
        </p:spPr>
      </p:pic>
      <p:pic>
        <p:nvPicPr>
          <p:cNvPr id="58370" name="Picture 2" descr="C:\Documents and Settings\Admin\Мои документы\Intelli-studio\Samsung SMX-C20\игры и медиатека\SAM_2682.JPG"/>
          <p:cNvPicPr>
            <a:picLocks noChangeAspect="1" noChangeArrowheads="1"/>
          </p:cNvPicPr>
          <p:nvPr/>
        </p:nvPicPr>
        <p:blipFill>
          <a:blip r:embed="rId4" cstate="print"/>
          <a:srcRect l="8766" t="7534" r="11635"/>
          <a:stretch>
            <a:fillRect/>
          </a:stretch>
        </p:blipFill>
        <p:spPr bwMode="auto">
          <a:xfrm>
            <a:off x="1928794" y="1000108"/>
            <a:ext cx="6429388" cy="42275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98598"/>
          </a:xfrm>
        </p:spPr>
        <p:txBody>
          <a:bodyPr/>
          <a:lstStyle/>
          <a:p>
            <a:pPr algn="ctr"/>
            <a:r>
              <a:rPr lang="ru-RU" sz="3600" b="1" dirty="0" smtClean="0"/>
              <a:t> </a:t>
            </a:r>
            <a:r>
              <a:rPr lang="ru-RU" sz="3600" b="1" dirty="0" smtClean="0">
                <a:latin typeface="Franklin Gothic Medium" pitchFamily="34" charset="0"/>
              </a:rPr>
              <a:t>РОЛЕВЫЕ    ИГРЫ</a:t>
            </a:r>
            <a:endParaRPr lang="ru-RU" sz="3600" b="1" dirty="0">
              <a:latin typeface="Franklin Gothic Medium" pitchFamily="34" charset="0"/>
            </a:endParaRPr>
          </a:p>
        </p:txBody>
      </p:sp>
      <p:pic>
        <p:nvPicPr>
          <p:cNvPr id="8" name="Содержимое 7" descr="анимац книги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47875" y="1891506"/>
            <a:ext cx="781050" cy="781050"/>
          </a:xfrm>
        </p:spPr>
      </p:pic>
      <p:pic>
        <p:nvPicPr>
          <p:cNvPr id="9" name="Содержимое 8" descr="Рисунок1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7158" y="757840"/>
            <a:ext cx="8358246" cy="5814432"/>
          </a:xfrm>
        </p:spPr>
      </p:pic>
      <p:pic>
        <p:nvPicPr>
          <p:cNvPr id="23554" name="Picture 2" descr="C:\Documents and Settings\Admin\Мои документы\Мои рисунки\MP Navigator EX\2014_04_09\IM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357298"/>
            <a:ext cx="5510213" cy="35845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Стрелка вправо 10">
            <a:hlinkClick r:id="rId5" action="ppaction://hlinksldjump"/>
          </p:cNvPr>
          <p:cNvSpPr/>
          <p:nvPr/>
        </p:nvSpPr>
        <p:spPr bwMode="auto">
          <a:xfrm>
            <a:off x="6429388" y="5143512"/>
            <a:ext cx="1643074" cy="78581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 bwMode="auto">
          <a:xfrm>
            <a:off x="500034" y="3786190"/>
            <a:ext cx="8143932" cy="271464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06265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latin typeface="Franklin Gothic Medium" pitchFamily="34" charset="0"/>
              </a:rPr>
              <a:t>ПОЯСНИТЕЛЬНАЯ   ЗАПИСКА</a:t>
            </a:r>
            <a:r>
              <a:rPr lang="ru-RU" sz="3600" dirty="0" smtClean="0">
                <a:latin typeface="Franklin Gothic Medium" pitchFamily="34" charset="0"/>
              </a:rPr>
              <a:t/>
            </a:r>
            <a:br>
              <a:rPr lang="ru-RU" sz="3600" dirty="0" smtClean="0">
                <a:latin typeface="Franklin Gothic Medium" pitchFamily="34" charset="0"/>
              </a:rPr>
            </a:br>
            <a:r>
              <a:rPr lang="ru-RU" sz="3600" dirty="0" smtClean="0">
                <a:latin typeface="Franklin Gothic Medium" pitchFamily="34" charset="0"/>
              </a:rPr>
              <a:t/>
            </a:r>
            <a:br>
              <a:rPr lang="ru-RU" sz="3600" dirty="0" smtClean="0">
                <a:latin typeface="Franklin Gothic Medium" pitchFamily="34" charset="0"/>
              </a:rPr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dirty="0">
                <a:latin typeface="Franklin Gothic Medium" pitchFamily="34" charset="0"/>
              </a:rPr>
              <a:t/>
            </a:r>
            <a:br>
              <a:rPr lang="ru-RU" sz="3600" dirty="0">
                <a:latin typeface="Franklin Gothic Medium" pitchFamily="34" charset="0"/>
              </a:rPr>
            </a:br>
            <a:endParaRPr lang="ru-RU" sz="3600" dirty="0">
              <a:latin typeface="Franklin Gothic Medium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500034" y="1142984"/>
            <a:ext cx="8143932" cy="221457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 Narrow" pitchFamily="34" charset="0"/>
              </a:rPr>
              <a:t>Методическая разработка темы «Растворение. Растворы. Свойства растворов электролитов» предназначена для учащихся 8 классов. </a:t>
            </a:r>
            <a:br>
              <a:rPr lang="ru-RU" b="1" dirty="0" smtClean="0">
                <a:latin typeface="Arial Narrow" pitchFamily="34" charset="0"/>
              </a:rPr>
            </a:br>
            <a:r>
              <a:rPr lang="ru-RU" b="1" dirty="0" smtClean="0">
                <a:latin typeface="Arial Narrow" pitchFamily="34" charset="0"/>
              </a:rPr>
              <a:t>Составлена на основе программы курса химии для 8-11 классов общеобразовательных учреждений (автор О.С.Габриелян.)  </a:t>
            </a:r>
            <a:br>
              <a:rPr lang="ru-RU" b="1" dirty="0" smtClean="0">
                <a:latin typeface="Arial Narrow" pitchFamily="34" charset="0"/>
              </a:rPr>
            </a:br>
            <a:r>
              <a:rPr lang="ru-RU" b="1" dirty="0" smtClean="0">
                <a:latin typeface="Arial Narrow" pitchFamily="34" charset="0"/>
              </a:rPr>
              <a:t>При изучении темы используется учебник «Химия -8 класс», автор О.С.Габриелян, рабочая тетрадь к учебнику, настольная книга учителя «Химия . 8 класс», дидактический материал.</a:t>
            </a:r>
            <a:endParaRPr lang="ru-RU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857488" y="4143380"/>
            <a:ext cx="1301967" cy="1928826"/>
          </a:xfrm>
          <a:prstGeom prst="rect">
            <a:avLst/>
          </a:prstGeom>
          <a:noFill/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143380"/>
            <a:ext cx="128588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7" y="4429132"/>
            <a:ext cx="107769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6578" y="4143380"/>
            <a:ext cx="1309690" cy="196453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357166"/>
            <a:ext cx="7043208" cy="714380"/>
          </a:xfrm>
        </p:spPr>
        <p:txBody>
          <a:bodyPr/>
          <a:lstStyle/>
          <a:p>
            <a:pPr lvl="0" algn="ctr"/>
            <a:r>
              <a:rPr lang="ru-RU" sz="3600" b="1" dirty="0" smtClean="0">
                <a:latin typeface="Franklin Gothic Medium" pitchFamily="34" charset="0"/>
              </a:rPr>
              <a:t> ИССЛЕДОВАТЕЛЬСКАЯ ДЕЯТЕЛЬНОСТЬ    УЧАЩИХСЯ  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pc="-640" dirty="0" smtClean="0">
                <a:gradFill>
                  <a:gsLst>
                    <a:gs pos="0">
                      <a:srgbClr val="FFEBD4">
                        <a:lumMod val="20000"/>
                        <a:lumOff val="80000"/>
                      </a:srgbClr>
                    </a:gs>
                    <a:gs pos="62000">
                      <a:srgbClr val="D5B953"/>
                    </a:gs>
                    <a:gs pos="28000">
                      <a:srgbClr val="F8F57B"/>
                    </a:gs>
                    <a:gs pos="88000">
                      <a:srgbClr val="D1943B"/>
                    </a:gs>
                  </a:gsLst>
                  <a:lin ang="5400000" scaled="0"/>
                </a:gradFill>
                <a:latin typeface="Calibri"/>
              </a:rPr>
              <a:t> </a:t>
            </a:r>
            <a:endParaRPr lang="ru-RU" spc="-640" dirty="0">
              <a:gradFill>
                <a:gsLst>
                  <a:gs pos="0">
                    <a:srgbClr val="FFEBD4">
                      <a:lumMod val="20000"/>
                      <a:lumOff val="80000"/>
                    </a:srgbClr>
                  </a:gs>
                  <a:gs pos="62000">
                    <a:srgbClr val="D5B953"/>
                  </a:gs>
                  <a:gs pos="28000">
                    <a:srgbClr val="F8F57B"/>
                  </a:gs>
                  <a:gs pos="88000">
                    <a:srgbClr val="D1943B"/>
                  </a:gs>
                </a:gsLst>
                <a:lin ang="5400000" scaled="0"/>
              </a:gradFill>
              <a:latin typeface="Calibri"/>
            </a:endParaRPr>
          </a:p>
        </p:txBody>
      </p:sp>
      <p:pic>
        <p:nvPicPr>
          <p:cNvPr id="5126" name="Picture 6" descr="C:\Documents and Settings\Admin\Мои документы\Intelli-studio\Samsung SMX-C20\крист я оборудов\SAM_27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357298"/>
            <a:ext cx="8572560" cy="5286412"/>
          </a:xfrm>
          <a:prstGeom prst="rect">
            <a:avLst/>
          </a:prstGeom>
          <a:noFill/>
        </p:spPr>
      </p:pic>
      <p:pic>
        <p:nvPicPr>
          <p:cNvPr id="12" name="Picture 4" descr="C:\Documents and Settings\Admin\Мои документы\Intelli-studio\Samsung SMX-C20\крист я оборудов\SAM_27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357298"/>
            <a:ext cx="8643998" cy="52864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85728"/>
            <a:ext cx="7543274" cy="707493"/>
          </a:xfrm>
        </p:spPr>
        <p:txBody>
          <a:bodyPr/>
          <a:lstStyle/>
          <a:p>
            <a:r>
              <a:rPr lang="ru-RU" sz="3200" b="1" dirty="0" smtClean="0">
                <a:effectLst/>
                <a:latin typeface="Franklin Gothic Medium" pitchFamily="34" charset="0"/>
              </a:rPr>
              <a:t>ПРОЕКТНАЯ     ДЕЯТЕЛЬНОСТЬ  УЧАЩИХСЯ</a:t>
            </a:r>
            <a:endParaRPr lang="ru-RU" sz="3200" b="1" dirty="0">
              <a:effectLst/>
              <a:latin typeface="Franklin Gothic Medium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Documents and Settings\Admin\Мои документы\Intelli-studio\Samsung SMX-C20\9кл и 1 кл\SAM_26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8143932" cy="4802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3" descr="морская соль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5400" b="0" i="0" spc="-15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Calibri"/>
                <a:ea typeface="+mn-ea"/>
                <a:cs typeface="Arial"/>
              </a:rPr>
              <a:t> </a:t>
            </a:r>
            <a:endParaRPr lang="ru-RU" sz="5400" b="0" i="0" spc="-150" dirty="0">
              <a:effectLst>
                <a:outerShdw blurRad="50800" dist="38100" dir="2700000" algn="tl">
                  <a:prstClr val="black">
                    <a:alpha val="40000"/>
                  </a:prstClr>
                </a:outerShdw>
              </a:effectLst>
              <a:latin typeface="Calibri"/>
              <a:ea typeface="+mn-ea"/>
              <a:cs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1370012"/>
          </a:xfrm>
        </p:spPr>
        <p:txBody>
          <a:bodyPr/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0" i="0" dirty="0" smtClean="0">
                <a:solidFill>
                  <a:srgbClr val="FFFFFF">
                    <a:tint val="75000"/>
                  </a:srgbClr>
                </a:solidFill>
              </a:rPr>
              <a:t> </a:t>
            </a:r>
            <a:endParaRPr lang="ru-RU" b="0" i="0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pc="-640" dirty="0" smtClean="0">
                <a:gradFill>
                  <a:gsLst>
                    <a:gs pos="0">
                      <a:srgbClr val="FFEBD4">
                        <a:lumMod val="20000"/>
                        <a:lumOff val="80000"/>
                      </a:srgbClr>
                    </a:gs>
                    <a:gs pos="62000">
                      <a:srgbClr val="D5B953"/>
                    </a:gs>
                    <a:gs pos="28000">
                      <a:srgbClr val="F8F57B"/>
                    </a:gs>
                    <a:gs pos="88000">
                      <a:srgbClr val="D1943B"/>
                    </a:gs>
                  </a:gsLst>
                  <a:lin ang="5400000" scaled="0"/>
                </a:gradFill>
                <a:latin typeface="Calibri"/>
              </a:rPr>
              <a:t> </a:t>
            </a:r>
            <a:endParaRPr lang="ru-RU" spc="-640" dirty="0">
              <a:gradFill>
                <a:gsLst>
                  <a:gs pos="0">
                    <a:srgbClr val="FFEBD4">
                      <a:lumMod val="20000"/>
                      <a:lumOff val="80000"/>
                    </a:srgbClr>
                  </a:gs>
                  <a:gs pos="62000">
                    <a:srgbClr val="D5B953"/>
                  </a:gs>
                  <a:gs pos="28000">
                    <a:srgbClr val="F8F57B"/>
                  </a:gs>
                  <a:gs pos="88000">
                    <a:srgbClr val="D1943B"/>
                  </a:gs>
                </a:gsLst>
                <a:lin ang="5400000" scaled="0"/>
              </a:gra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0232" y="428604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Franklin Gothic Medium" pitchFamily="34" charset="0"/>
              </a:rPr>
              <a:t> </a:t>
            </a:r>
            <a:endParaRPr lang="ru-RU" sz="3600" b="1" dirty="0">
              <a:latin typeface="Franklin Gothic Medium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V="1">
            <a:off x="2000232" y="6390995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43174" y="1857364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МЕЖПРЕДМЕТНЫЙ ПРОЕКТ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3500438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   </a:t>
            </a:r>
            <a:r>
              <a:rPr lang="ru-RU" sz="40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Franklin Gothic Heavy" pitchFamily="34" charset="0"/>
              </a:rPr>
              <a:t> </a:t>
            </a:r>
            <a:endParaRPr lang="ru-RU" sz="4000" dirty="0">
              <a:solidFill>
                <a:schemeClr val="bg2">
                  <a:lumMod val="60000"/>
                  <a:lumOff val="40000"/>
                </a:schemeClr>
              </a:solidFill>
              <a:latin typeface="Franklin Gothic Heavy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124" y="4929198"/>
            <a:ext cx="4286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Выполнили:    ученицы 8 класса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                      Ерёмина Александра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                       </a:t>
            </a:r>
            <a:r>
              <a:rPr lang="ru-RU" b="1" dirty="0" err="1" smtClean="0">
                <a:solidFill>
                  <a:schemeClr val="bg1"/>
                </a:solidFill>
              </a:rPr>
              <a:t>Филоненко</a:t>
            </a:r>
            <a:r>
              <a:rPr lang="ru-RU" b="1" dirty="0" smtClean="0">
                <a:solidFill>
                  <a:schemeClr val="bg1"/>
                </a:solidFill>
              </a:rPr>
              <a:t> Анфиса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                        Уланова Анна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2643182"/>
            <a:ext cx="72866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СОЛЬ : ВРЕД ИЛИ ПОЛЬЗА ?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01120" y="2967335"/>
            <a:ext cx="341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4" name="WordArt 10"/>
          <p:cNvSpPr>
            <a:spLocks noChangeArrowheads="1" noChangeShapeType="1" noTextEdit="1"/>
          </p:cNvSpPr>
          <p:nvPr/>
        </p:nvSpPr>
        <p:spPr bwMode="auto">
          <a:xfrm>
            <a:off x="900113" y="2997200"/>
            <a:ext cx="6681787" cy="1106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</a:p>
        </p:txBody>
      </p:sp>
      <p:sp>
        <p:nvSpPr>
          <p:cNvPr id="6147" name="TextBox 8"/>
          <p:cNvSpPr txBox="1">
            <a:spLocks noChangeArrowheads="1"/>
          </p:cNvSpPr>
          <p:nvPr/>
        </p:nvSpPr>
        <p:spPr bwMode="auto">
          <a:xfrm>
            <a:off x="2786063" y="285750"/>
            <a:ext cx="27844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latin typeface="Franklin Gothic Medium" pitchFamily="34" charset="0"/>
              </a:rPr>
              <a:t>БИОЛОГИЯ</a:t>
            </a:r>
          </a:p>
        </p:txBody>
      </p:sp>
      <p:pic>
        <p:nvPicPr>
          <p:cNvPr id="11" name="Рисунок 10" descr="горсть соли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000108"/>
            <a:ext cx="37861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286374" y="4429132"/>
            <a:ext cx="3571906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latin typeface="Bookman Old Style" pitchFamily="18" charset="0"/>
              </a:rPr>
              <a:t>За сутки – 10 г</a:t>
            </a:r>
          </a:p>
          <a:p>
            <a:r>
              <a:rPr lang="ru-RU" sz="2400" b="1" dirty="0">
                <a:latin typeface="Bookman Old Style" pitchFamily="18" charset="0"/>
              </a:rPr>
              <a:t>За месяц – 300 г</a:t>
            </a:r>
          </a:p>
          <a:p>
            <a:r>
              <a:rPr lang="ru-RU" sz="2400" b="1" dirty="0">
                <a:latin typeface="Bookman Old Style" pitchFamily="18" charset="0"/>
              </a:rPr>
              <a:t>За год – 3 кг 600 г</a:t>
            </a:r>
          </a:p>
          <a:p>
            <a:r>
              <a:rPr lang="ru-RU" sz="2400" b="1" dirty="0">
                <a:latin typeface="Bookman Old Style" pitchFamily="18" charset="0"/>
              </a:rPr>
              <a:t>За всю жизнь </a:t>
            </a:r>
            <a:r>
              <a:rPr lang="ru-RU" sz="2400" b="1" dirty="0" smtClean="0">
                <a:latin typeface="Bookman Old Style" pitchFamily="18" charset="0"/>
              </a:rPr>
              <a:t>….?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6150" name="Рисунок 7" descr="саш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000108"/>
            <a:ext cx="4071938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191496810"/>
              </p:ext>
            </p:extLst>
          </p:nvPr>
        </p:nvGraphicFramePr>
        <p:xfrm>
          <a:off x="1000100" y="1428736"/>
          <a:ext cx="7215238" cy="5036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5786" y="285728"/>
            <a:ext cx="7358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Franklin Gothic Medium" pitchFamily="34" charset="0"/>
              </a:rPr>
              <a:t>Реализация </a:t>
            </a:r>
            <a:r>
              <a:rPr lang="ru-RU" sz="2400" b="1" dirty="0" err="1" smtClean="0">
                <a:solidFill>
                  <a:schemeClr val="tx2"/>
                </a:solidFill>
                <a:latin typeface="Franklin Gothic Medium" pitchFamily="34" charset="0"/>
              </a:rPr>
              <a:t>компетентностного</a:t>
            </a:r>
            <a:r>
              <a:rPr lang="ru-RU" sz="2400" b="1" dirty="0" smtClean="0">
                <a:solidFill>
                  <a:schemeClr val="tx2"/>
                </a:solidFill>
                <a:latin typeface="Franklin Gothic Medium" pitchFamily="34" charset="0"/>
              </a:rPr>
              <a:t> подхода к обучению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Franklin Gothic Medium" pitchFamily="34" charset="0"/>
              </a:rPr>
              <a:t>Урок   по теме «Химические свойства солей»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4643446"/>
            <a:ext cx="5235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2"/>
                </a:solidFill>
                <a:hlinkClick r:id="rId7" action="ppaction://hlinksldjump"/>
              </a:rPr>
              <a:t>КОМПЕТЕНТНОСТНЫЕ</a:t>
            </a:r>
            <a:r>
              <a:rPr lang="ru-RU" b="1" dirty="0" smtClean="0">
                <a:solidFill>
                  <a:schemeClr val="bg2"/>
                </a:solidFill>
                <a:hlinkClick r:id="rId7" action="ppaction://hlinksldjump"/>
              </a:rPr>
              <a:t>  </a:t>
            </a:r>
            <a:r>
              <a:rPr lang="ru-RU" sz="2800" b="1" dirty="0" smtClean="0">
                <a:solidFill>
                  <a:schemeClr val="bg2"/>
                </a:solidFill>
                <a:hlinkClick r:id="rId7" action="ppaction://hlinksldjump"/>
              </a:rPr>
              <a:t>ЗАДАНИЯ</a:t>
            </a:r>
            <a:endParaRPr lang="ru-RU" sz="2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9431964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0695 -7.40741E-7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5 -7.40741E-7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20" dur="1000" spd="-100000" fill="hold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5" dur="1000" spd="-100000" fill="hold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31" dur="1000" spd="-100000" fill="hold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6" dur="1000" spd="-100000" fill="hold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42" dur="1000" spd="-100000" fill="hold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7" dur="1000" spd="-100000" fill="hold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9653 -7.40741E-7 " pathEditMode="relative" rAng="0" ptsTypes="AA">
                                      <p:cBhvr>
                                        <p:cTn id="59" dur="1000" spd="-100000" fill="hold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5" dur="1000" spd="-100000" fill="hold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Graphic spid="3" grpId="1" uiExpand="1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71500" y="785813"/>
            <a:ext cx="81438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 i="1" u="sng" dirty="0">
                <a:solidFill>
                  <a:srgbClr val="FF0000"/>
                </a:solidFill>
              </a:rPr>
              <a:t>ГИДРОКСО</a:t>
            </a:r>
            <a:r>
              <a:rPr lang="ru-RU" sz="4800" b="1" dirty="0"/>
              <a:t>КАРБОНАТ</a:t>
            </a:r>
          </a:p>
          <a:p>
            <a:pPr algn="ctr"/>
            <a:r>
              <a:rPr lang="ru-RU" sz="4800" b="1" dirty="0"/>
              <a:t>           МЕДИ </a:t>
            </a:r>
            <a:r>
              <a:rPr lang="he-IL" sz="4800" b="1" dirty="0"/>
              <a:t>׀׀</a:t>
            </a:r>
            <a:endParaRPr lang="ru-RU" sz="4800" b="1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28625" y="4714875"/>
            <a:ext cx="89296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latin typeface="Georgia" pitchFamily="18" charset="0"/>
              </a:rPr>
              <a:t>(</a:t>
            </a:r>
            <a:r>
              <a:rPr lang="ru-RU" sz="9600">
                <a:latin typeface="Georgia" pitchFamily="18" charset="0"/>
              </a:rPr>
              <a:t>С</a:t>
            </a:r>
            <a:r>
              <a:rPr lang="en-US" sz="9600">
                <a:latin typeface="Georgia" pitchFamily="18" charset="0"/>
              </a:rPr>
              <a:t>u</a:t>
            </a:r>
            <a:r>
              <a:rPr lang="en-US" sz="9600">
                <a:solidFill>
                  <a:srgbClr val="FF0000"/>
                </a:solidFill>
                <a:latin typeface="Georgia" pitchFamily="18" charset="0"/>
              </a:rPr>
              <a:t>OH</a:t>
            </a:r>
            <a:r>
              <a:rPr lang="en-US" sz="9600">
                <a:latin typeface="Georgia" pitchFamily="18" charset="0"/>
              </a:rPr>
              <a:t>)2CO3</a:t>
            </a:r>
            <a:endParaRPr lang="ru-RU" sz="9600">
              <a:latin typeface="Georgia" pitchFamily="18" charset="0"/>
            </a:endParaRPr>
          </a:p>
        </p:txBody>
      </p:sp>
      <p:pic>
        <p:nvPicPr>
          <p:cNvPr id="4" name="Рисунок 3" descr="малахит изделие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2286000"/>
            <a:ext cx="32146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500688" y="4286250"/>
            <a:ext cx="2603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изделие из малахита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28813" y="4500563"/>
            <a:ext cx="1139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малахит</a:t>
            </a:r>
          </a:p>
        </p:txBody>
      </p:sp>
      <p:pic>
        <p:nvPicPr>
          <p:cNvPr id="9" name="Рисунок 8" descr="шкатулк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2357438"/>
            <a:ext cx="328612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71538" y="357166"/>
            <a:ext cx="707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АКТУАЛИЗАЦИЯ  ЗНАНИЙ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1" name="Стрелка вправо 10">
            <a:hlinkClick r:id="" action="ppaction://hlinkshowjump?jump=previousslide"/>
          </p:cNvPr>
          <p:cNvSpPr/>
          <p:nvPr/>
        </p:nvSpPr>
        <p:spPr bwMode="auto">
          <a:xfrm>
            <a:off x="6929454" y="6215082"/>
            <a:ext cx="1500198" cy="64291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500034" y="1142984"/>
            <a:ext cx="75009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  Новый </a:t>
            </a:r>
            <a:r>
              <a:rPr lang="ru-RU" b="1" dirty="0" smtClean="0"/>
              <a:t>цинковый </a:t>
            </a:r>
            <a:r>
              <a:rPr lang="ru-RU" b="1" dirty="0"/>
              <a:t>бак, в котором </a:t>
            </a:r>
          </a:p>
          <a:p>
            <a:r>
              <a:rPr lang="ru-RU" b="1" dirty="0"/>
              <a:t>приготовили раствор </a:t>
            </a:r>
          </a:p>
          <a:p>
            <a:r>
              <a:rPr lang="ru-RU" b="1" dirty="0"/>
              <a:t>медного купороса (</a:t>
            </a:r>
            <a:r>
              <a:rPr lang="ru-RU" b="1" dirty="0">
                <a:latin typeface="Georgia" pitchFamily="18" charset="0"/>
              </a:rPr>
              <a:t>С</a:t>
            </a:r>
            <a:r>
              <a:rPr lang="en-US" b="1" dirty="0">
                <a:latin typeface="Georgia" pitchFamily="18" charset="0"/>
              </a:rPr>
              <a:t>uSO4</a:t>
            </a:r>
            <a:r>
              <a:rPr lang="en-US" b="1" dirty="0"/>
              <a:t>)</a:t>
            </a:r>
            <a:endParaRPr lang="ru-RU" b="1" dirty="0"/>
          </a:p>
          <a:p>
            <a:r>
              <a:rPr lang="ru-RU" b="1" dirty="0"/>
              <a:t> для опрыскивания растений, </a:t>
            </a:r>
          </a:p>
          <a:p>
            <a:r>
              <a:rPr lang="ru-RU" b="1" dirty="0"/>
              <a:t>прохудился. Объясните причину </a:t>
            </a:r>
          </a:p>
          <a:p>
            <a:r>
              <a:rPr lang="ru-RU" b="1" dirty="0"/>
              <a:t>разрушения стенок бака.</a:t>
            </a:r>
          </a:p>
          <a:p>
            <a:r>
              <a:rPr lang="ru-RU" b="1" dirty="0"/>
              <a:t>                        </a:t>
            </a:r>
            <a:r>
              <a:rPr lang="ru-RU" i="1" dirty="0">
                <a:latin typeface="Georgia" pitchFamily="18" charset="0"/>
              </a:rPr>
              <a:t>Садоводы.</a:t>
            </a:r>
          </a:p>
        </p:txBody>
      </p:sp>
      <p:pic>
        <p:nvPicPr>
          <p:cNvPr id="20483" name="Рисунок 5" descr="цинковый бак.jpg"/>
          <p:cNvPicPr>
            <a:picLocks noChangeAspect="1"/>
          </p:cNvPicPr>
          <p:nvPr/>
        </p:nvPicPr>
        <p:blipFill>
          <a:blip r:embed="rId2" cstate="print"/>
          <a:srcRect t="20409"/>
          <a:stretch>
            <a:fillRect/>
          </a:stretch>
        </p:blipFill>
        <p:spPr bwMode="auto">
          <a:xfrm>
            <a:off x="4500563" y="3714750"/>
            <a:ext cx="335756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7" descr="веточка и стакан.jpg"/>
          <p:cNvPicPr>
            <a:picLocks noChangeAspect="1"/>
          </p:cNvPicPr>
          <p:nvPr/>
        </p:nvPicPr>
        <p:blipFill>
          <a:blip r:embed="rId3" cstate="print"/>
          <a:srcRect l="41936"/>
          <a:stretch>
            <a:fillRect/>
          </a:stretch>
        </p:blipFill>
        <p:spPr bwMode="auto">
          <a:xfrm>
            <a:off x="1000100" y="3766696"/>
            <a:ext cx="3071834" cy="273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8"/>
          <p:cNvSpPr txBox="1">
            <a:spLocks noChangeArrowheads="1"/>
          </p:cNvSpPr>
          <p:nvPr/>
        </p:nvSpPr>
        <p:spPr bwMode="auto">
          <a:xfrm>
            <a:off x="5143500" y="3000375"/>
            <a:ext cx="2290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/>
              <a:t>Раствор медного купороса</a:t>
            </a:r>
          </a:p>
          <a:p>
            <a:r>
              <a:rPr lang="en-US" sz="1200" b="1" dirty="0"/>
              <a:t>                   CuSO4</a:t>
            </a:r>
            <a:r>
              <a:rPr lang="ru-RU" sz="1200" b="1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7875" y="5143500"/>
            <a:ext cx="714375" cy="4286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/>
              <a:t>FFeFFe</a:t>
            </a:r>
            <a:endParaRPr lang="ru-RU" sz="2400" b="1" dirty="0"/>
          </a:p>
        </p:txBody>
      </p:sp>
      <p:pic>
        <p:nvPicPr>
          <p:cNvPr id="9" name="Рисунок 8" descr="Рисунок1смайл разочарование.jpg"/>
          <p:cNvPicPr>
            <a:picLocks noChangeAspect="1"/>
          </p:cNvPicPr>
          <p:nvPr/>
        </p:nvPicPr>
        <p:blipFill>
          <a:blip r:embed="rId4" cstate="print"/>
          <a:srcRect b="13461"/>
          <a:stretch>
            <a:fillRect/>
          </a:stretch>
        </p:blipFill>
        <p:spPr bwMode="auto">
          <a:xfrm>
            <a:off x="5072066" y="928670"/>
            <a:ext cx="27860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5" descr="цинковый бак.jpg"/>
          <p:cNvPicPr>
            <a:picLocks noChangeAspect="1"/>
          </p:cNvPicPr>
          <p:nvPr/>
        </p:nvPicPr>
        <p:blipFill>
          <a:blip r:embed="rId2" cstate="print"/>
          <a:srcRect t="20409"/>
          <a:stretch>
            <a:fillRect/>
          </a:stretch>
        </p:blipFill>
        <p:spPr bwMode="auto">
          <a:xfrm>
            <a:off x="4500562" y="3714752"/>
            <a:ext cx="335756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право 10">
            <a:hlinkClick r:id="rId5" action="ppaction://hlinksldjump"/>
          </p:cNvPr>
          <p:cNvSpPr/>
          <p:nvPr/>
        </p:nvSpPr>
        <p:spPr bwMode="auto">
          <a:xfrm>
            <a:off x="7286644" y="2857496"/>
            <a:ext cx="1500198" cy="78581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2976" y="357166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Franklin Gothic Medium" pitchFamily="34" charset="0"/>
              </a:rPr>
              <a:t>КОМПЕТЕНТНОСТНОЕ    ЗАДАНИЕ</a:t>
            </a:r>
            <a:endParaRPr lang="ru-RU" sz="3200" b="1" dirty="0">
              <a:solidFill>
                <a:schemeClr val="tx2"/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school22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5" y="274639"/>
            <a:ext cx="7829576" cy="249299"/>
          </a:xfrm>
        </p:spPr>
        <p:txBody>
          <a:bodyPr/>
          <a:lstStyle/>
          <a:p>
            <a:pPr algn="ctr" eaLnBrk="1" hangingPunct="1"/>
            <a:r>
              <a:rPr lang="ru-RU" sz="1800" b="1" u="sng" dirty="0" smtClean="0">
                <a:solidFill>
                  <a:schemeClr val="accent6">
                    <a:lumMod val="75000"/>
                  </a:schemeClr>
                </a:solidFill>
                <a:latin typeface="DexterC" pitchFamily="2" charset="0"/>
              </a:rPr>
              <a:t>Контрольная   работа  в  формате  ЕГЭ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613" y="1600200"/>
            <a:ext cx="6707187" cy="33239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000099"/>
                </a:solidFill>
                <a:latin typeface="Belukha" pitchFamily="34" charset="0"/>
              </a:rPr>
              <a:t> </a:t>
            </a:r>
            <a:endParaRPr lang="ru-RU" sz="2800" dirty="0" smtClean="0">
              <a:solidFill>
                <a:srgbClr val="000099"/>
              </a:solidFill>
              <a:latin typeface="a_ConceptoTitulLdBk" pitchFamily="82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571480"/>
            <a:ext cx="7715304" cy="812530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1. Группа формул веществ, включающая формулы основания, кислоты, соли и кислотного оксида: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 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1) </a:t>
            </a:r>
            <a:r>
              <a:rPr lang="en-US" b="1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CuO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Zn(OH)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AlCl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K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3) SO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H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4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en-US" b="1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NaCl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en-US" b="1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CuO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2) Cu(OH)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</a:t>
            </a:r>
            <a:r>
              <a:rPr lang="en-US" b="1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NaNO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SO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4) Zn(OH)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,</a:t>
            </a:r>
            <a:r>
              <a:rPr lang="en-US" b="1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K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S, Na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2. Пара формул веществ, реагирующих с оксидом серы (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IV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):</a:t>
            </a:r>
          </a:p>
          <a:p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1) Ca (OH)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H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3) H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O, </a:t>
            </a:r>
            <a:r>
              <a:rPr lang="en-US" b="1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NaCl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2) Na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O, Na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4) SO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H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4</a:t>
            </a:r>
            <a:endParaRPr lang="ru-RU" b="1" i="1" baseline="-25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3. Установите соответствие между формулой оксида и соответствующего ему </a:t>
            </a:r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гидроксида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:</a:t>
            </a:r>
          </a:p>
          <a:p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Формула оксида                                                   Формула </a:t>
            </a:r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гидроксида</a:t>
            </a:r>
            <a:endParaRPr lang="ru-RU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А) 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Cu</a:t>
            </a:r>
            <a:r>
              <a:rPr lang="ru-RU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</a:t>
            </a:r>
            <a:r>
              <a:rPr lang="ru-RU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1) 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</a:t>
            </a:r>
            <a:r>
              <a:rPr lang="ru-RU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</a:t>
            </a:r>
            <a:r>
              <a:rPr lang="ru-RU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4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Б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CO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ru-RU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                      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2) Al (OH)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Al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</a:t>
            </a:r>
            <a:r>
              <a:rPr lang="ru-RU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                 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3) Cu (OH)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Г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SO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</a:t>
            </a:r>
            <a:r>
              <a:rPr lang="ru-RU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                          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4) H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CO</a:t>
            </a:r>
            <a:r>
              <a:rPr lang="en-US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</a:t>
            </a:r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5) </a:t>
            </a:r>
            <a:r>
              <a:rPr lang="en-US" b="1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CuOH</a:t>
            </a:r>
            <a:endParaRPr lang="ru-RU" b="1" i="1" baseline="-250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С1. Предложите два способа получения сульфата магния. Составьте уравнения в молекулярном и ионном виде.</a:t>
            </a:r>
          </a:p>
          <a:p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2. По уравнению реакции 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Zn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(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OH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</a:t>
            </a:r>
            <a:r>
              <a:rPr lang="ru-RU" b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= 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Zn O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+ 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</a:t>
            </a:r>
            <a:r>
              <a:rPr lang="ru-RU" b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определите массу оксида цинка, который образуется при разложении 198 г исходного вещества.</a:t>
            </a:r>
          </a:p>
          <a:p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ru-RU" b="1" i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ru-RU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 </a:t>
            </a:r>
            <a:endParaRPr lang="ru-RU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ru-RU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school22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913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1" y="274638"/>
            <a:ext cx="7329510" cy="664797"/>
          </a:xfrm>
        </p:spPr>
        <p:txBody>
          <a:bodyPr/>
          <a:lstStyle/>
          <a:p>
            <a:r>
              <a:rPr lang="ru-RU" b="1" dirty="0" smtClean="0">
                <a:solidFill>
                  <a:srgbClr val="CC0000"/>
                </a:solidFill>
                <a:latin typeface="DexterC" pitchFamily="2" charset="0"/>
              </a:rPr>
              <a:t> </a:t>
            </a:r>
            <a:r>
              <a:rPr lang="ru-RU" dirty="0" smtClean="0">
                <a:latin typeface="Franklin Gothic Medium" pitchFamily="34" charset="0"/>
              </a:rPr>
              <a:t> </a:t>
            </a:r>
            <a:endParaRPr lang="ru-RU" b="1" dirty="0">
              <a:solidFill>
                <a:srgbClr val="CC0000"/>
              </a:solidFill>
              <a:latin typeface="DexterC" pitchFamily="2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613" y="1600200"/>
            <a:ext cx="6707187" cy="332399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dirty="0" smtClean="0">
                <a:solidFill>
                  <a:srgbClr val="000099"/>
                </a:solidFill>
                <a:latin typeface="Belukha" pitchFamily="34" charset="0"/>
              </a:rPr>
              <a:t> </a:t>
            </a:r>
            <a:endParaRPr lang="ru-RU" sz="2800" dirty="0">
              <a:solidFill>
                <a:srgbClr val="000099"/>
              </a:solidFill>
              <a:latin typeface="a_ConceptoTitulLdBk" pitchFamily="8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642918"/>
            <a:ext cx="75009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АМОСТОЯТЕЛЬНАЯ  РАБОТА  ПО  ТЕМЕ  «КИСЛОТЫ»                             Вариант 4</a:t>
            </a:r>
          </a:p>
          <a:p>
            <a:pPr algn="ctr"/>
            <a:endParaRPr lang="ru-RU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1. Даны вещества: железо, ртуть, оксид магния, оксид азота, </a:t>
            </a:r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гидроксид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калия, азотистая кислота. Какие из этих веществ будут реагировать с серной кислотой? Составьте уравнения </a:t>
            </a:r>
            <a:r>
              <a:rPr lang="ru-RU" b="1" i="1" u="sng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возможных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реакций.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 </a:t>
            </a:r>
          </a:p>
          <a:p>
            <a:pPr lvl="0"/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2. Допишите уравнения и рассмотрите их в свете ТЭД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 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SiO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 +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=</a:t>
            </a:r>
          </a:p>
          <a:p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Ba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(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3)2 + 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4 =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 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профессор юный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0100" y="0"/>
            <a:ext cx="1114286" cy="13142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4414" y="3571876"/>
            <a:ext cx="7429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САМОСТОЯТЕЛЬНАЯ  РАБОТА ПО ТЕМЕ «КИСЛОТЫ»</a:t>
            </a:r>
          </a:p>
          <a:p>
            <a:pPr algn="ctr"/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 Вариант 3</a:t>
            </a:r>
          </a:p>
          <a:p>
            <a:pPr lvl="0"/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1. Какие из приведённых реакций соляной кислоты  осуществимы? Допишите уравнения </a:t>
            </a:r>
            <a:r>
              <a:rPr lang="ru-RU" b="1" i="1" u="sng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возможных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реакций.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a)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+ AgNO3=                         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г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+ SO2=</a:t>
            </a:r>
            <a:endParaRPr lang="ru-RU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 </a:t>
            </a:r>
            <a:endParaRPr lang="ru-RU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б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+ Ca=                                 </a:t>
            </a:r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д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+ Ca(OH)2=</a:t>
            </a:r>
            <a:endParaRPr lang="ru-RU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+ Ag =                                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е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)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HCl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+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CuO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=                    </a:t>
            </a:r>
            <a:endParaRPr lang="ru-RU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ru-RU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Рисунок 8" descr="девочка с тетрадями.bmp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8016" y="4786322"/>
            <a:ext cx="1285714" cy="1076191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ru-RU" sz="2400" dirty="0" smtClean="0">
                <a:latin typeface="Franklin Gothic Medium" pitchFamily="34" charset="0"/>
              </a:rPr>
              <a:t>Динамика качества выполнения контрольной работы по теме «Растворение. Растворы. Свойства растворов электролитов»</a:t>
            </a:r>
            <a:endParaRPr lang="ru-RU" sz="2400" dirty="0">
              <a:latin typeface="Franklin Gothic Medium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1500174"/>
          <a:ext cx="7143800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997196"/>
          </a:xfrm>
        </p:spPr>
        <p:txBody>
          <a:bodyPr/>
          <a:lstStyle/>
          <a:p>
            <a:pPr algn="ctr"/>
            <a:r>
              <a:rPr lang="ru-RU" sz="3600" dirty="0" smtClean="0">
                <a:latin typeface="Franklin Gothic Medium" pitchFamily="34" charset="0"/>
              </a:rPr>
              <a:t/>
            </a:r>
            <a:br>
              <a:rPr lang="ru-RU" sz="3600" dirty="0" smtClean="0">
                <a:latin typeface="Franklin Gothic Medium" pitchFamily="34" charset="0"/>
              </a:rPr>
            </a:br>
            <a:r>
              <a:rPr lang="ru-RU" sz="3600" dirty="0" smtClean="0">
                <a:latin typeface="Franklin Gothic Medium" pitchFamily="34" charset="0"/>
              </a:rPr>
              <a:t> Ценностные смыслы изучения раздела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000100" y="1428736"/>
          <a:ext cx="7286676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 defTabSz="914400">
              <a:spcBef>
                <a:spcPts val="0"/>
              </a:spcBef>
            </a:pPr>
            <a:r>
              <a:rPr lang="ru-RU" sz="3200" b="1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Franklin Gothic Medium" pitchFamily="34" charset="0"/>
                <a:cs typeface="Arial"/>
              </a:rPr>
              <a:t>Качество  выполнения контрольной </a:t>
            </a:r>
            <a:r>
              <a:rPr lang="ru-RU" sz="3200" b="1" i="0" spc="-15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Franklin Gothic Medium" pitchFamily="34" charset="0"/>
                <a:cs typeface="Arial"/>
              </a:rPr>
              <a:t>работы по теме в сравнении с  итогами года</a:t>
            </a:r>
            <a:endParaRPr lang="ru-RU" sz="3200" b="1" i="0" spc="-150" dirty="0">
              <a:effectLst>
                <a:outerShdw blurRad="50800" dist="38100" dir="2700000" algn="tl">
                  <a:prstClr val="black">
                    <a:alpha val="40000"/>
                  </a:prstClr>
                </a:outerShdw>
              </a:effectLst>
              <a:latin typeface="Franklin Gothic Medium" pitchFamily="34" charset="0"/>
              <a:cs typeface="Arial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="" xmlns:p14="http://schemas.microsoft.com/office/powerpoint/2010/main" val="2478259016"/>
              </p:ext>
            </p:extLst>
          </p:nvPr>
        </p:nvGraphicFramePr>
        <p:xfrm>
          <a:off x="714348" y="1643050"/>
          <a:ext cx="7698080" cy="4810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Franklin Gothic Medium" pitchFamily="34" charset="0"/>
              </a:rPr>
              <a:t>   Процент выполнения заданий ЕГЭ по содержанию темы</a:t>
            </a:r>
            <a:endParaRPr lang="ru-RU" sz="3200" b="1" dirty="0">
              <a:latin typeface="Franklin Gothic Medium" pitchFamily="34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6405586" cy="4389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 bwMode="auto">
          <a:xfrm>
            <a:off x="714348" y="1571612"/>
            <a:ext cx="7858180" cy="164307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994392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Franklin Gothic Medium" pitchFamily="34" charset="0"/>
              </a:rPr>
              <a:t>АКТУАЛЬНОСТЬ РАЗРАБОТКИ</a:t>
            </a:r>
            <a:br>
              <a:rPr lang="ru-RU" sz="3600" b="1" dirty="0" smtClean="0">
                <a:latin typeface="Franklin Gothic Medium" pitchFamily="34" charset="0"/>
              </a:rPr>
            </a:br>
            <a:r>
              <a:rPr lang="ru-RU" sz="3600" b="1" dirty="0" smtClean="0">
                <a:latin typeface="Franklin Gothic Medium" pitchFamily="34" charset="0"/>
              </a:rPr>
              <a:t>Содержание  раздела в заданиях ЕГЭ</a:t>
            </a:r>
            <a:br>
              <a:rPr lang="ru-RU" sz="3600" b="1" dirty="0" smtClean="0">
                <a:latin typeface="Franklin Gothic Medium" pitchFamily="34" charset="0"/>
              </a:rPr>
            </a:br>
            <a:r>
              <a:rPr lang="ru-RU" sz="2400" b="1" dirty="0" smtClean="0">
                <a:latin typeface="Franklin Gothic Medium" pitchFamily="34" charset="0"/>
              </a:rPr>
              <a:t> </a:t>
            </a:r>
            <a:r>
              <a:rPr lang="ru-RU" dirty="0">
                <a:latin typeface="Franklin Gothic Medium" pitchFamily="34" charset="0"/>
              </a:rPr>
              <a:t/>
            </a:r>
            <a:br>
              <a:rPr lang="ru-RU" dirty="0">
                <a:latin typeface="Franklin Gothic Medium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357562"/>
            <a:ext cx="7858180" cy="105567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2000" b="1" dirty="0" smtClean="0">
                <a:latin typeface="Georgia" pitchFamily="18" charset="0"/>
              </a:rPr>
              <a:t>   </a:t>
            </a:r>
            <a:r>
              <a:rPr lang="ru-RU" sz="1400" b="1" dirty="0" smtClean="0">
                <a:latin typeface="Georgia" pitchFamily="18" charset="0"/>
              </a:rPr>
              <a:t>В 5. Установите соответствие между названием оксида и формулами веществ, </a:t>
            </a:r>
          </a:p>
          <a:p>
            <a:pPr algn="ctr">
              <a:buNone/>
            </a:pPr>
            <a:r>
              <a:rPr lang="ru-RU" sz="1400" b="1" dirty="0" smtClean="0">
                <a:latin typeface="Georgia" pitchFamily="18" charset="0"/>
              </a:rPr>
              <a:t>с которыми он может взаимодействовать.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348" y="4026931"/>
          <a:ext cx="7858180" cy="2165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  <a:gridCol w="3929090"/>
              </a:tblGrid>
              <a:tr h="58079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НАЗВАНИЕ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 ОКСИДА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ФОРМУЛЫ ВЕЩЕСТВ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</a:tr>
              <a:tr h="153899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 smtClean="0">
                          <a:latin typeface="Georgia" pitchFamily="18" charset="0"/>
                        </a:rPr>
                        <a:t>Б) оксид углерода(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II)</a:t>
                      </a:r>
                    </a:p>
                    <a:p>
                      <a:r>
                        <a:rPr lang="ru-RU" sz="1400" b="1" dirty="0" smtClean="0">
                          <a:latin typeface="Georgia" pitchFamily="18" charset="0"/>
                        </a:rPr>
                        <a:t>2.   В) оксид хрома(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III)</a:t>
                      </a:r>
                    </a:p>
                    <a:p>
                      <a:r>
                        <a:rPr lang="ru-RU" sz="1400" b="1" dirty="0" smtClean="0">
                          <a:latin typeface="Georgia" pitchFamily="18" charset="0"/>
                        </a:rPr>
                        <a:t>3.   Г) оксид фосфора(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V)</a:t>
                      </a:r>
                    </a:p>
                    <a:p>
                      <a:r>
                        <a:rPr lang="ru-RU" sz="1400" dirty="0" smtClean="0"/>
                        <a:t>  </a:t>
                      </a:r>
                    </a:p>
                    <a:p>
                      <a:endParaRPr lang="en-US" sz="1400" b="1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arenR"/>
                      </a:pPr>
                      <a:r>
                        <a:rPr lang="en-US" sz="1400" b="1" dirty="0" smtClean="0">
                          <a:latin typeface="Georgia" pitchFamily="18" charset="0"/>
                        </a:rPr>
                        <a:t>H2O, </a:t>
                      </a:r>
                      <a:r>
                        <a:rPr lang="en-US" sz="1400" b="1" dirty="0" err="1" smtClean="0">
                          <a:latin typeface="Georgia" pitchFamily="18" charset="0"/>
                        </a:rPr>
                        <a:t>MgO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, </a:t>
                      </a:r>
                      <a:r>
                        <a:rPr lang="en-US" sz="1400" b="1" dirty="0" err="1" smtClean="0">
                          <a:latin typeface="Georgia" pitchFamily="18" charset="0"/>
                        </a:rPr>
                        <a:t>LiOH</a:t>
                      </a:r>
                      <a:endParaRPr lang="en-US" sz="1400" b="1" dirty="0" smtClean="0">
                        <a:latin typeface="Georgia" pitchFamily="18" charset="0"/>
                      </a:endParaRP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2) Fe3O4, H2O, S</a:t>
                      </a:r>
                      <a:r>
                        <a:rPr lang="ru-RU" sz="1400" b="1" dirty="0" smtClean="0">
                          <a:latin typeface="Georgia" pitchFamily="18" charset="0"/>
                        </a:rPr>
                        <a:t>О2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3) H2, Fe3O4, O2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4) H2O, N2O5, H3PO4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5) </a:t>
                      </a:r>
                      <a:r>
                        <a:rPr lang="en-US" sz="1400" b="1" dirty="0" err="1" smtClean="0">
                          <a:latin typeface="Georgia" pitchFamily="18" charset="0"/>
                        </a:rPr>
                        <a:t>HCl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, </a:t>
                      </a:r>
                      <a:r>
                        <a:rPr lang="en-US" sz="1400" b="1" dirty="0" err="1" smtClean="0">
                          <a:latin typeface="Georgia" pitchFamily="18" charset="0"/>
                        </a:rPr>
                        <a:t>NaOH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, Al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6) Al, N2O5, H2</a:t>
                      </a:r>
                      <a:endParaRPr lang="ru-RU" sz="1400" b="1" dirty="0" smtClean="0">
                        <a:latin typeface="Georgia" pitchFamily="18" charset="0"/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85918" y="2357430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43174" y="13572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28662" y="1571612"/>
            <a:ext cx="77867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А 23. Сокращённое ионное</a:t>
            </a:r>
            <a:r>
              <a:rPr lang="en-US" sz="1400" b="1" dirty="0" smtClean="0">
                <a:latin typeface="Georgia" pitchFamily="18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уравнение Cu</a:t>
            </a:r>
            <a:r>
              <a:rPr lang="ru-RU" sz="1400" b="1" baseline="30000" dirty="0" smtClean="0">
                <a:solidFill>
                  <a:schemeClr val="bg1"/>
                </a:solidFill>
                <a:latin typeface="Georgia" pitchFamily="18" charset="0"/>
              </a:rPr>
              <a:t>2+ 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+ 2OH</a:t>
            </a:r>
            <a:r>
              <a:rPr lang="ru-RU" sz="1400" b="1" baseline="30000" dirty="0" smtClean="0">
                <a:solidFill>
                  <a:schemeClr val="bg1"/>
                </a:solidFill>
                <a:latin typeface="Georgia" pitchFamily="18" charset="0"/>
              </a:rPr>
              <a:t>– 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→ </a:t>
            </a:r>
            <a:r>
              <a:rPr lang="ru-RU" sz="1400" b="1" dirty="0" err="1" smtClean="0">
                <a:solidFill>
                  <a:schemeClr val="bg1"/>
                </a:solidFill>
                <a:latin typeface="Georgia" pitchFamily="18" charset="0"/>
              </a:rPr>
              <a:t>Cu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(OH)</a:t>
            </a:r>
            <a:r>
              <a:rPr lang="ru-RU" sz="1400" b="1" baseline="-25000" dirty="0" smtClean="0">
                <a:solidFill>
                  <a:schemeClr val="bg1"/>
                </a:solidFill>
                <a:latin typeface="Georgia" pitchFamily="18" charset="0"/>
              </a:rPr>
              <a:t>2</a:t>
            </a:r>
            <a:endParaRPr lang="ru-RU" sz="14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Соответствует взаимодействию: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1)сульфата меди (</a:t>
            </a:r>
            <a:r>
              <a:rPr lang="en-US" sz="1400" b="1" dirty="0" smtClean="0">
                <a:solidFill>
                  <a:schemeClr val="bg1"/>
                </a:solidFill>
                <a:latin typeface="Georgia" pitchFamily="18" charset="0"/>
              </a:rPr>
              <a:t>II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) и </a:t>
            </a:r>
            <a:r>
              <a:rPr lang="ru-RU" sz="1400" b="1" dirty="0" err="1" smtClean="0">
                <a:solidFill>
                  <a:schemeClr val="bg1"/>
                </a:solidFill>
                <a:latin typeface="Georgia" pitchFamily="18" charset="0"/>
              </a:rPr>
              <a:t>гидроксида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калия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 2) сульфида меди (</a:t>
            </a:r>
            <a:r>
              <a:rPr lang="en-US" sz="1400" b="1" dirty="0" smtClean="0">
                <a:solidFill>
                  <a:schemeClr val="bg1"/>
                </a:solidFill>
                <a:latin typeface="Georgia" pitchFamily="18" charset="0"/>
              </a:rPr>
              <a:t>II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) и </a:t>
            </a:r>
            <a:r>
              <a:rPr lang="ru-RU" sz="1400" b="1" dirty="0" err="1" smtClean="0">
                <a:solidFill>
                  <a:schemeClr val="bg1"/>
                </a:solidFill>
                <a:latin typeface="Georgia" pitchFamily="18" charset="0"/>
              </a:rPr>
              <a:t>гидроксида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калия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3)сульфида меди (</a:t>
            </a:r>
            <a:r>
              <a:rPr lang="en-US" sz="1400" b="1" dirty="0" smtClean="0">
                <a:solidFill>
                  <a:schemeClr val="bg1"/>
                </a:solidFill>
                <a:latin typeface="Georgia" pitchFamily="18" charset="0"/>
              </a:rPr>
              <a:t>II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) и </a:t>
            </a:r>
            <a:r>
              <a:rPr lang="ru-RU" sz="1400" b="1" dirty="0" err="1" smtClean="0">
                <a:solidFill>
                  <a:schemeClr val="bg1"/>
                </a:solidFill>
                <a:latin typeface="Georgia" pitchFamily="18" charset="0"/>
              </a:rPr>
              <a:t>гидроксида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 железа (</a:t>
            </a:r>
            <a:r>
              <a:rPr lang="en-US" sz="1400" b="1" dirty="0" smtClean="0">
                <a:solidFill>
                  <a:schemeClr val="bg1"/>
                </a:solidFill>
                <a:latin typeface="Georgia" pitchFamily="18" charset="0"/>
              </a:rPr>
              <a:t>II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)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        4) нитрата меди (</a:t>
            </a:r>
            <a:r>
              <a:rPr lang="en-US" sz="1400" b="1" dirty="0" smtClean="0">
                <a:solidFill>
                  <a:schemeClr val="bg1"/>
                </a:solidFill>
                <a:latin typeface="Georgia" pitchFamily="18" charset="0"/>
              </a:rPr>
              <a:t>II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) и </a:t>
            </a:r>
            <a:r>
              <a:rPr lang="ru-RU" sz="1400" b="1" dirty="0" err="1" smtClean="0">
                <a:solidFill>
                  <a:schemeClr val="bg1"/>
                </a:solidFill>
                <a:latin typeface="Georgia" pitchFamily="18" charset="0"/>
              </a:rPr>
              <a:t>гидроксида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железа (</a:t>
            </a:r>
            <a:r>
              <a:rPr lang="en-US" sz="1400" b="1" dirty="0" smtClean="0">
                <a:solidFill>
                  <a:schemeClr val="bg1"/>
                </a:solidFill>
                <a:latin typeface="Georgia" pitchFamily="18" charset="0"/>
              </a:rPr>
              <a:t>II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)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                                          5) хлорида меди (</a:t>
            </a:r>
            <a:r>
              <a:rPr lang="en-US" sz="1400" b="1" dirty="0" smtClean="0">
                <a:solidFill>
                  <a:schemeClr val="bg1"/>
                </a:solidFill>
                <a:latin typeface="Georgia" pitchFamily="18" charset="0"/>
              </a:rPr>
              <a:t>II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) и </a:t>
            </a:r>
            <a:r>
              <a:rPr lang="ru-RU" sz="1400" b="1" dirty="0" err="1" smtClean="0">
                <a:solidFill>
                  <a:schemeClr val="bg1"/>
                </a:solidFill>
                <a:latin typeface="Georgia" pitchFamily="18" charset="0"/>
              </a:rPr>
              <a:t>гидроксида</a:t>
            </a:r>
            <a:r>
              <a:rPr lang="ru-RU" sz="1400" b="1" dirty="0" smtClean="0">
                <a:solidFill>
                  <a:schemeClr val="bg1"/>
                </a:solidFill>
                <a:latin typeface="Georgia" pitchFamily="18" charset="0"/>
              </a:rPr>
              <a:t>  натрия</a:t>
            </a:r>
          </a:p>
          <a:p>
            <a:pPr algn="ctr"/>
            <a:endParaRPr lang="ru-RU" sz="14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ru-RU" sz="1600" b="1" baseline="-25000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ru-RU" sz="1600" b="1" baseline="-25000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en-US" sz="1600" b="1" baseline="-25000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</a:p>
          <a:p>
            <a:r>
              <a:rPr lang="en-US" sz="1600" b="1" baseline="-25000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endParaRPr lang="ru-RU" sz="16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5918" y="214311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382000" cy="1495794"/>
          </a:xfrm>
        </p:spPr>
        <p:txBody>
          <a:bodyPr/>
          <a:lstStyle/>
          <a:p>
            <a:pPr algn="ctr"/>
            <a:r>
              <a:rPr lang="ru-RU" sz="3600" b="1" dirty="0">
                <a:latin typeface="Franklin Gothic Medium" pitchFamily="34" charset="0"/>
              </a:rPr>
              <a:t>Содержание  раздела в заданиях ЕГЭ</a:t>
            </a:r>
            <a:r>
              <a:rPr lang="ru-RU" sz="2400" b="1" dirty="0">
                <a:latin typeface="Franklin Gothic Medium" pitchFamily="34" charset="0"/>
              </a:rPr>
              <a:t/>
            </a:r>
            <a:br>
              <a:rPr lang="ru-RU" sz="2400" b="1" dirty="0">
                <a:latin typeface="Franklin Gothic Medium" pitchFamily="34" charset="0"/>
              </a:rPr>
            </a:br>
            <a:r>
              <a:rPr lang="ru-RU" sz="2400" b="1" dirty="0" smtClean="0">
                <a:latin typeface="Franklin Gothic Medium" pitchFamily="34" charset="0"/>
              </a:rPr>
              <a:t> </a:t>
            </a:r>
            <a:r>
              <a:rPr lang="ru-RU" dirty="0">
                <a:latin typeface="Franklin Gothic Medium" pitchFamily="34" charset="0"/>
              </a:rPr>
              <a:t/>
            </a:r>
            <a:br>
              <a:rPr lang="ru-RU" dirty="0">
                <a:latin typeface="Franklin Gothic Medium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714752"/>
            <a:ext cx="7858180" cy="104028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2000" b="1" dirty="0" smtClean="0">
                <a:latin typeface="Georgia" pitchFamily="18" charset="0"/>
              </a:rPr>
              <a:t>   </a:t>
            </a:r>
            <a:r>
              <a:rPr lang="ru-RU" sz="1600" b="1" dirty="0" smtClean="0">
                <a:latin typeface="Georgia" pitchFamily="18" charset="0"/>
              </a:rPr>
              <a:t>В 5. Установите соответствие между названием оксида и формулами веществ, с которыми он может взаимодействовать.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4357694"/>
          <a:ext cx="7929618" cy="2240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4809"/>
                <a:gridCol w="3964809"/>
              </a:tblGrid>
              <a:tr h="48748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НАЗВАНИЕ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 ОКСИДА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ФОРМУЛЫ ВЕЩЕСТВ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</a:tr>
              <a:tr h="175263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 smtClean="0">
                          <a:latin typeface="Georgia" pitchFamily="18" charset="0"/>
                        </a:rPr>
                        <a:t>Б) оксид углерода(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II)</a:t>
                      </a:r>
                    </a:p>
                    <a:p>
                      <a:r>
                        <a:rPr lang="ru-RU" sz="1400" b="1" dirty="0" smtClean="0">
                          <a:latin typeface="Georgia" pitchFamily="18" charset="0"/>
                        </a:rPr>
                        <a:t>2.   В) оксид хрома(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III)</a:t>
                      </a:r>
                    </a:p>
                    <a:p>
                      <a:r>
                        <a:rPr lang="ru-RU" sz="1400" b="1" dirty="0" smtClean="0">
                          <a:latin typeface="Georgia" pitchFamily="18" charset="0"/>
                        </a:rPr>
                        <a:t>3.   Г) оксид фосфора(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V)</a:t>
                      </a:r>
                    </a:p>
                    <a:p>
                      <a:r>
                        <a:rPr lang="ru-RU" sz="1400" dirty="0" smtClean="0"/>
                        <a:t>  </a:t>
                      </a:r>
                    </a:p>
                    <a:p>
                      <a:endParaRPr lang="en-US" sz="1400" b="1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arenR"/>
                      </a:pPr>
                      <a:r>
                        <a:rPr lang="en-US" sz="1400" b="1" dirty="0" smtClean="0">
                          <a:latin typeface="Georgia" pitchFamily="18" charset="0"/>
                        </a:rPr>
                        <a:t>H2O, </a:t>
                      </a:r>
                      <a:r>
                        <a:rPr lang="en-US" sz="1400" b="1" dirty="0" err="1" smtClean="0">
                          <a:latin typeface="Georgia" pitchFamily="18" charset="0"/>
                        </a:rPr>
                        <a:t>MgO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, </a:t>
                      </a:r>
                      <a:r>
                        <a:rPr lang="en-US" sz="1400" b="1" dirty="0" err="1" smtClean="0">
                          <a:latin typeface="Georgia" pitchFamily="18" charset="0"/>
                        </a:rPr>
                        <a:t>LiOH</a:t>
                      </a:r>
                      <a:endParaRPr lang="en-US" sz="1400" b="1" dirty="0" smtClean="0">
                        <a:latin typeface="Georgia" pitchFamily="18" charset="0"/>
                      </a:endParaRP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2) Fe3O4, H2O, S</a:t>
                      </a:r>
                      <a:r>
                        <a:rPr lang="ru-RU" sz="1400" b="1" dirty="0" smtClean="0">
                          <a:latin typeface="Georgia" pitchFamily="18" charset="0"/>
                        </a:rPr>
                        <a:t>О2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3) H2, Fe3O4, O2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4) H2O, N2O5, H3PO4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5) </a:t>
                      </a:r>
                      <a:r>
                        <a:rPr lang="en-US" sz="1400" b="1" dirty="0" err="1" smtClean="0">
                          <a:latin typeface="Georgia" pitchFamily="18" charset="0"/>
                        </a:rPr>
                        <a:t>HCl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, </a:t>
                      </a:r>
                      <a:r>
                        <a:rPr lang="en-US" sz="1400" b="1" dirty="0" err="1" smtClean="0">
                          <a:latin typeface="Georgia" pitchFamily="18" charset="0"/>
                        </a:rPr>
                        <a:t>NaOH</a:t>
                      </a:r>
                      <a:r>
                        <a:rPr lang="en-US" sz="1400" b="1" dirty="0" smtClean="0">
                          <a:latin typeface="Georgia" pitchFamily="18" charset="0"/>
                        </a:rPr>
                        <a:t>, Al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Georgia" pitchFamily="18" charset="0"/>
                        </a:rPr>
                        <a:t>6) Al, N2O5, H2</a:t>
                      </a:r>
                      <a:endParaRPr lang="ru-RU" sz="1400" b="1" dirty="0" smtClean="0">
                        <a:latin typeface="Georgia" pitchFamily="18" charset="0"/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4348" y="1214422"/>
            <a:ext cx="7715304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numCol="1" rtlCol="0">
            <a:spAutoFit/>
          </a:bodyPr>
          <a:lstStyle/>
          <a:p>
            <a:endParaRPr lang="ru-RU" sz="1600" b="1" dirty="0" smtClean="0">
              <a:latin typeface="Georgia" pitchFamily="18" charset="0"/>
            </a:endParaRPr>
          </a:p>
          <a:p>
            <a:r>
              <a:rPr lang="en-US" sz="1400" b="1" dirty="0" smtClean="0">
                <a:latin typeface="Georgia" pitchFamily="18" charset="0"/>
              </a:rPr>
              <a:t>A 11. </a:t>
            </a:r>
            <a:r>
              <a:rPr lang="ru-RU" sz="1400" b="1" dirty="0" err="1" smtClean="0">
                <a:latin typeface="Georgia" pitchFamily="18" charset="0"/>
              </a:rPr>
              <a:t>Гидроксид</a:t>
            </a:r>
            <a:r>
              <a:rPr lang="ru-RU" sz="1400" b="1" dirty="0" smtClean="0">
                <a:latin typeface="Georgia" pitchFamily="18" charset="0"/>
              </a:rPr>
              <a:t> натрия взаимодействует с каждым из двух веществ: </a:t>
            </a:r>
          </a:p>
          <a:p>
            <a:endParaRPr lang="en-US" sz="1400" b="1" dirty="0" smtClean="0">
              <a:latin typeface="Georgia" pitchFamily="18" charset="0"/>
            </a:endParaRPr>
          </a:p>
          <a:p>
            <a:pPr algn="ctr"/>
            <a:r>
              <a:rPr lang="en-US" sz="1400" b="1" dirty="0" smtClean="0">
                <a:latin typeface="Georgia" pitchFamily="18" charset="0"/>
              </a:rPr>
              <a:t>    </a:t>
            </a:r>
            <a:r>
              <a:rPr lang="ru-RU" sz="1400" b="1" dirty="0" smtClean="0">
                <a:latin typeface="Georgia" pitchFamily="18" charset="0"/>
              </a:rPr>
              <a:t>1) </a:t>
            </a:r>
            <a:r>
              <a:rPr lang="en-US" sz="1400" b="1" dirty="0" err="1" smtClean="0">
                <a:latin typeface="Georgia" pitchFamily="18" charset="0"/>
              </a:rPr>
              <a:t>MgO</a:t>
            </a:r>
            <a:r>
              <a:rPr lang="ru-RU" sz="1400" b="1" dirty="0" smtClean="0">
                <a:latin typeface="Georgia" pitchFamily="18" charset="0"/>
              </a:rPr>
              <a:t> </a:t>
            </a:r>
            <a:r>
              <a:rPr lang="en-US" sz="1400" b="1" dirty="0" smtClean="0">
                <a:latin typeface="Georgia" pitchFamily="18" charset="0"/>
              </a:rPr>
              <a:t> </a:t>
            </a:r>
            <a:r>
              <a:rPr lang="ru-RU" sz="1400" b="1" dirty="0" smtClean="0">
                <a:latin typeface="Georgia" pitchFamily="18" charset="0"/>
              </a:rPr>
              <a:t>и </a:t>
            </a:r>
            <a:r>
              <a:rPr lang="en-US" sz="1400" b="1" dirty="0" smtClean="0">
                <a:latin typeface="Georgia" pitchFamily="18" charset="0"/>
              </a:rPr>
              <a:t> </a:t>
            </a:r>
            <a:r>
              <a:rPr lang="en-US" sz="1400" b="1" dirty="0" err="1" smtClean="0">
                <a:latin typeface="Georgia" pitchFamily="18" charset="0"/>
              </a:rPr>
              <a:t>HCl</a:t>
            </a:r>
            <a:r>
              <a:rPr lang="ru-RU" sz="1400" b="1" dirty="0" smtClean="0">
                <a:latin typeface="Georgia" pitchFamily="18" charset="0"/>
              </a:rPr>
              <a:t>	</a:t>
            </a:r>
          </a:p>
          <a:p>
            <a:pPr algn="ctr"/>
            <a:r>
              <a:rPr lang="en-US" sz="1400" b="1" dirty="0" smtClean="0">
                <a:latin typeface="Georgia" pitchFamily="18" charset="0"/>
              </a:rPr>
              <a:t>    </a:t>
            </a:r>
            <a:r>
              <a:rPr lang="ru-RU" sz="1400" b="1" dirty="0" smtClean="0">
                <a:latin typeface="Georgia" pitchFamily="18" charset="0"/>
              </a:rPr>
              <a:t>2) </a:t>
            </a:r>
            <a:r>
              <a:rPr lang="en-US" sz="1400" b="1" dirty="0" smtClean="0">
                <a:latin typeface="Georgia" pitchFamily="18" charset="0"/>
              </a:rPr>
              <a:t>NH3 </a:t>
            </a:r>
            <a:r>
              <a:rPr lang="ru-RU" sz="1400" b="1" dirty="0" smtClean="0">
                <a:latin typeface="Georgia" pitchFamily="18" charset="0"/>
              </a:rPr>
              <a:t>и</a:t>
            </a:r>
            <a:r>
              <a:rPr lang="en-US" sz="1400" b="1" dirty="0" smtClean="0">
                <a:latin typeface="Georgia" pitchFamily="18" charset="0"/>
              </a:rPr>
              <a:t> SO3</a:t>
            </a:r>
            <a:r>
              <a:rPr lang="ru-RU" sz="1400" b="1" dirty="0" smtClean="0">
                <a:latin typeface="Georgia" pitchFamily="18" charset="0"/>
              </a:rPr>
              <a:t>	</a:t>
            </a:r>
            <a:endParaRPr lang="en-US" sz="1400" b="1" dirty="0" smtClean="0">
              <a:latin typeface="Georgia" pitchFamily="18" charset="0"/>
            </a:endParaRPr>
          </a:p>
          <a:p>
            <a:pPr algn="ctr"/>
            <a:r>
              <a:rPr lang="ru-RU" sz="1400" b="1" dirty="0" smtClean="0">
                <a:latin typeface="Georgia" pitchFamily="18" charset="0"/>
              </a:rPr>
              <a:t>3) </a:t>
            </a:r>
            <a:r>
              <a:rPr lang="en-US" sz="1400" b="1" dirty="0" smtClean="0">
                <a:latin typeface="Georgia" pitchFamily="18" charset="0"/>
              </a:rPr>
              <a:t>H2S  KNO3</a:t>
            </a:r>
          </a:p>
          <a:p>
            <a:pPr algn="ctr"/>
            <a:r>
              <a:rPr lang="en-US" sz="1400" b="1" dirty="0" smtClean="0">
                <a:latin typeface="Georgia" pitchFamily="18" charset="0"/>
              </a:rPr>
              <a:t>     4) HNO3 Al</a:t>
            </a:r>
            <a:r>
              <a:rPr lang="ru-RU" b="1" dirty="0" smtClean="0">
                <a:latin typeface="Georgia" pitchFamily="18" charset="0"/>
              </a:rPr>
              <a:t>	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 	</a:t>
            </a:r>
          </a:p>
          <a:p>
            <a:pPr algn="ctr"/>
            <a:endParaRPr lang="ru-RU" dirty="0" smtClean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82000" cy="1274195"/>
          </a:xfrm>
        </p:spPr>
        <p:txBody>
          <a:bodyPr/>
          <a:lstStyle/>
          <a:p>
            <a:pPr lvl="0" algn="ctr"/>
            <a:r>
              <a:rPr lang="ru-RU" sz="3600" dirty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cs typeface="Arial"/>
              </a:rPr>
              <a:t> </a:t>
            </a:r>
            <a:r>
              <a:rPr lang="ru-RU" sz="360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cs typeface="Arial"/>
              </a:rPr>
              <a:t/>
            </a:r>
            <a:br>
              <a:rPr lang="ru-RU" sz="360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cs typeface="Arial"/>
              </a:rPr>
            </a:br>
            <a:r>
              <a:rPr lang="ru-RU" sz="3200" b="1" dirty="0" smtClean="0">
                <a:effectLst/>
                <a:latin typeface="Franklin Gothic Medium" pitchFamily="34" charset="0"/>
                <a:cs typeface="Arial"/>
              </a:rPr>
              <a:t>Цель </a:t>
            </a:r>
            <a:r>
              <a:rPr lang="ru-RU" sz="3200" b="1" dirty="0">
                <a:effectLst/>
                <a:latin typeface="Franklin Gothic Medium" pitchFamily="34" charset="0"/>
                <a:cs typeface="Arial"/>
              </a:rPr>
              <a:t>и задачи изучения раздела</a:t>
            </a:r>
            <a:r>
              <a:rPr lang="ru-RU" sz="3600" dirty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cs typeface="Arial"/>
              </a:rPr>
              <a:t/>
            </a:r>
            <a:br>
              <a:rPr lang="ru-RU" sz="3600" dirty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cs typeface="Arial"/>
              </a:rPr>
            </a:br>
            <a:endParaRPr lang="ru-RU" sz="2400" dirty="0">
              <a:latin typeface="Franklin Gothic Medium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1071547"/>
            <a:ext cx="828680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bg1"/>
                </a:solidFill>
                <a:latin typeface="Arial Narrow" pitchFamily="34" charset="0"/>
              </a:rPr>
              <a:t>Цель </a:t>
            </a: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:  расширить и углубить знания о важнейших классах неорганических соединений  в свете  ТЭД и ОВР</a:t>
            </a:r>
          </a:p>
          <a:p>
            <a:endParaRPr lang="ru-RU" b="1" dirty="0">
              <a:latin typeface="Arial Narrow" pitchFamily="34" charset="0"/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500034" y="2428868"/>
          <a:ext cx="8286808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1" y="274638"/>
            <a:ext cx="7329510" cy="664797"/>
          </a:xfrm>
        </p:spPr>
        <p:txBody>
          <a:bodyPr/>
          <a:lstStyle/>
          <a:p>
            <a:r>
              <a:rPr lang="ru-RU" b="1" dirty="0" smtClean="0">
                <a:solidFill>
                  <a:srgbClr val="CC0000"/>
                </a:solidFill>
                <a:latin typeface="DexterC" pitchFamily="2" charset="0"/>
              </a:rPr>
              <a:t> </a:t>
            </a:r>
            <a:r>
              <a:rPr lang="ru-RU" dirty="0" smtClean="0">
                <a:latin typeface="Franklin Gothic Medium" pitchFamily="34" charset="0"/>
              </a:rPr>
              <a:t> </a:t>
            </a:r>
            <a:endParaRPr lang="ru-RU" b="1" dirty="0">
              <a:solidFill>
                <a:srgbClr val="CC0000"/>
              </a:solidFill>
              <a:latin typeface="DexterC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0166" y="1714488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ru-RU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1000100" y="714356"/>
          <a:ext cx="7643866" cy="5286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1933"/>
                <a:gridCol w="3821933"/>
              </a:tblGrid>
              <a:tr h="6608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   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1) 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</a:rPr>
                        <a:t>CuO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, Zn(OH)</a:t>
                      </a:r>
                      <a:r>
                        <a:rPr lang="en-US" sz="11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, AlCl</a:t>
                      </a:r>
                      <a:r>
                        <a:rPr lang="en-US" sz="1100" baseline="-25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, K</a:t>
                      </a:r>
                      <a:r>
                        <a:rPr lang="en-US" sz="11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S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5795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Times New Roman"/>
                        </a:rPr>
                        <a:t>3) SO</a:t>
                      </a:r>
                      <a:r>
                        <a:rPr lang="en-US" sz="11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>
                          <a:latin typeface="Times New Roman"/>
                          <a:ea typeface="Times New Roman"/>
                        </a:rPr>
                        <a:t>, H</a:t>
                      </a:r>
                      <a:r>
                        <a:rPr lang="en-US" sz="11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>
                          <a:latin typeface="Times New Roman"/>
                          <a:ea typeface="Times New Roman"/>
                        </a:rPr>
                        <a:t>SO</a:t>
                      </a:r>
                      <a:r>
                        <a:rPr lang="en-US" sz="1100" baseline="-2500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1100">
                          <a:latin typeface="Times New Roman"/>
                          <a:ea typeface="Times New Roman"/>
                        </a:rPr>
                        <a:t>, NaCl, CuO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60802">
                <a:tc>
                  <a:txBody>
                    <a:bodyPr/>
                    <a:lstStyle/>
                    <a:p>
                      <a:pPr marL="714375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Times New Roman"/>
                        </a:rPr>
                        <a:t>2) Cu(OH)</a:t>
                      </a:r>
                      <a:r>
                        <a:rPr lang="en-US" sz="11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>
                          <a:latin typeface="Times New Roman"/>
                          <a:ea typeface="Times New Roman"/>
                        </a:rPr>
                        <a:t>, HCl, NaNO</a:t>
                      </a:r>
                      <a:r>
                        <a:rPr lang="en-US" sz="11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100">
                          <a:latin typeface="Times New Roman"/>
                          <a:ea typeface="Times New Roman"/>
                        </a:rPr>
                        <a:t>, SO</a:t>
                      </a:r>
                      <a:r>
                        <a:rPr lang="en-US" sz="1100" baseline="-2500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45795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4) Zn(OH)</a:t>
                      </a:r>
                      <a:r>
                        <a:rPr lang="en-US" sz="11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,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</a:rPr>
                        <a:t>HCl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, K</a:t>
                      </a:r>
                      <a:r>
                        <a:rPr lang="en-US" sz="11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S, Na</a:t>
                      </a:r>
                      <a:r>
                        <a:rPr lang="en-US" sz="11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O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608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08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08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08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08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08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Picture 5" descr="school22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91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928662" y="928670"/>
            <a:ext cx="7786742" cy="618630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 Растворение – </a:t>
            </a:r>
            <a:r>
              <a:rPr lang="ru-RU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физико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– химический процесс. Типы растворов.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 Механизм диссоциации веществ с  различным   типом химической связи.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3 Основные положения теории электролитической диссоциации.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4 Ионные уравнения.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5 Кислоты: состав, названия и классификация.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6 Кислоты в свете теории ЭД.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7 Основания: состав, названия и классификация.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8 Основания  в свете теории электролитической диссоциации.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9 Оксиды: состав, названия и классификация.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10 Химические свойства  оксидов.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11 Соли: состав, названия и классификация.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12 Соли в свете ТЭД.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13 Химические свойства солей.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14 </a:t>
            </a:r>
            <a:r>
              <a:rPr lang="ru-RU" b="1" u="sng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Практическая работа. Свойства кислот, оснований, оксидов и солей.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15 Генетический ряд металла и  неметалла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16 Окислители и восстановители.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17Окислительно – восстановительные реакции.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18 Обобщающее повторение изученного о свойствах растворов электролитов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19 Контрольная работа по теме «Свойства растворов электролитов»</a:t>
            </a: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20 </a:t>
            </a:r>
            <a:r>
              <a:rPr lang="ru-RU" b="1" u="sng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Практическая работа. Решение экспериментальных задач.</a:t>
            </a: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357290" y="428604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Календарно-тематическое планирование раздела </a:t>
            </a:r>
          </a:p>
          <a:p>
            <a:pPr algn="ctr"/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«Растворение. Растворы. Свойства растворов электролитов»</a:t>
            </a:r>
            <a:endParaRPr lang="ru-RU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191496810"/>
              </p:ext>
            </p:extLst>
          </p:nvPr>
        </p:nvGraphicFramePr>
        <p:xfrm>
          <a:off x="357158" y="1500174"/>
          <a:ext cx="842968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71472" y="214290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ИСПОЛЬЗУЕМЫЕ  ОБРАЗОВАТЕЛЬНЫЕ  ТЕХНОЛОГИИ, МЕТОДЫ, ФОРМЫ ОРГАНИЗАЦИИ  ДЕЯТЕЛЬНОСТИ ОБУЧАЮЩИХСЯ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pic>
        <p:nvPicPr>
          <p:cNvPr id="5" name="Рисунок 4" descr="p-980-043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596" y="1571612"/>
            <a:ext cx="1714512" cy="785818"/>
          </a:xfrm>
          <a:prstGeom prst="rect">
            <a:avLst/>
          </a:prstGeom>
        </p:spPr>
      </p:pic>
      <p:pic>
        <p:nvPicPr>
          <p:cNvPr id="7" name="Рисунок 6" descr="анимац книги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720" y="2428868"/>
            <a:ext cx="1857388" cy="781050"/>
          </a:xfrm>
          <a:prstGeom prst="rect">
            <a:avLst/>
          </a:prstGeom>
        </p:spPr>
      </p:pic>
      <p:pic>
        <p:nvPicPr>
          <p:cNvPr id="8" name="Рисунок 7" descr="SAM_269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8596" y="3429001"/>
            <a:ext cx="1738355" cy="1000132"/>
          </a:xfrm>
          <a:prstGeom prst="rect">
            <a:avLst/>
          </a:prstGeom>
        </p:spPr>
      </p:pic>
      <p:pic>
        <p:nvPicPr>
          <p:cNvPr id="9" name="Рисунок 8" descr="15b3f7c129f206556ba1c7435d94f55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8596" y="5715016"/>
            <a:ext cx="1714512" cy="74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9431964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0695 -7.40741E-7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5 -7.40741E-7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19" dur="1000" spd="-100000" fill="hold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4" dur="1000" spd="-100000" fill="hold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29" dur="1000" spd="-100000" fill="hold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4" dur="1000" spd="-100000" fill="hold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39" dur="1000" spd="-100000" fill="hold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4" dur="1000" spd="-100000" fill="hold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9653 -7.40741E-7 " pathEditMode="relative" rAng="0" ptsTypes="AA">
                                      <p:cBhvr>
                                        <p:cTn id="49" dur="1000" spd="-100000" fill="hold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4" dur="1000" spd="-100000" fill="hold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Graphic spid="3" grpId="1" uiExpand="1">
        <p:bldSub>
          <a:bldDgm bld="one"/>
        </p:bldSub>
      </p:bldGraphic>
      <p:bldGraphic spid="3" grpId="2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98598"/>
          </a:xfrm>
        </p:spPr>
        <p:txBody>
          <a:bodyPr/>
          <a:lstStyle/>
          <a:p>
            <a:pPr algn="ctr"/>
            <a:r>
              <a:rPr lang="ru-RU" sz="3600" b="1" dirty="0">
                <a:effectLst/>
                <a:latin typeface="Franklin Gothic Medium" pitchFamily="34" charset="0"/>
              </a:rPr>
              <a:t>ПРОБЛЕМНЫЙ    ЭКСПЕРИМЕНТ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4319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 descr="p-980-04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71546"/>
            <a:ext cx="9144000" cy="5786454"/>
          </a:xfrm>
          <a:prstGeom prst="rect">
            <a:avLst/>
          </a:prstGeom>
        </p:spPr>
      </p:pic>
      <p:pic>
        <p:nvPicPr>
          <p:cNvPr id="29698" name="Picture 2" descr="C:\Documents and Settings\Admin\Мои документы\Intelli-studio\Samsung SMX-C20\2014-04-09\SAM_2787.JPG"/>
          <p:cNvPicPr>
            <a:picLocks noChangeAspect="1" noChangeArrowheads="1"/>
          </p:cNvPicPr>
          <p:nvPr/>
        </p:nvPicPr>
        <p:blipFill>
          <a:blip r:embed="rId3" cstate="print"/>
          <a:srcRect r="21717"/>
          <a:stretch>
            <a:fillRect/>
          </a:stretch>
        </p:blipFill>
        <p:spPr bwMode="auto">
          <a:xfrm>
            <a:off x="1463675" y="1355725"/>
            <a:ext cx="6323035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иний фон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1469121-656B-4F26-9082-91D6158FEF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синий фон</Template>
  <TotalTime>1394</TotalTime>
  <Words>1336</Words>
  <Application>Microsoft Office PowerPoint</Application>
  <PresentationFormat>Экран (4:3)</PresentationFormat>
  <Paragraphs>243</Paragraphs>
  <Slides>31</Slides>
  <Notes>6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синий фон</vt:lpstr>
      <vt:lpstr>Белый текст и шрифт Courier для слайдов с кодом</vt:lpstr>
      <vt:lpstr>Заголовок презентации</vt:lpstr>
      <vt:lpstr>ПОЯСНИТЕЛЬНАЯ   ЗАПИСКА    </vt:lpstr>
      <vt:lpstr>  Ценностные смыслы изучения раздела</vt:lpstr>
      <vt:lpstr>АКТУАЛЬНОСТЬ РАЗРАБОТКИ Содержание  раздела в заданиях ЕГЭ   </vt:lpstr>
      <vt:lpstr>Содержание  раздела в заданиях ЕГЭ   </vt:lpstr>
      <vt:lpstr>  Цель и задачи изучения раздела </vt:lpstr>
      <vt:lpstr>  </vt:lpstr>
      <vt:lpstr>Слайд 8</vt:lpstr>
      <vt:lpstr>ПРОБЛЕМНЫЙ    ЭКСПЕРИМЕНТ</vt:lpstr>
      <vt:lpstr>ПРОБЛЕМНЫЙ    ЭКСПЕРИМЕНТ</vt:lpstr>
      <vt:lpstr>ПРОБЛЕМНЫЙ    ЭКСПЕРИМЕНТ</vt:lpstr>
      <vt:lpstr>Модуль .  ХИМИЧЕСКИЕ СВОЙСТВА  КИСЛОТ  Цель- научиться прогнозировать возможность протекания  химических реакций, составлять уравнения реакций, отражающих химические свойства кислот   Составьте уравнения возможных реакций  1. Взаимодействие кислот с  металлами. Zn + H2SO4 =                 Mg + HCl = Cu +HCl =                                 2. Взаимодействие кислот с основными  оксидами  MgO + H2SO4 =                        Na2O +HNO3 = СuO+HCl =                                  FeO +HNO3 =  3. Взаимодействие  кислот  с  основаниями. 2 NaOH + H2SiO3 =                          HNO3 + Са(ОН)2= 4. Взаимодействие  кислот  с солями   K2CO3 +HNO3 =                        AgNO3 + HCl     </vt:lpstr>
      <vt:lpstr>Слайд 13</vt:lpstr>
      <vt:lpstr>ИНФОРМАЦИОННО – КОММУНИКАТИВНЫЕ ТЕХНОЛОГИИ</vt:lpstr>
      <vt:lpstr>Слайд 15</vt:lpstr>
      <vt:lpstr>Слайд 16</vt:lpstr>
      <vt:lpstr>ИГРОВЫЕ   ТЕХНОЛОГИИ</vt:lpstr>
      <vt:lpstr> ДИДАКТИЧЕСКИЕ  ИГРЫ</vt:lpstr>
      <vt:lpstr> РОЛЕВЫЕ    ИГРЫ</vt:lpstr>
      <vt:lpstr> ИССЛЕДОВАТЕЛЬСКАЯ ДЕЯТЕЛЬНОСТЬ    УЧАЩИХСЯ  </vt:lpstr>
      <vt:lpstr>ПРОЕКТНАЯ     ДЕЯТЕЛЬНОСТЬ  УЧАЩИХСЯ</vt:lpstr>
      <vt:lpstr> </vt:lpstr>
      <vt:lpstr>Слайд 23</vt:lpstr>
      <vt:lpstr>Слайд 24</vt:lpstr>
      <vt:lpstr>Слайд 25</vt:lpstr>
      <vt:lpstr>Слайд 26</vt:lpstr>
      <vt:lpstr>Контрольная   работа  в  формате  ЕГЭ</vt:lpstr>
      <vt:lpstr>  </vt:lpstr>
      <vt:lpstr>Динамика качества выполнения контрольной работы по теме «Растворение. Растворы. Свойства растворов электролитов»</vt:lpstr>
      <vt:lpstr>Качество  выполнения контрольной работы по теме в сравнении с  итогами года</vt:lpstr>
      <vt:lpstr>   Процент выполнения заданий ЕГЭ по содержанию темы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</dc:title>
  <dc:creator>Admin</dc:creator>
  <cp:keywords/>
  <cp:lastModifiedBy>Admin</cp:lastModifiedBy>
  <cp:revision>136</cp:revision>
  <dcterms:created xsi:type="dcterms:W3CDTF">2014-04-07T15:34:59Z</dcterms:created>
  <dcterms:modified xsi:type="dcterms:W3CDTF">2019-04-22T15:52:57Z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TC102867169990</vt:lpwstr>
  </property>
</Properties>
</file>