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99" r:id="rId2"/>
    <p:sldId id="300" r:id="rId3"/>
    <p:sldId id="303" r:id="rId4"/>
    <p:sldId id="262" r:id="rId5"/>
    <p:sldId id="263" r:id="rId6"/>
    <p:sldId id="302" r:id="rId7"/>
    <p:sldId id="261" r:id="rId8"/>
    <p:sldId id="295" r:id="rId9"/>
    <p:sldId id="298" r:id="rId10"/>
    <p:sldId id="293" r:id="rId11"/>
    <p:sldId id="294" r:id="rId12"/>
    <p:sldId id="258" r:id="rId13"/>
    <p:sldId id="301" r:id="rId14"/>
    <p:sldId id="296" r:id="rId15"/>
    <p:sldId id="29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8000"/>
    <a:srgbClr val="FFFFCC"/>
    <a:srgbClr val="D60093"/>
    <a:srgbClr val="FFCC99"/>
    <a:srgbClr val="FFCCFF"/>
    <a:srgbClr val="FF6699"/>
    <a:srgbClr val="FF66CC"/>
    <a:srgbClr val="FF33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4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BB127-581D-47E2-993C-57B0EA740858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64E35-5304-4925-BB00-0FA752B6F0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03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64E35-5304-4925-BB00-0FA752B6F04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22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64E35-5304-4925-BB00-0FA752B6F04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22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hem-oge.sdamgia.ru/test?theme=2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00.yaplakal.com/pics/pics_original/7/7/0/2275077.gi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hem-oge.sdamgia.ru/test?theme=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imege.ru/tablicy-ege-po-ximii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пс с колбам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28662" y="214290"/>
            <a:ext cx="71438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  <a:latin typeface="Century" pitchFamily="18" charset="0"/>
              </a:rPr>
              <a:t>Муниципальное общеобразовательное учреждение «</a:t>
            </a:r>
            <a:r>
              <a:rPr lang="ru-RU" b="1" dirty="0" err="1" smtClean="0">
                <a:solidFill>
                  <a:schemeClr val="bg2"/>
                </a:solidFill>
                <a:latin typeface="Century" pitchFamily="18" charset="0"/>
              </a:rPr>
              <a:t>Шараповская</a:t>
            </a:r>
            <a:r>
              <a:rPr lang="ru-RU" b="1" dirty="0" smtClean="0">
                <a:solidFill>
                  <a:schemeClr val="bg2"/>
                </a:solidFill>
                <a:latin typeface="Century" pitchFamily="18" charset="0"/>
              </a:rPr>
              <a:t> средняя школа»</a:t>
            </a:r>
            <a:endParaRPr lang="ru-RU" b="1" dirty="0">
              <a:solidFill>
                <a:schemeClr val="bg2"/>
              </a:solidFill>
              <a:latin typeface="Century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214422"/>
            <a:ext cx="7929618" cy="156966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Century" pitchFamily="18" charset="0"/>
              </a:rPr>
              <a:t>Периодическая  таблица на ОГЭ по химии</a:t>
            </a:r>
            <a:endParaRPr lang="ru-RU" sz="4800" b="1" dirty="0">
              <a:solidFill>
                <a:srgbClr val="002060"/>
              </a:solidFill>
              <a:latin typeface="Century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3438" y="4071942"/>
            <a:ext cx="4143404" cy="14773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2"/>
                </a:solidFill>
                <a:latin typeface="Century" pitchFamily="18" charset="0"/>
              </a:rPr>
              <a:t>Выполнила :</a:t>
            </a:r>
          </a:p>
          <a:p>
            <a:r>
              <a:rPr lang="ru-RU" b="1" i="1" dirty="0" smtClean="0">
                <a:solidFill>
                  <a:schemeClr val="bg2"/>
                </a:solidFill>
                <a:latin typeface="Century" pitchFamily="18" charset="0"/>
              </a:rPr>
              <a:t>ученица 10 класса</a:t>
            </a:r>
          </a:p>
          <a:p>
            <a:r>
              <a:rPr lang="ru-RU" b="1" i="1" dirty="0" smtClean="0">
                <a:solidFill>
                  <a:schemeClr val="bg2"/>
                </a:solidFill>
                <a:latin typeface="Century" pitchFamily="18" charset="0"/>
              </a:rPr>
              <a:t>Финагина Алёна</a:t>
            </a:r>
          </a:p>
          <a:p>
            <a:r>
              <a:rPr lang="ru-RU" b="1" i="1" dirty="0" smtClean="0">
                <a:solidFill>
                  <a:schemeClr val="bg2"/>
                </a:solidFill>
                <a:latin typeface="Century" pitchFamily="18" charset="0"/>
              </a:rPr>
              <a:t>Руководитель: учитель химии </a:t>
            </a:r>
            <a:r>
              <a:rPr lang="ru-RU" b="1" i="1" dirty="0" err="1" smtClean="0">
                <a:solidFill>
                  <a:schemeClr val="bg2"/>
                </a:solidFill>
                <a:latin typeface="Century" pitchFamily="18" charset="0"/>
              </a:rPr>
              <a:t>Каравашкина</a:t>
            </a:r>
            <a:r>
              <a:rPr lang="ru-RU" b="1" i="1" dirty="0" smtClean="0">
                <a:solidFill>
                  <a:schemeClr val="bg2"/>
                </a:solidFill>
                <a:latin typeface="Century" pitchFamily="18" charset="0"/>
              </a:rPr>
              <a:t> А.И.</a:t>
            </a:r>
            <a:endParaRPr lang="ru-RU" b="1" i="1" dirty="0">
              <a:solidFill>
                <a:schemeClr val="bg2"/>
              </a:solidFill>
              <a:latin typeface="Century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6215082"/>
            <a:ext cx="1571636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/>
                </a:solidFill>
                <a:latin typeface="Century" pitchFamily="18" charset="0"/>
              </a:rPr>
              <a:t>2019 год</a:t>
            </a:r>
            <a:endParaRPr lang="ru-RU" sz="1600" b="1" dirty="0">
              <a:solidFill>
                <a:schemeClr val="bg2"/>
              </a:solidFill>
              <a:latin typeface="Century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Documents and Settings\Admin\Рабочий стол\Менделеев\ПС\пс в синем цвете.jpg"/>
          <p:cNvPicPr>
            <a:picLocks noChangeAspect="1" noChangeArrowheads="1"/>
          </p:cNvPicPr>
          <p:nvPr/>
        </p:nvPicPr>
        <p:blipFill>
          <a:blip r:embed="rId2"/>
          <a:srcRect l="41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14290"/>
            <a:ext cx="8607330" cy="57150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Химический тренажёр №1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29718" y="3214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Documents and Settings\Admin\Рабочий стол\Менделеев\ПС\как в рудзит.jpg"/>
          <p:cNvPicPr>
            <a:picLocks noChangeAspect="1" noChangeArrowheads="1"/>
          </p:cNvPicPr>
          <p:nvPr/>
        </p:nvPicPr>
        <p:blipFill>
          <a:blip r:embed="rId3"/>
          <a:srcRect l="63690" t="18878" r="27381" b="24487"/>
          <a:stretch>
            <a:fillRect/>
          </a:stretch>
        </p:blipFill>
        <p:spPr bwMode="auto">
          <a:xfrm>
            <a:off x="214282" y="1428736"/>
            <a:ext cx="1071570" cy="4286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1571604" y="928670"/>
            <a:ext cx="7358114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bg2"/>
                </a:solidFill>
              </a:rPr>
              <a:t>В подгруппе галогенов с увеличением  порядкового номера </a:t>
            </a:r>
            <a:endParaRPr lang="ru-RU" dirty="0" smtClean="0">
              <a:solidFill>
                <a:schemeClr val="bg2"/>
              </a:solidFill>
            </a:endParaRP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2"/>
                </a:solidFill>
              </a:rPr>
              <a:t>Заряд ядра     </a:t>
            </a:r>
            <a:r>
              <a:rPr lang="ru-RU" b="1" dirty="0" smtClean="0">
                <a:solidFill>
                  <a:srgbClr val="C00000"/>
                </a:solidFill>
              </a:rPr>
              <a:t>         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2</a:t>
            </a:r>
            <a:r>
              <a:rPr lang="ru-RU" dirty="0" smtClean="0">
                <a:solidFill>
                  <a:schemeClr val="bg2"/>
                </a:solidFill>
              </a:rPr>
              <a:t>. Радиус атомов  </a:t>
            </a:r>
            <a:endParaRPr lang="ru-RU" b="1" dirty="0" smtClean="0">
              <a:solidFill>
                <a:schemeClr val="bg2"/>
              </a:solidFill>
            </a:endParaRP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3. Число валентных электронов </a:t>
            </a:r>
            <a:endParaRPr lang="ru-RU" b="1" dirty="0" smtClean="0">
              <a:solidFill>
                <a:schemeClr val="bg2"/>
              </a:solidFill>
            </a:endParaRP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4. Неметаллические свойства химических </a:t>
            </a:r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         элементов</a:t>
            </a:r>
          </a:p>
          <a:p>
            <a:pPr marL="342900" indent="-342900"/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5. </a:t>
            </a:r>
            <a:r>
              <a:rPr lang="ru-RU" dirty="0" err="1" smtClean="0">
                <a:solidFill>
                  <a:schemeClr val="bg2"/>
                </a:solidFill>
              </a:rPr>
              <a:t>Электроотрицательность</a:t>
            </a:r>
            <a:r>
              <a:rPr lang="ru-RU" dirty="0" smtClean="0">
                <a:solidFill>
                  <a:schemeClr val="bg2"/>
                </a:solidFill>
              </a:rPr>
              <a:t> </a:t>
            </a:r>
            <a:r>
              <a:rPr lang="ru-RU" b="1" dirty="0" smtClean="0">
                <a:solidFill>
                  <a:schemeClr val="bg2"/>
                </a:solidFill>
              </a:rPr>
              <a:t> </a:t>
            </a:r>
            <a:endParaRPr lang="ru-RU" dirty="0" smtClean="0">
              <a:solidFill>
                <a:schemeClr val="bg2"/>
              </a:solidFill>
            </a:endParaRP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bg2"/>
              </a:solidFill>
            </a:endParaRPr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6. Кислотные свойства высших  оксидов и  </a:t>
            </a:r>
            <a:r>
              <a:rPr lang="ru-RU" dirty="0" err="1" smtClean="0">
                <a:solidFill>
                  <a:schemeClr val="bg2"/>
                </a:solidFill>
              </a:rPr>
              <a:t>гидроксидов</a:t>
            </a:r>
            <a:endParaRPr lang="ru-RU" dirty="0" smtClean="0">
              <a:solidFill>
                <a:schemeClr val="bg2"/>
              </a:solidFill>
            </a:endParaRPr>
          </a:p>
          <a:p>
            <a:pPr marL="342900" indent="-342900" algn="r"/>
            <a:endParaRPr lang="ru-RU" dirty="0" smtClean="0"/>
          </a:p>
          <a:p>
            <a:pPr marL="342900" indent="-342900" algn="r"/>
            <a:r>
              <a:rPr lang="ru-RU" dirty="0" smtClean="0"/>
              <a:t> </a:t>
            </a:r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7. Кислотные свойства  летучих водородных </a:t>
            </a:r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соединений</a:t>
            </a:r>
            <a:endParaRPr lang="ru-RU" dirty="0" smtClean="0"/>
          </a:p>
          <a:p>
            <a:pPr marL="342900" indent="-342900" algn="r"/>
            <a:endParaRPr lang="ru-RU" dirty="0" smtClean="0"/>
          </a:p>
          <a:p>
            <a:pPr marL="342900" indent="-342900" algn="r"/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-784659" y="3570685"/>
            <a:ext cx="442836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Documents and Settings\Admin\Рабочий стол\Менделеев\ПС\spd.jpg"/>
          <p:cNvPicPr>
            <a:picLocks noChangeAspect="1" noChangeArrowheads="1"/>
          </p:cNvPicPr>
          <p:nvPr/>
        </p:nvPicPr>
        <p:blipFill>
          <a:blip r:embed="rId4"/>
          <a:srcRect l="9146" t="18083" r="82416" b="25666"/>
          <a:stretch>
            <a:fillRect/>
          </a:stretch>
        </p:blipFill>
        <p:spPr bwMode="auto">
          <a:xfrm>
            <a:off x="642910" y="1357298"/>
            <a:ext cx="642942" cy="4286280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3679025" y="1550907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возрастает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79289" y="5697787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возрастают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9851" y="3413728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ослабевают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72132" y="2654509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постоянно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15954" y="4000504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ослабевает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93339" y="2062308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возрастает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72330" y="4857760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ослабевают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14480" y="6072206"/>
            <a:ext cx="7072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ПРОВЕРЬ СЕБЯ!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118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:\Documents and Settings\Admin\Рабочий стол\Менделеев\ПС\пс в синем цвете.jpg"/>
          <p:cNvPicPr>
            <a:picLocks noChangeAspect="1" noChangeArrowheads="1"/>
          </p:cNvPicPr>
          <p:nvPr/>
        </p:nvPicPr>
        <p:blipFill>
          <a:blip r:embed="rId2"/>
          <a:srcRect l="41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14290"/>
            <a:ext cx="8964488" cy="50006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 Химический тренажёр №2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8929718" y="3214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1785926"/>
            <a:ext cx="8572560" cy="4801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В пределах </a:t>
            </a:r>
            <a:r>
              <a:rPr lang="en-US" b="1" dirty="0" smtClean="0">
                <a:solidFill>
                  <a:schemeClr val="bg2"/>
                </a:solidFill>
              </a:rPr>
              <a:t>III  </a:t>
            </a:r>
            <a:r>
              <a:rPr lang="ru-RU" b="1" dirty="0" smtClean="0">
                <a:solidFill>
                  <a:schemeClr val="bg2"/>
                </a:solidFill>
              </a:rPr>
              <a:t>третьего малого периода   с увеличением  порядкового номера :</a:t>
            </a:r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1. Заряд ядра  </a:t>
            </a:r>
            <a:r>
              <a:rPr lang="ru-RU" b="1" dirty="0" smtClean="0">
                <a:solidFill>
                  <a:schemeClr val="bg2"/>
                </a:solidFill>
              </a:rPr>
              <a:t> 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2. Радиус атомов 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3. Число валентных электронов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4. Неметаллические свойства химических элементов</a:t>
            </a:r>
          </a:p>
          <a:p>
            <a:pPr marL="342900" indent="-342900" algn="r"/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 </a:t>
            </a:r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5. Металлические свойства химических элементов</a:t>
            </a:r>
          </a:p>
          <a:p>
            <a:pPr marL="342900" indent="-342900" algn="r"/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6. </a:t>
            </a:r>
            <a:r>
              <a:rPr lang="ru-RU" dirty="0" err="1" smtClean="0">
                <a:solidFill>
                  <a:schemeClr val="bg2"/>
                </a:solidFill>
              </a:rPr>
              <a:t>Электроотрицательность</a:t>
            </a:r>
            <a:r>
              <a:rPr lang="ru-RU" dirty="0" smtClean="0">
                <a:solidFill>
                  <a:schemeClr val="bg2"/>
                </a:solidFill>
              </a:rPr>
              <a:t> </a:t>
            </a:r>
            <a:r>
              <a:rPr lang="ru-RU" b="1" dirty="0" smtClean="0">
                <a:solidFill>
                  <a:schemeClr val="bg2"/>
                </a:solidFill>
              </a:rPr>
              <a:t> </a:t>
            </a:r>
            <a:endParaRPr lang="ru-RU" dirty="0" smtClean="0">
              <a:solidFill>
                <a:schemeClr val="bg2"/>
              </a:solidFill>
            </a:endParaRP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r>
              <a:rPr lang="ru-RU" dirty="0" smtClean="0">
                <a:solidFill>
                  <a:schemeClr val="bg2"/>
                </a:solidFill>
              </a:rPr>
              <a:t>7. Кислотные свойства высших оксидов и </a:t>
            </a:r>
            <a:r>
              <a:rPr lang="ru-RU" dirty="0" err="1" smtClean="0">
                <a:solidFill>
                  <a:schemeClr val="bg2"/>
                </a:solidFill>
              </a:rPr>
              <a:t>гидроксидов</a:t>
            </a:r>
            <a:endParaRPr lang="ru-RU" dirty="0" smtClean="0">
              <a:solidFill>
                <a:schemeClr val="bg2"/>
              </a:solidFill>
            </a:endParaRPr>
          </a:p>
          <a:p>
            <a:pPr marL="342900" indent="-342900" algn="r"/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endParaRPr lang="ru-RU" dirty="0"/>
          </a:p>
        </p:txBody>
      </p:sp>
      <p:pic>
        <p:nvPicPr>
          <p:cNvPr id="1026" name="Picture 2" descr="C:\Documents and Settings\Admin\Рабочий стол\Менделеев\ПС\spd.jpg"/>
          <p:cNvPicPr>
            <a:picLocks noChangeAspect="1" noChangeArrowheads="1"/>
          </p:cNvPicPr>
          <p:nvPr/>
        </p:nvPicPr>
        <p:blipFill>
          <a:blip r:embed="rId3"/>
          <a:srcRect l="9028" t="31250" r="4167" b="63889"/>
          <a:stretch>
            <a:fillRect/>
          </a:stretch>
        </p:blipFill>
        <p:spPr bwMode="auto">
          <a:xfrm>
            <a:off x="214282" y="1071546"/>
            <a:ext cx="8929718" cy="50006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714356"/>
            <a:ext cx="857256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42910" y="928670"/>
            <a:ext cx="742955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214546" y="2357430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возрастает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320410" y="2829902"/>
            <a:ext cx="2431742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уменьшается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143372" y="3429000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возрастает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732240" y="4000504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усиливаются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72264" y="4572008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ослабевают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14744" y="5143512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возрастает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286512" y="6072206"/>
            <a:ext cx="1785950" cy="285752"/>
          </a:xfrm>
          <a:prstGeom prst="round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возрастают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4348" y="6215082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ПРОВЕРЬ СЕБЯ!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118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14282" y="1571612"/>
            <a:ext cx="8715436" cy="50783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928934"/>
            <a:ext cx="3888432" cy="2880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n-US" sz="8800" b="1" dirty="0" smtClean="0">
                <a:solidFill>
                  <a:schemeClr val="tx1"/>
                </a:solidFill>
                <a:latin typeface="Book Antiqua" pitchFamily="18" charset="0"/>
              </a:rPr>
              <a:t>Na</a:t>
            </a:r>
            <a:r>
              <a:rPr lang="ru-RU" sz="88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n-US" sz="8800" b="1" dirty="0" smtClean="0">
                <a:solidFill>
                  <a:schemeClr val="tx1"/>
                </a:solidFill>
                <a:latin typeface="Book Antiqua" pitchFamily="18" charset="0"/>
              </a:rPr>
              <a:t>   </a:t>
            </a:r>
            <a:r>
              <a:rPr lang="ru-RU" sz="8000" b="1" baseline="30000" dirty="0" smtClean="0">
                <a:solidFill>
                  <a:schemeClr val="tx1"/>
                </a:solidFill>
                <a:latin typeface="Book Antiqua" pitchFamily="18" charset="0"/>
              </a:rPr>
              <a:t>1</a:t>
            </a:r>
            <a:r>
              <a:rPr lang="en-US" sz="8000" b="1" baseline="30000" dirty="0" smtClean="0">
                <a:solidFill>
                  <a:schemeClr val="tx1"/>
                </a:solidFill>
                <a:latin typeface="Book Antiqua" pitchFamily="18" charset="0"/>
              </a:rPr>
              <a:t>1</a:t>
            </a:r>
            <a:endParaRPr lang="en-US" sz="80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r>
              <a:rPr lang="ru-RU" sz="4400" b="1" dirty="0" smtClean="0">
                <a:solidFill>
                  <a:schemeClr val="tx1"/>
                </a:solidFill>
                <a:latin typeface="Book Antiqua" pitchFamily="18" charset="0"/>
              </a:rPr>
              <a:t>натрий</a:t>
            </a:r>
          </a:p>
          <a:p>
            <a:pPr algn="r"/>
            <a:r>
              <a:rPr lang="ru-RU" sz="4400" b="1" dirty="0" smtClean="0">
                <a:solidFill>
                  <a:schemeClr val="tx1"/>
                </a:solidFill>
                <a:latin typeface="Book Antiqua" pitchFamily="18" charset="0"/>
              </a:rPr>
              <a:t>22,989</a:t>
            </a:r>
            <a:endParaRPr lang="ru-RU" sz="4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2913278" y="1587260"/>
            <a:ext cx="2208166" cy="10338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071802" y="3143248"/>
            <a:ext cx="914400" cy="9144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34661" y="2276872"/>
            <a:ext cx="224292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Book Antiqua" pitchFamily="18" charset="0"/>
              </a:rPr>
              <a:t> 11р</a:t>
            </a:r>
            <a:r>
              <a:rPr lang="ru-RU" sz="6600" b="1" baseline="30000" dirty="0" smtClean="0">
                <a:solidFill>
                  <a:srgbClr val="C00000"/>
                </a:solidFill>
                <a:latin typeface="Book Antiqua" pitchFamily="18" charset="0"/>
              </a:rPr>
              <a:t>+ </a:t>
            </a:r>
            <a:endParaRPr lang="ru-RU" sz="66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72132" y="3857628"/>
            <a:ext cx="1641796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Book Antiqua" pitchFamily="18" charset="0"/>
              </a:rPr>
              <a:t>1</a:t>
            </a:r>
            <a:r>
              <a:rPr lang="en-US" sz="6600" b="1" dirty="0" smtClean="0">
                <a:solidFill>
                  <a:srgbClr val="C00000"/>
                </a:solidFill>
                <a:latin typeface="Book Antiqua" pitchFamily="18" charset="0"/>
              </a:rPr>
              <a:t>1</a:t>
            </a:r>
            <a:r>
              <a:rPr lang="ru-RU" sz="6600" b="1" dirty="0" smtClean="0">
                <a:solidFill>
                  <a:srgbClr val="C00000"/>
                </a:solidFill>
                <a:latin typeface="Book Antiqua" pitchFamily="18" charset="0"/>
              </a:rPr>
              <a:t>е</a:t>
            </a:r>
            <a:r>
              <a:rPr lang="ru-RU" sz="6600" b="1" baseline="30000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endParaRPr lang="ru-RU" sz="66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4139952" y="3068960"/>
            <a:ext cx="1592560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929058" y="3929066"/>
            <a:ext cx="1643074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572000" y="3429000"/>
            <a:ext cx="3919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4088609" y="508518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cxnSp>
        <p:nvCxnSpPr>
          <p:cNvPr id="53" name="Прямая со стрелкой 52"/>
          <p:cNvCxnSpPr>
            <a:endCxn id="25" idx="1"/>
          </p:cNvCxnSpPr>
          <p:nvPr/>
        </p:nvCxnSpPr>
        <p:spPr>
          <a:xfrm>
            <a:off x="3857620" y="5409928"/>
            <a:ext cx="714380" cy="2875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Заголовок 1"/>
          <p:cNvSpPr txBox="1">
            <a:spLocks/>
          </p:cNvSpPr>
          <p:nvPr/>
        </p:nvSpPr>
        <p:spPr>
          <a:xfrm>
            <a:off x="179512" y="285728"/>
            <a:ext cx="8750206" cy="8572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anchor="b">
            <a:normAutofit fontScale="850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Порядковый номер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химического элемента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kumimoji="0" lang="ru-RU" sz="3600" b="1" i="0" u="none" strike="noStrike" kern="1200" cap="small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72000" y="5143512"/>
            <a:ext cx="433003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Book Antiqua" pitchFamily="18" charset="0"/>
              </a:rPr>
              <a:t>23-11=12n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501090" y="5072074"/>
            <a:ext cx="142876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Book Antiqua" pitchFamily="18" charset="0"/>
              </a:rPr>
              <a:t>0</a:t>
            </a:r>
            <a:endParaRPr lang="ru-RU" sz="32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7" name="Picture 3" descr="C:\Documents and Settings\Admin\Рабочий стол\Менделеев\ПС\пс в синем цвете.jpg"/>
          <p:cNvPicPr>
            <a:picLocks noChangeAspect="1" noChangeArrowheads="1"/>
          </p:cNvPicPr>
          <p:nvPr/>
        </p:nvPicPr>
        <p:blipFill>
          <a:blip r:embed="rId3"/>
          <a:srcRect l="4192"/>
          <a:stretch>
            <a:fillRect/>
          </a:stretch>
        </p:blipFill>
        <p:spPr bwMode="auto">
          <a:xfrm>
            <a:off x="-37708" y="0"/>
            <a:ext cx="9144000" cy="690944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78378" y="899950"/>
            <a:ext cx="5957660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ru-RU" b="1" dirty="0" smtClean="0">
                <a:solidFill>
                  <a:schemeClr val="bg2"/>
                </a:solidFill>
                <a:latin typeface="Book Antiqua" pitchFamily="18" charset="0"/>
              </a:rPr>
              <a:t>1.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Атомы 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химических элементов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углерода 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 кремния </a:t>
            </a:r>
          </a:p>
          <a:p>
            <a:pPr marL="114300" indent="0">
              <a:buNone/>
            </a:pP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имеют одинаковое:</a:t>
            </a:r>
          </a:p>
          <a:p>
            <a:pPr marL="114300" indent="0">
              <a:buNone/>
            </a:pPr>
            <a:endParaRPr lang="ru-RU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lvl="0" indent="-457200">
              <a:buFont typeface="+mj-lt"/>
              <a:buAutoNum type="arabicParenR"/>
            </a:pPr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Значение зарядов ядер атомов;</a:t>
            </a:r>
          </a:p>
          <a:p>
            <a:pPr marL="571500" lvl="0" indent="-457200">
              <a:buFont typeface="+mj-lt"/>
              <a:buAutoNum type="arabicParenR"/>
            </a:pPr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Число электронов на внешнем слое;</a:t>
            </a:r>
          </a:p>
          <a:p>
            <a:pPr marL="571500" lvl="0" indent="-457200">
              <a:buFont typeface="+mj-lt"/>
              <a:buAutoNum type="arabicParenR"/>
            </a:pPr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Число электронных слоёв;</a:t>
            </a:r>
          </a:p>
          <a:p>
            <a:pPr marL="571500" lvl="0" indent="-457200">
              <a:buFont typeface="+mj-lt"/>
              <a:buAutoNum type="arabicParenR"/>
            </a:pPr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Общее число электронов в атоме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59632" y="256146"/>
            <a:ext cx="731289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Задания по теме   «</a:t>
            </a:r>
            <a:r>
              <a:rPr lang="ru-RU" sz="2400" b="1" dirty="0" err="1" smtClean="0"/>
              <a:t>Сторение</a:t>
            </a:r>
            <a:r>
              <a:rPr lang="ru-RU" sz="2400" b="1" dirty="0" smtClean="0"/>
              <a:t> атома»</a:t>
            </a:r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541386" y="3384868"/>
            <a:ext cx="6338129" cy="16619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"/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.Атом натрия имеет 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электронную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конфигурацию: </a:t>
            </a:r>
          </a:p>
          <a:p>
            <a:pPr marL="457200" indent="-342900">
              <a:buAutoNum type="arabicParenR"/>
            </a:pPr>
            <a:r>
              <a:rPr lang="ru-RU" dirty="0" smtClean="0">
                <a:solidFill>
                  <a:schemeClr val="bg2"/>
                </a:solidFill>
              </a:rPr>
              <a:t>1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2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2</a:t>
            </a:r>
            <a:r>
              <a:rPr lang="en-US" i="1" dirty="0">
                <a:solidFill>
                  <a:schemeClr val="bg2"/>
                </a:solidFill>
              </a:rPr>
              <a:t>p</a:t>
            </a:r>
            <a:r>
              <a:rPr lang="ru-RU" baseline="30000" dirty="0">
                <a:solidFill>
                  <a:schemeClr val="bg2"/>
                </a:solidFill>
              </a:rPr>
              <a:t>6</a:t>
            </a:r>
            <a:r>
              <a:rPr lang="ru-RU" dirty="0">
                <a:solidFill>
                  <a:schemeClr val="bg2"/>
                </a:solidFill>
              </a:rPr>
              <a:t>3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 smtClean="0">
                <a:solidFill>
                  <a:schemeClr val="bg2"/>
                </a:solidFill>
              </a:rPr>
              <a:t>1</a:t>
            </a:r>
          </a:p>
          <a:p>
            <a:pPr marL="457200" indent="-342900">
              <a:buAutoNum type="arabicParenR"/>
            </a:pPr>
            <a:r>
              <a:rPr lang="ru-RU" dirty="0">
                <a:solidFill>
                  <a:schemeClr val="bg2"/>
                </a:solidFill>
              </a:rPr>
              <a:t>1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2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2</a:t>
            </a:r>
            <a:r>
              <a:rPr lang="en-US" i="1" dirty="0">
                <a:solidFill>
                  <a:schemeClr val="bg2"/>
                </a:solidFill>
              </a:rPr>
              <a:t>p</a:t>
            </a:r>
            <a:r>
              <a:rPr lang="ru-RU" baseline="30000" dirty="0">
                <a:solidFill>
                  <a:schemeClr val="bg2"/>
                </a:solidFill>
              </a:rPr>
              <a:t>6</a:t>
            </a:r>
            <a:r>
              <a:rPr lang="ru-RU" dirty="0">
                <a:solidFill>
                  <a:schemeClr val="bg2"/>
                </a:solidFill>
              </a:rPr>
              <a:t>3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3</a:t>
            </a:r>
            <a:r>
              <a:rPr lang="en-US" i="1" dirty="0" smtClean="0">
                <a:solidFill>
                  <a:schemeClr val="bg2"/>
                </a:solidFill>
              </a:rPr>
              <a:t>p</a:t>
            </a:r>
            <a:r>
              <a:rPr lang="en-US" baseline="30000" dirty="0" smtClean="0">
                <a:solidFill>
                  <a:schemeClr val="bg2"/>
                </a:solidFill>
              </a:rPr>
              <a:t>6</a:t>
            </a:r>
            <a:endParaRPr lang="ru-RU" baseline="30000" dirty="0" smtClean="0">
              <a:solidFill>
                <a:schemeClr val="bg2"/>
              </a:solidFill>
            </a:endParaRPr>
          </a:p>
          <a:p>
            <a:pPr marL="457200" indent="-342900">
              <a:buAutoNum type="arabicParenR"/>
            </a:pPr>
            <a:r>
              <a:rPr lang="ru-RU" dirty="0">
                <a:solidFill>
                  <a:schemeClr val="bg2"/>
                </a:solidFill>
              </a:rPr>
              <a:t>1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2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2</a:t>
            </a:r>
            <a:r>
              <a:rPr lang="en-US" i="1" dirty="0">
                <a:solidFill>
                  <a:schemeClr val="bg2"/>
                </a:solidFill>
              </a:rPr>
              <a:t>p</a:t>
            </a:r>
            <a:r>
              <a:rPr lang="ru-RU" baseline="30000" dirty="0">
                <a:solidFill>
                  <a:schemeClr val="bg2"/>
                </a:solidFill>
              </a:rPr>
              <a:t>6</a:t>
            </a:r>
            <a:r>
              <a:rPr lang="ru-RU" dirty="0">
                <a:solidFill>
                  <a:schemeClr val="bg2"/>
                </a:solidFill>
              </a:rPr>
              <a:t>3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 smtClean="0">
                <a:solidFill>
                  <a:schemeClr val="bg2"/>
                </a:solidFill>
              </a:rPr>
              <a:t>2</a:t>
            </a:r>
          </a:p>
          <a:p>
            <a:pPr marL="457200" indent="-342900">
              <a:buAutoNum type="arabicParenR"/>
            </a:pPr>
            <a:r>
              <a:rPr lang="ru-RU" dirty="0">
                <a:solidFill>
                  <a:schemeClr val="bg2"/>
                </a:solidFill>
              </a:rPr>
              <a:t>1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2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2</a:t>
            </a:r>
            <a:r>
              <a:rPr lang="en-US" i="1" dirty="0">
                <a:solidFill>
                  <a:schemeClr val="bg2"/>
                </a:solidFill>
              </a:rPr>
              <a:t>p</a:t>
            </a:r>
            <a:r>
              <a:rPr lang="ru-RU" baseline="30000" dirty="0">
                <a:solidFill>
                  <a:schemeClr val="bg2"/>
                </a:solidFill>
              </a:rPr>
              <a:t>6</a:t>
            </a:r>
            <a:r>
              <a:rPr lang="ru-RU" dirty="0">
                <a:solidFill>
                  <a:schemeClr val="bg2"/>
                </a:solidFill>
              </a:rPr>
              <a:t>3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3</a:t>
            </a:r>
            <a:r>
              <a:rPr lang="en-US" i="1" dirty="0">
                <a:solidFill>
                  <a:schemeClr val="bg2"/>
                </a:solidFill>
              </a:rPr>
              <a:t>p</a:t>
            </a:r>
            <a:r>
              <a:rPr lang="en-US" baseline="30000" dirty="0">
                <a:solidFill>
                  <a:schemeClr val="bg2"/>
                </a:solidFill>
              </a:rPr>
              <a:t>6</a:t>
            </a:r>
            <a:r>
              <a:rPr lang="en-US" dirty="0">
                <a:solidFill>
                  <a:schemeClr val="bg2"/>
                </a:solidFill>
              </a:rPr>
              <a:t>4</a:t>
            </a:r>
            <a:r>
              <a:rPr lang="en-US" i="1" dirty="0">
                <a:solidFill>
                  <a:schemeClr val="bg2"/>
                </a:solidFill>
              </a:rPr>
              <a:t>s</a:t>
            </a:r>
            <a:r>
              <a:rPr lang="ru-RU" baseline="30000" dirty="0">
                <a:solidFill>
                  <a:schemeClr val="bg2"/>
                </a:solidFill>
              </a:rPr>
              <a:t>2</a:t>
            </a:r>
            <a:endParaRPr lang="ru-RU" baseline="30000" dirty="0" smtClean="0">
              <a:solidFill>
                <a:schemeClr val="bg2"/>
              </a:solidFill>
            </a:endParaRPr>
          </a:p>
          <a:p>
            <a:pPr marL="457200" indent="-342900">
              <a:buAutoNum type="arabicParenR"/>
            </a:pPr>
            <a:endParaRPr lang="ru-RU" baseline="300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373168" y="5172597"/>
            <a:ext cx="6840760" cy="12926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ru-RU" b="1" dirty="0" smtClean="0">
                <a:solidFill>
                  <a:schemeClr val="bg2"/>
                </a:solidFill>
                <a:latin typeface="Book Antiqua" pitchFamily="18" charset="0"/>
              </a:rPr>
              <a:t>                                                                 13 </a:t>
            </a:r>
          </a:p>
          <a:p>
            <a:pPr marL="114300" indent="0">
              <a:buNone/>
            </a:pPr>
            <a:r>
              <a:rPr lang="ru-RU" b="1" dirty="0" smtClean="0">
                <a:solidFill>
                  <a:schemeClr val="bg2"/>
                </a:solidFill>
                <a:latin typeface="Book Antiqua" pitchFamily="18" charset="0"/>
              </a:rPr>
              <a:t>3.Число нейтронов в ядре атома   6</a:t>
            </a:r>
            <a:r>
              <a:rPr lang="ru-RU" sz="2400" b="1" dirty="0" smtClean="0">
                <a:solidFill>
                  <a:schemeClr val="bg2"/>
                </a:solidFill>
                <a:latin typeface="Book Antiqua" pitchFamily="18" charset="0"/>
              </a:rPr>
              <a:t>С </a:t>
            </a:r>
            <a:r>
              <a:rPr lang="ru-RU" b="1" dirty="0" smtClean="0">
                <a:solidFill>
                  <a:schemeClr val="bg2"/>
                </a:solidFill>
                <a:latin typeface="Book Antiqua" pitchFamily="18" charset="0"/>
              </a:rPr>
              <a:t>равно:</a:t>
            </a:r>
          </a:p>
          <a:p>
            <a:pPr marL="457200" indent="-342900">
              <a:buAutoNum type="arabicParenR"/>
            </a:pPr>
            <a:r>
              <a:rPr lang="ru-RU" dirty="0" smtClean="0">
                <a:solidFill>
                  <a:schemeClr val="bg2"/>
                </a:solidFill>
                <a:latin typeface="Book Antiqua" pitchFamily="18" charset="0"/>
              </a:rPr>
              <a:t>6                                             3) 19</a:t>
            </a:r>
          </a:p>
          <a:p>
            <a:pPr marL="457200" indent="-342900">
              <a:buAutoNum type="arabicParenR"/>
            </a:pPr>
            <a:r>
              <a:rPr lang="ru-RU" dirty="0" smtClean="0">
                <a:solidFill>
                  <a:schemeClr val="bg2"/>
                </a:solidFill>
                <a:latin typeface="Book Antiqua" pitchFamily="18" charset="0"/>
              </a:rPr>
              <a:t>13                                           4)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1790" y="1592447"/>
            <a:ext cx="320844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b="1" dirty="0">
              <a:solidFill>
                <a:srgbClr val="008000"/>
              </a:solidFill>
            </a:endParaRP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2)Число </a:t>
            </a:r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электронов на внешнем 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слое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6010" y="3981980"/>
            <a:ext cx="207651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b="1" dirty="0">
                <a:solidFill>
                  <a:srgbClr val="008000"/>
                </a:solidFill>
              </a:rPr>
              <a:t>1</a:t>
            </a:r>
            <a:r>
              <a:rPr lang="en-US" b="1" i="1" dirty="0">
                <a:solidFill>
                  <a:srgbClr val="008000"/>
                </a:solidFill>
              </a:rPr>
              <a:t>s</a:t>
            </a:r>
            <a:r>
              <a:rPr lang="ru-RU" b="1" baseline="30000" dirty="0">
                <a:solidFill>
                  <a:srgbClr val="008000"/>
                </a:solidFill>
              </a:rPr>
              <a:t>2</a:t>
            </a:r>
            <a:r>
              <a:rPr lang="ru-RU" b="1" dirty="0">
                <a:solidFill>
                  <a:srgbClr val="008000"/>
                </a:solidFill>
              </a:rPr>
              <a:t>2</a:t>
            </a:r>
            <a:r>
              <a:rPr lang="en-US" b="1" i="1" dirty="0">
                <a:solidFill>
                  <a:srgbClr val="008000"/>
                </a:solidFill>
              </a:rPr>
              <a:t>s</a:t>
            </a:r>
            <a:r>
              <a:rPr lang="ru-RU" b="1" baseline="30000" dirty="0">
                <a:solidFill>
                  <a:srgbClr val="008000"/>
                </a:solidFill>
              </a:rPr>
              <a:t>2</a:t>
            </a:r>
            <a:r>
              <a:rPr lang="ru-RU" b="1" dirty="0">
                <a:solidFill>
                  <a:srgbClr val="008000"/>
                </a:solidFill>
              </a:rPr>
              <a:t>2</a:t>
            </a:r>
            <a:r>
              <a:rPr lang="en-US" b="1" i="1" dirty="0">
                <a:solidFill>
                  <a:srgbClr val="008000"/>
                </a:solidFill>
              </a:rPr>
              <a:t>p</a:t>
            </a:r>
            <a:r>
              <a:rPr lang="ru-RU" b="1" baseline="30000" dirty="0">
                <a:solidFill>
                  <a:srgbClr val="008000"/>
                </a:solidFill>
              </a:rPr>
              <a:t>6</a:t>
            </a:r>
            <a:r>
              <a:rPr lang="ru-RU" b="1" dirty="0">
                <a:solidFill>
                  <a:srgbClr val="008000"/>
                </a:solidFill>
              </a:rPr>
              <a:t>3</a:t>
            </a:r>
            <a:r>
              <a:rPr lang="en-US" b="1" i="1" dirty="0">
                <a:solidFill>
                  <a:srgbClr val="008000"/>
                </a:solidFill>
              </a:rPr>
              <a:t>s</a:t>
            </a:r>
            <a:r>
              <a:rPr lang="ru-RU" b="1" baseline="30000" dirty="0" smtClean="0">
                <a:solidFill>
                  <a:srgbClr val="008000"/>
                </a:solidFill>
              </a:rPr>
              <a:t>1</a:t>
            </a:r>
            <a:endParaRPr lang="ru-RU" b="1" baseline="30000" dirty="0">
              <a:solidFill>
                <a:srgbClr val="008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38721" y="5553719"/>
            <a:ext cx="1722580" cy="6425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b="1" dirty="0" smtClean="0">
                <a:solidFill>
                  <a:srgbClr val="008000"/>
                </a:solidFill>
              </a:rPr>
              <a:t> 7</a:t>
            </a:r>
            <a:endParaRPr lang="ru-RU" b="1" baseline="30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065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41" grpId="0"/>
      <p:bldP spid="41" grpId="1"/>
      <p:bldP spid="45" grpId="0"/>
      <p:bldP spid="21" grpId="0" animBg="1"/>
      <p:bldP spid="25" grpId="0" animBg="1"/>
      <p:bldP spid="28" grpId="0" animBg="1"/>
      <p:bldP spid="9" grpId="0" animBg="1"/>
      <p:bldP spid="27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14282" y="1571612"/>
            <a:ext cx="8715436" cy="50783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928934"/>
            <a:ext cx="3888432" cy="2880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n-US" sz="8800" b="1" dirty="0" smtClean="0">
                <a:solidFill>
                  <a:schemeClr val="tx1"/>
                </a:solidFill>
                <a:latin typeface="Book Antiqua" pitchFamily="18" charset="0"/>
              </a:rPr>
              <a:t>Na</a:t>
            </a:r>
            <a:r>
              <a:rPr lang="ru-RU" sz="88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n-US" sz="8800" b="1" dirty="0" smtClean="0">
                <a:solidFill>
                  <a:schemeClr val="tx1"/>
                </a:solidFill>
                <a:latin typeface="Book Antiqua" pitchFamily="18" charset="0"/>
              </a:rPr>
              <a:t>   </a:t>
            </a:r>
            <a:r>
              <a:rPr lang="ru-RU" sz="8000" b="1" baseline="30000" dirty="0" smtClean="0">
                <a:solidFill>
                  <a:schemeClr val="tx1"/>
                </a:solidFill>
                <a:latin typeface="Book Antiqua" pitchFamily="18" charset="0"/>
              </a:rPr>
              <a:t>1</a:t>
            </a:r>
            <a:r>
              <a:rPr lang="en-US" sz="8000" b="1" baseline="30000" dirty="0" smtClean="0">
                <a:solidFill>
                  <a:schemeClr val="tx1"/>
                </a:solidFill>
                <a:latin typeface="Book Antiqua" pitchFamily="18" charset="0"/>
              </a:rPr>
              <a:t>1</a:t>
            </a:r>
            <a:endParaRPr lang="en-US" sz="80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r>
              <a:rPr lang="ru-RU" sz="4400" b="1" dirty="0" smtClean="0">
                <a:solidFill>
                  <a:schemeClr val="tx1"/>
                </a:solidFill>
                <a:latin typeface="Book Antiqua" pitchFamily="18" charset="0"/>
              </a:rPr>
              <a:t>натрий</a:t>
            </a:r>
          </a:p>
          <a:p>
            <a:pPr algn="r"/>
            <a:r>
              <a:rPr lang="ru-RU" sz="4400" b="1" dirty="0" smtClean="0">
                <a:solidFill>
                  <a:schemeClr val="tx1"/>
                </a:solidFill>
                <a:latin typeface="Book Antiqua" pitchFamily="18" charset="0"/>
              </a:rPr>
              <a:t>22,989</a:t>
            </a:r>
            <a:endParaRPr lang="ru-RU" sz="4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2913278" y="1587260"/>
            <a:ext cx="2208166" cy="10338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071802" y="3143248"/>
            <a:ext cx="914400" cy="9144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34661" y="2276872"/>
            <a:ext cx="224292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Book Antiqua" pitchFamily="18" charset="0"/>
              </a:rPr>
              <a:t> 11р</a:t>
            </a:r>
            <a:r>
              <a:rPr lang="ru-RU" sz="6600" b="1" baseline="30000" dirty="0" smtClean="0">
                <a:solidFill>
                  <a:srgbClr val="C00000"/>
                </a:solidFill>
                <a:latin typeface="Book Antiqua" pitchFamily="18" charset="0"/>
              </a:rPr>
              <a:t>+ </a:t>
            </a:r>
            <a:endParaRPr lang="ru-RU" sz="66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72132" y="3857628"/>
            <a:ext cx="1641796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Book Antiqua" pitchFamily="18" charset="0"/>
              </a:rPr>
              <a:t>1</a:t>
            </a:r>
            <a:r>
              <a:rPr lang="en-US" sz="6600" b="1" dirty="0" smtClean="0">
                <a:solidFill>
                  <a:srgbClr val="C00000"/>
                </a:solidFill>
                <a:latin typeface="Book Antiqua" pitchFamily="18" charset="0"/>
              </a:rPr>
              <a:t>1</a:t>
            </a:r>
            <a:r>
              <a:rPr lang="ru-RU" sz="6600" b="1" dirty="0" smtClean="0">
                <a:solidFill>
                  <a:srgbClr val="C00000"/>
                </a:solidFill>
                <a:latin typeface="Book Antiqua" pitchFamily="18" charset="0"/>
              </a:rPr>
              <a:t>е</a:t>
            </a:r>
            <a:r>
              <a:rPr lang="ru-RU" sz="6600" b="1" baseline="30000" dirty="0" smtClean="0">
                <a:solidFill>
                  <a:srgbClr val="C00000"/>
                </a:solidFill>
                <a:latin typeface="Book Antiqua" pitchFamily="18" charset="0"/>
              </a:rPr>
              <a:t>-</a:t>
            </a:r>
            <a:endParaRPr lang="ru-RU" sz="66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4139952" y="3068960"/>
            <a:ext cx="1592560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929058" y="3929066"/>
            <a:ext cx="1643074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572000" y="3429000"/>
            <a:ext cx="3919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4088609" y="508518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cxnSp>
        <p:nvCxnSpPr>
          <p:cNvPr id="53" name="Прямая со стрелкой 52"/>
          <p:cNvCxnSpPr>
            <a:endCxn id="25" idx="1"/>
          </p:cNvCxnSpPr>
          <p:nvPr/>
        </p:nvCxnSpPr>
        <p:spPr>
          <a:xfrm>
            <a:off x="3857620" y="5409928"/>
            <a:ext cx="714380" cy="2875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Заголовок 1"/>
          <p:cNvSpPr txBox="1">
            <a:spLocks/>
          </p:cNvSpPr>
          <p:nvPr/>
        </p:nvSpPr>
        <p:spPr>
          <a:xfrm>
            <a:off x="179512" y="285728"/>
            <a:ext cx="8750206" cy="8572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anchor="b">
            <a:normAutofit fontScale="850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Порядковый номер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химического элемента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kumimoji="0" lang="ru-RU" sz="3600" b="1" i="0" u="none" strike="noStrike" kern="1200" cap="small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72000" y="5143512"/>
            <a:ext cx="433003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Book Antiqua" pitchFamily="18" charset="0"/>
              </a:rPr>
              <a:t>23-11=12n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501090" y="5072074"/>
            <a:ext cx="142876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Book Antiqua" pitchFamily="18" charset="0"/>
              </a:rPr>
              <a:t>0</a:t>
            </a:r>
            <a:endParaRPr lang="ru-RU" sz="32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7" name="Picture 3" descr="C:\Documents and Settings\Admin\Рабочий стол\Менделеев\ПС\пс в синем цвете.jpg"/>
          <p:cNvPicPr>
            <a:picLocks noChangeAspect="1" noChangeArrowheads="1"/>
          </p:cNvPicPr>
          <p:nvPr/>
        </p:nvPicPr>
        <p:blipFill>
          <a:blip r:embed="rId3"/>
          <a:srcRect l="4192"/>
          <a:stretch>
            <a:fillRect/>
          </a:stretch>
        </p:blipFill>
        <p:spPr bwMode="auto">
          <a:xfrm>
            <a:off x="0" y="-51448"/>
            <a:ext cx="9144000" cy="690944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37240" y="1334581"/>
            <a:ext cx="6840760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342900">
              <a:buAutoNum type="arabicPeriod"/>
            </a:pP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ряду химических элементов </a:t>
            </a:r>
            <a:r>
              <a:rPr lang="en-US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Rb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металлические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свойства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342900">
              <a:buAutoNum type="arabicParenR"/>
            </a:pP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уменьшаются                            3)</a:t>
            </a:r>
            <a:r>
              <a:rPr lang="ru-RU" dirty="0"/>
              <a:t> </a:t>
            </a:r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изменяются</a:t>
            </a:r>
          </a:p>
          <a:p>
            <a:pPr marL="457200" indent="-342900">
              <a:buAutoNum type="arabicParenR"/>
            </a:pPr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величиваются                          4) изменятся периодически</a:t>
            </a:r>
            <a:endParaRPr lang="ru-RU" dirty="0" smtClean="0">
              <a:solidFill>
                <a:schemeClr val="bg2"/>
              </a:solidFill>
              <a:latin typeface="Book Antiqua" pitchFamily="18" charset="0"/>
            </a:endParaRPr>
          </a:p>
          <a:p>
            <a:pPr marL="457200" indent="-342900">
              <a:buAutoNum type="arabicParenR"/>
            </a:pPr>
            <a:endParaRPr lang="ru-RU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56146"/>
            <a:ext cx="8578504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Задания по теме</a:t>
            </a:r>
          </a:p>
          <a:p>
            <a:pPr algn="ctr"/>
            <a:r>
              <a:rPr lang="ru-RU" sz="2400" b="1" dirty="0" smtClean="0"/>
              <a:t> «Закономерности изменения свойств</a:t>
            </a:r>
            <a:r>
              <a:rPr lang="en-US" sz="2400" b="1" dirty="0" smtClean="0"/>
              <a:t> </a:t>
            </a:r>
            <a:r>
              <a:rPr lang="ru-RU" sz="2400" b="1" dirty="0" smtClean="0"/>
              <a:t>элементов»</a:t>
            </a:r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993034" y="3166118"/>
            <a:ext cx="6840760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ru-RU" b="1" dirty="0" smtClean="0">
                <a:solidFill>
                  <a:schemeClr val="bg2"/>
                </a:solidFill>
                <a:latin typeface="Book Antiqua" pitchFamily="18" charset="0"/>
              </a:rPr>
              <a:t>2. 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Наименьшей </a:t>
            </a:r>
            <a:r>
              <a:rPr lang="ru-RU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электроотрицательностью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обладает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химический</a:t>
            </a:r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элемент</a:t>
            </a:r>
          </a:p>
          <a:p>
            <a:pPr marL="457200" indent="-342900">
              <a:buAutoNum type="arabicParenR"/>
            </a:pP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N                                  3)Si</a:t>
            </a:r>
          </a:p>
          <a:p>
            <a:pPr marL="457200" indent="-342900">
              <a:buAutoNum type="arabicParenR"/>
            </a:pP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                             4) S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23528" y="4965624"/>
            <a:ext cx="684076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en-US" b="1" dirty="0" smtClean="0">
                <a:solidFill>
                  <a:schemeClr val="bg2"/>
                </a:solidFill>
                <a:latin typeface="Book Antiqua" pitchFamily="18" charset="0"/>
              </a:rPr>
              <a:t>3</a:t>
            </a:r>
            <a:r>
              <a:rPr lang="ru-RU" b="1" dirty="0" smtClean="0">
                <a:solidFill>
                  <a:schemeClr val="bg2"/>
                </a:solidFill>
                <a:latin typeface="Book Antiqua" pitchFamily="18" charset="0"/>
              </a:rPr>
              <a:t>. 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 порядке уменьшения атомного радиуса химические элементы расположены в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ряду:</a:t>
            </a:r>
          </a:p>
          <a:p>
            <a:pPr marL="114300" indent="0">
              <a:buNone/>
            </a:pPr>
            <a:endParaRPr lang="ru-RU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342900">
              <a:buAutoNum type="arabicParenR"/>
            </a:pPr>
            <a:r>
              <a:rPr lang="en-US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l  –– Br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––I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Li – Na – K – </a:t>
            </a:r>
            <a:r>
              <a:rPr lang="en-US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Rb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/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3) Si </a:t>
            </a:r>
            <a:r>
              <a:rPr lang="en-US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Al – </a:t>
            </a:r>
            <a:r>
              <a:rPr lang="en-US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–– </a:t>
            </a:r>
            <a:r>
              <a:rPr lang="en-US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Те </a:t>
            </a:r>
            <a:r>
              <a:rPr lang="en-US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Se – S 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– O</a:t>
            </a:r>
            <a:endParaRPr lang="ru-RU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/>
            <a:endParaRPr lang="ru-RU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40851" y="1554294"/>
            <a:ext cx="216023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b="1" dirty="0">
              <a:solidFill>
                <a:srgbClr val="008000"/>
              </a:solidFill>
            </a:endParaRPr>
          </a:p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2) увеличиваются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00309" y="3639925"/>
            <a:ext cx="132807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b="1" dirty="0">
              <a:solidFill>
                <a:srgbClr val="008000"/>
              </a:solidFill>
            </a:endParaRPr>
          </a:p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endParaRPr lang="ru-RU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89854" y="5486088"/>
            <a:ext cx="222656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b="1" dirty="0">
              <a:solidFill>
                <a:srgbClr val="008000"/>
              </a:solidFill>
            </a:endParaRPr>
          </a:p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en-US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Те </a:t>
            </a:r>
            <a:r>
              <a:rPr lang="en-US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Se – S – 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525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3" grpId="1" animBg="1"/>
      <p:bldP spid="24" grpId="0" animBg="1"/>
      <p:bldP spid="24" grpId="1" animBg="1"/>
      <p:bldP spid="26" grpId="0" animBg="1"/>
      <p:bldP spid="2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пс с колбам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064896" cy="151216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/>
            </a:r>
            <a:b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effectLst/>
                <a:latin typeface="Batang" pitchFamily="18" charset="-127"/>
                <a:ea typeface="Batang" pitchFamily="18" charset="-127"/>
              </a:rPr>
              <a:t>Электронный тренажёр по теме «Строение атома. Периодический закон и Периодическая система химических элементов Д.И. Менделеева»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Book Antiqua" pitchFamily="18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Book Antiqua" pitchFamily="18" charset="0"/>
              </a:rPr>
            </a:br>
            <a:endParaRPr lang="ru-RU" sz="2400" b="1" dirty="0">
              <a:solidFill>
                <a:schemeClr val="accent6">
                  <a:lumMod val="50000"/>
                </a:schemeClr>
              </a:solidFill>
              <a:effectLst/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29718" y="3214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51083" y="2567367"/>
            <a:ext cx="511256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hlinkClick r:id="rId3"/>
              </a:rPr>
              <a:t>https://chem-oge.sdamgia.ru/test?theme=2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03011" y="3422192"/>
            <a:ext cx="6408712" cy="120032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chemeClr val="bg2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Желаю успехов на экзамене по химии!</a:t>
            </a: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11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с с колбам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56921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 smtClean="0">
                <a:effectLst/>
                <a:latin typeface="Bookman Old Style" pitchFamily="18" charset="0"/>
              </a:rPr>
              <a:t> Источники:</a:t>
            </a:r>
            <a:endParaRPr lang="ru-RU" sz="2400" dirty="0">
              <a:effectLst/>
              <a:latin typeface="Bookman Old Style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Book Antiqua" pitchFamily="18" charset="0"/>
              </a:rPr>
              <a:t>Таблица Д.И. Менделеева  </a:t>
            </a:r>
            <a:r>
              <a:rPr lang="en-US" sz="2400" dirty="0">
                <a:latin typeface="Book Antiqua" pitchFamily="18" charset="0"/>
                <a:hlinkClick r:id="rId3"/>
              </a:rPr>
              <a:t>http://</a:t>
            </a:r>
            <a:r>
              <a:rPr lang="en-US" sz="2400" dirty="0" smtClean="0">
                <a:latin typeface="Book Antiqua" pitchFamily="18" charset="0"/>
                <a:hlinkClick r:id="rId3"/>
              </a:rPr>
              <a:t>s00.yaplakal.com/pics/pics_original/7/7/0/2275077.gif</a:t>
            </a:r>
            <a:endParaRPr lang="ru-RU" sz="2400" dirty="0" smtClean="0">
              <a:latin typeface="Book Antiqua" pitchFamily="18" charset="0"/>
            </a:endParaRP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hlinkClick r:id="rId4"/>
              </a:rPr>
              <a:t>https://chem-oge.sdamgia.ru/test?theme=2</a:t>
            </a:r>
            <a:endParaRPr lang="ru-RU" sz="2400" dirty="0"/>
          </a:p>
          <a:p>
            <a:endParaRPr lang="ru-RU" sz="2400" dirty="0">
              <a:latin typeface="Book Antiqua" pitchFamily="18" charset="0"/>
            </a:endParaRPr>
          </a:p>
          <a:p>
            <a:r>
              <a:rPr lang="ru-RU" sz="2400" dirty="0" smtClean="0">
                <a:latin typeface="Book Antiqua" pitchFamily="18" charset="0"/>
              </a:rPr>
              <a:t>Габриелян О.С. «Химия. 9 класс», - ДРОФА,  М., - 2013, с. 267-268</a:t>
            </a:r>
          </a:p>
          <a:p>
            <a:r>
              <a:rPr lang="ru-RU" sz="2400" dirty="0">
                <a:latin typeface="Book Antiqua" pitchFamily="18" charset="0"/>
              </a:rPr>
              <a:t>Савельев А.Е.  Основные понятия и законы химии. Химические реакции. 8 – 9 классы. – М.: ДРОФА, 2008, - с. </a:t>
            </a:r>
            <a:r>
              <a:rPr lang="ru-RU" sz="2400" dirty="0" smtClean="0">
                <a:latin typeface="Book Antiqua" pitchFamily="18" charset="0"/>
              </a:rPr>
              <a:t>6-48.</a:t>
            </a:r>
            <a:endParaRPr lang="ru-RU" sz="2400" dirty="0">
              <a:latin typeface="Book Antiqua" pitchFamily="18" charset="0"/>
            </a:endParaRPr>
          </a:p>
          <a:p>
            <a:r>
              <a:rPr lang="ru-RU" sz="2400" dirty="0" smtClean="0">
                <a:latin typeface="Book Antiqua" pitchFamily="18" charset="0"/>
              </a:rPr>
              <a:t>Рябов М.А., Невская Е.Ю. «Тесты по химии» к учебнику О.С. Габриеляна «Химия. 9 класс». – М.: ЭКЗАМЕН, 2010, с. 5-7</a:t>
            </a:r>
            <a:endParaRPr lang="ru-RU" sz="24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331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Admin\Рабочий стол\Менделеев\ПС\пс в синем цвете.jpg"/>
          <p:cNvPicPr>
            <a:picLocks noChangeAspect="1" noChangeArrowheads="1"/>
          </p:cNvPicPr>
          <p:nvPr/>
        </p:nvPicPr>
        <p:blipFill>
          <a:blip r:embed="rId2"/>
          <a:srcRect l="4192"/>
          <a:stretch>
            <a:fillRect/>
          </a:stretch>
        </p:blipFill>
        <p:spPr bwMode="auto">
          <a:xfrm>
            <a:off x="0" y="-51448"/>
            <a:ext cx="9144000" cy="690944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C:\Users\User 50\Desktop\god_pt_mendeleev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544"/>
            <a:ext cx="7776864" cy="202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 50\Desktop\во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5903118" cy="442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991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Admin\Рабочий стол\Менделеев\ПС\пс в синем цвете.jpg"/>
          <p:cNvPicPr>
            <a:picLocks noChangeAspect="1" noChangeArrowheads="1"/>
          </p:cNvPicPr>
          <p:nvPr/>
        </p:nvPicPr>
        <p:blipFill>
          <a:blip r:embed="rId2"/>
          <a:srcRect l="4192"/>
          <a:stretch>
            <a:fillRect/>
          </a:stretch>
        </p:blipFill>
        <p:spPr bwMode="auto">
          <a:xfrm>
            <a:off x="0" y="-51448"/>
            <a:ext cx="9144000" cy="690944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45824" y="175573"/>
            <a:ext cx="8218663" cy="60016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  <a:latin typeface="Bookman Old Style" pitchFamily="18" charset="0"/>
                <a:ea typeface="Batang" pitchFamily="18" charset="-127"/>
              </a:rPr>
              <a:t>Дорогой девятиклассник!</a:t>
            </a:r>
          </a:p>
          <a:p>
            <a:pPr algn="ctr"/>
            <a:r>
              <a:rPr lang="ru-RU" sz="2400" b="1" dirty="0" smtClean="0">
                <a:solidFill>
                  <a:schemeClr val="bg2"/>
                </a:solidFill>
                <a:latin typeface="Bookman Old Style" pitchFamily="18" charset="0"/>
                <a:ea typeface="Batang" pitchFamily="18" charset="-127"/>
              </a:rPr>
              <a:t>Периодическая система на ОГЭ по химии поможет тебе выполнить задания</a:t>
            </a:r>
          </a:p>
          <a:p>
            <a:pPr algn="ctr"/>
            <a:r>
              <a:rPr lang="ru-RU" sz="1200" b="1" dirty="0" smtClean="0"/>
              <a:t> </a:t>
            </a:r>
            <a:endParaRPr lang="ru-RU" sz="12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r"/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bg2"/>
                </a:solidFill>
              </a:rPr>
              <a:t>Скачать:</a:t>
            </a:r>
          </a:p>
          <a:p>
            <a:pPr algn="r"/>
            <a:endParaRPr lang="ru-RU" sz="1200" b="1" dirty="0" smtClean="0"/>
          </a:p>
          <a:p>
            <a:pPr algn="r"/>
            <a:r>
              <a:rPr lang="en-US" sz="1200" b="1" dirty="0">
                <a:hlinkClick r:id="rId3"/>
              </a:rPr>
              <a:t>http://himege.ru/tablicy-ege-po-ximii/</a:t>
            </a:r>
            <a:endParaRPr lang="ru-RU" sz="1200" b="1" dirty="0"/>
          </a:p>
          <a:p>
            <a:pPr algn="ctr"/>
            <a:endParaRPr lang="ru-RU" sz="2400" b="1" dirty="0" smtClean="0"/>
          </a:p>
          <a:p>
            <a:pPr algn="ctr"/>
            <a:r>
              <a:rPr lang="ru-RU" sz="1200" b="1" dirty="0" smtClean="0"/>
              <a:t> </a:t>
            </a:r>
          </a:p>
          <a:p>
            <a:pPr algn="ctr"/>
            <a:endParaRPr lang="ru-RU" sz="1200" b="1" dirty="0" smtClean="0"/>
          </a:p>
          <a:p>
            <a:pPr algn="ctr"/>
            <a:endParaRPr lang="ru-RU" sz="1200" b="1" dirty="0" smtClean="0"/>
          </a:p>
        </p:txBody>
      </p:sp>
      <p:pic>
        <p:nvPicPr>
          <p:cNvPr id="1027" name="Picture 3" descr="C:\Users\User 50\Desktop\ПС ОГЭ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4" y="2938331"/>
            <a:ext cx="5546700" cy="391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 50\Downloads\современно пс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660189"/>
            <a:ext cx="3417335" cy="255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434" y="1988840"/>
            <a:ext cx="481372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Вариант Периодической таблицы, представленный в КИМ ОГЭ по химии</a:t>
            </a:r>
            <a:endParaRPr lang="ru-RU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439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пс с колбам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3" descr="C:\Documents and Settings\Admin\Рабочий стол\Менделеев\ПС\spd.jpg"/>
          <p:cNvPicPr>
            <a:picLocks noChangeAspect="1" noChangeArrowheads="1"/>
          </p:cNvPicPr>
          <p:nvPr/>
        </p:nvPicPr>
        <p:blipFill>
          <a:blip r:embed="rId3"/>
          <a:srcRect t="14791" b="9271"/>
          <a:stretch>
            <a:fillRect/>
          </a:stretch>
        </p:blipFill>
        <p:spPr bwMode="auto">
          <a:xfrm>
            <a:off x="500034" y="1071522"/>
            <a:ext cx="7620000" cy="5786478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43966" cy="92871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Bookman Old Style" pitchFamily="18" charset="0"/>
              </a:rPr>
              <a:t>Какие бывают периоды?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ffectLst/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2357430"/>
            <a:ext cx="6500858" cy="3571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857224" y="1714488"/>
            <a:ext cx="285752" cy="928694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857224" y="2714620"/>
            <a:ext cx="214314" cy="2010256"/>
          </a:xfrm>
          <a:prstGeom prst="righ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1643050"/>
            <a:ext cx="2304256" cy="64807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малые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00166" y="4214818"/>
            <a:ext cx="2316088" cy="72008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большие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29718" y="3214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14414" y="3357562"/>
            <a:ext cx="6572296" cy="64294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118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11" grpId="0" animBg="1"/>
      <p:bldP spid="12" grpId="0" animBg="1"/>
      <p:bldP spid="14" grpId="0" animBg="1"/>
      <p:bldP spid="15" grpId="0" animBg="1"/>
      <p:bldP spid="19" grpId="0" animBg="1"/>
      <p:bldP spid="1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Рабочий стол\Менделеев\ПС\пс с колбам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" y="0"/>
            <a:ext cx="9144064" cy="685800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Менделеев\ПС\spd.jpg"/>
          <p:cNvPicPr>
            <a:picLocks noChangeAspect="1" noChangeArrowheads="1"/>
          </p:cNvPicPr>
          <p:nvPr/>
        </p:nvPicPr>
        <p:blipFill>
          <a:blip r:embed="rId3"/>
          <a:srcRect t="14791" b="9271"/>
          <a:stretch>
            <a:fillRect/>
          </a:stretch>
        </p:blipFill>
        <p:spPr bwMode="auto">
          <a:xfrm>
            <a:off x="1000100" y="1071522"/>
            <a:ext cx="7620000" cy="5786478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842"/>
            <a:ext cx="8964488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4480" y="1714488"/>
            <a:ext cx="285752" cy="32147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857356" y="785794"/>
            <a:ext cx="4680520" cy="5760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85720" y="5572140"/>
            <a:ext cx="2316088" cy="72008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</a:rPr>
              <a:t>главные подгруппы</a:t>
            </a:r>
            <a:endParaRPr lang="ru-RU" sz="24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5572140"/>
            <a:ext cx="2822513" cy="64294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</a:rPr>
              <a:t>побочные подгруппы</a:t>
            </a:r>
            <a:endParaRPr lang="ru-RU" sz="24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429388" y="785794"/>
            <a:ext cx="495672" cy="5760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3571868" y="1285860"/>
            <a:ext cx="360040" cy="32386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214810" y="1285860"/>
            <a:ext cx="360040" cy="32386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357818" y="1357298"/>
            <a:ext cx="360040" cy="32386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714876" y="1357299"/>
            <a:ext cx="357190" cy="28575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714480" y="1285860"/>
            <a:ext cx="360040" cy="32386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000364" y="1357298"/>
            <a:ext cx="360040" cy="32386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643702" y="1357298"/>
            <a:ext cx="360040" cy="32386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2357422" y="1285860"/>
            <a:ext cx="360040" cy="32386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57158" y="214290"/>
            <a:ext cx="8607330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anchor="b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Группы и подгруппы элементов</a:t>
            </a:r>
            <a:endParaRPr kumimoji="0" lang="ru-RU" sz="3600" b="1" i="0" u="none" strike="noStrike" kern="1200" cap="small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71934" y="1714488"/>
            <a:ext cx="285752" cy="29289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643439" y="1714488"/>
            <a:ext cx="357190" cy="29289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286380" y="1714488"/>
            <a:ext cx="285752" cy="29289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7643834" y="1714488"/>
            <a:ext cx="428629" cy="32147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285984" y="1714488"/>
            <a:ext cx="285752" cy="32147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857488" y="1785926"/>
            <a:ext cx="285752" cy="2857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500430" y="1714488"/>
            <a:ext cx="285752" cy="29289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2000232" y="3000372"/>
            <a:ext cx="285752" cy="1643074"/>
          </a:xfrm>
          <a:prstGeom prst="rect">
            <a:avLst/>
          </a:prstGeom>
          <a:noFill/>
          <a:ln w="28575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571736" y="3000372"/>
            <a:ext cx="285752" cy="1643074"/>
          </a:xfrm>
          <a:prstGeom prst="rect">
            <a:avLst/>
          </a:prstGeom>
          <a:noFill/>
          <a:ln w="28575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143240" y="2643182"/>
            <a:ext cx="357190" cy="2000264"/>
          </a:xfrm>
          <a:prstGeom prst="rect">
            <a:avLst/>
          </a:prstGeom>
          <a:noFill/>
          <a:ln w="28575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5572132" y="2714620"/>
            <a:ext cx="2071702" cy="2214578"/>
          </a:xfrm>
          <a:prstGeom prst="rect">
            <a:avLst/>
          </a:prstGeom>
          <a:noFill/>
          <a:ln w="28575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5000628" y="2714620"/>
            <a:ext cx="285752" cy="1928826"/>
          </a:xfrm>
          <a:prstGeom prst="rect">
            <a:avLst/>
          </a:prstGeom>
          <a:noFill/>
          <a:ln w="28575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786182" y="2643182"/>
            <a:ext cx="285752" cy="1643074"/>
          </a:xfrm>
          <a:prstGeom prst="rect">
            <a:avLst/>
          </a:prstGeom>
          <a:noFill/>
          <a:ln w="28575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357686" y="2643182"/>
            <a:ext cx="285752" cy="1643074"/>
          </a:xfrm>
          <a:prstGeom prst="rect">
            <a:avLst/>
          </a:prstGeom>
          <a:noFill/>
          <a:ln w="28575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6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500"/>
                            </p:stCondLst>
                            <p:childTnLst>
                              <p:par>
                                <p:cTn id="7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500"/>
                            </p:stCondLst>
                            <p:childTnLst>
                              <p:par>
                                <p:cTn id="9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500"/>
                            </p:stCondLst>
                            <p:childTnLst>
                              <p:par>
                                <p:cTn id="9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8" grpId="0" animBg="1"/>
      <p:bldP spid="30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с с колбам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480720" cy="86409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2"/>
                </a:solidFill>
                <a:effectLst/>
                <a:latin typeface="Bookman Old Style" pitchFamily="18" charset="0"/>
              </a:rPr>
              <a:t>Периодическая система в свете </a:t>
            </a:r>
            <a:br>
              <a:rPr lang="ru-RU" sz="2400" b="1" dirty="0">
                <a:solidFill>
                  <a:schemeClr val="bg2"/>
                </a:solidFill>
                <a:effectLst/>
                <a:latin typeface="Bookman Old Style" pitchFamily="18" charset="0"/>
              </a:rPr>
            </a:br>
            <a:r>
              <a:rPr lang="ru-RU" sz="2400" b="1" dirty="0">
                <a:solidFill>
                  <a:schemeClr val="bg2"/>
                </a:solidFill>
                <a:effectLst/>
                <a:latin typeface="Bookman Old Style" pitchFamily="18" charset="0"/>
              </a:rPr>
              <a:t>учения о строении атома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6120680" cy="458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220072" y="4221088"/>
            <a:ext cx="3672408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Helvetica"/>
              </a:rPr>
              <a:t>  Атом </a:t>
            </a:r>
            <a:r>
              <a:rPr lang="ru-RU" dirty="0">
                <a:solidFill>
                  <a:srgbClr val="333333"/>
                </a:solidFill>
                <a:latin typeface="Helvetica"/>
              </a:rPr>
              <a:t>состоит из </a:t>
            </a:r>
            <a:r>
              <a:rPr lang="ru-RU" dirty="0" smtClean="0">
                <a:solidFill>
                  <a:srgbClr val="333333"/>
                </a:solidFill>
                <a:latin typeface="Helvetica"/>
              </a:rPr>
              <a:t>  </a:t>
            </a:r>
            <a:r>
              <a:rPr lang="ru-RU" dirty="0">
                <a:solidFill>
                  <a:srgbClr val="333333"/>
                </a:solidFill>
                <a:latin typeface="Helvetica"/>
              </a:rPr>
              <a:t>ядра и </a:t>
            </a:r>
            <a:r>
              <a:rPr lang="ru-RU" dirty="0" smtClean="0">
                <a:solidFill>
                  <a:srgbClr val="333333"/>
                </a:solidFill>
                <a:latin typeface="Helvetica"/>
              </a:rPr>
              <a:t>окружающих </a:t>
            </a:r>
            <a:r>
              <a:rPr lang="ru-RU" dirty="0">
                <a:solidFill>
                  <a:srgbClr val="333333"/>
                </a:solidFill>
                <a:latin typeface="Helvetica"/>
              </a:rPr>
              <a:t>его </a:t>
            </a:r>
            <a:r>
              <a:rPr lang="ru-RU" dirty="0" smtClean="0">
                <a:solidFill>
                  <a:srgbClr val="333333"/>
                </a:solidFill>
                <a:latin typeface="Helvetica"/>
              </a:rPr>
              <a:t>электронов. </a:t>
            </a:r>
            <a:r>
              <a:rPr lang="ru-RU" dirty="0">
                <a:solidFill>
                  <a:srgbClr val="333333"/>
                </a:solidFill>
                <a:latin typeface="Helvetica"/>
              </a:rPr>
              <a:t>Ядро атома состоит из положительно заряженных протонов и незаряженных </a:t>
            </a:r>
            <a:r>
              <a:rPr lang="ru-RU" dirty="0" smtClean="0">
                <a:solidFill>
                  <a:srgbClr val="333333"/>
                </a:solidFill>
                <a:latin typeface="Helvetica"/>
              </a:rPr>
              <a:t>нейтронов. Вокруг ядра вращаются  отрицательные электроны.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90056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3" descr="C:\Documents and Settings\Admin\Рабочий стол\Менделеев\ПС\пс в синем цвете.jpg"/>
          <p:cNvPicPr>
            <a:picLocks noChangeAspect="1" noChangeArrowheads="1"/>
          </p:cNvPicPr>
          <p:nvPr/>
        </p:nvPicPr>
        <p:blipFill>
          <a:blip r:embed="rId2"/>
          <a:srcRect l="41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 </a:t>
            </a:r>
            <a:endParaRPr lang="ru-RU" sz="4000" dirty="0"/>
          </a:p>
        </p:txBody>
      </p:sp>
      <p:pic>
        <p:nvPicPr>
          <p:cNvPr id="53" name="Picture 2" descr="C:\Documents and Settings\Admin\Рабочий стол\Менделеев\ПС\на белом фоне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909381" y="1071546"/>
            <a:ext cx="8234619" cy="5000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2" name="TextBox 51"/>
          <p:cNvSpPr txBox="1"/>
          <p:nvPr/>
        </p:nvSpPr>
        <p:spPr>
          <a:xfrm>
            <a:off x="571472" y="3786190"/>
            <a:ext cx="6858048" cy="2862322"/>
          </a:xfrm>
          <a:prstGeom prst="rect">
            <a:avLst/>
          </a:prstGeom>
          <a:solidFill>
            <a:srgbClr val="0033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28794" y="4214818"/>
            <a:ext cx="12666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latin typeface="Book Antiqua" pitchFamily="18" charset="0"/>
              </a:rPr>
              <a:t>С</a:t>
            </a:r>
            <a:r>
              <a:rPr lang="en-US" sz="8000" b="1" dirty="0" smtClean="0">
                <a:latin typeface="Book Antiqua" pitchFamily="18" charset="0"/>
              </a:rPr>
              <a:t>l</a:t>
            </a:r>
            <a:endParaRPr lang="ru-RU" sz="8000" b="1" dirty="0">
              <a:latin typeface="Book Antiqua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00430" y="4071942"/>
            <a:ext cx="1800200" cy="1800200"/>
          </a:xfrm>
          <a:prstGeom prst="ellipse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Book Antiqua" pitchFamily="18" charset="0"/>
              </a:rPr>
              <a:t>+17</a:t>
            </a:r>
            <a:endParaRPr lang="ru-RU" sz="4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7" name="Дуга 6"/>
          <p:cNvSpPr/>
          <p:nvPr/>
        </p:nvSpPr>
        <p:spPr>
          <a:xfrm>
            <a:off x="3643306" y="3643314"/>
            <a:ext cx="2016224" cy="2533250"/>
          </a:xfrm>
          <a:prstGeom prst="arc">
            <a:avLst>
              <a:gd name="adj1" fmla="val 18162685"/>
              <a:gd name="adj2" fmla="val 3594412"/>
            </a:avLst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Дуга 7"/>
          <p:cNvSpPr/>
          <p:nvPr/>
        </p:nvSpPr>
        <p:spPr>
          <a:xfrm>
            <a:off x="5214942" y="3357562"/>
            <a:ext cx="2016224" cy="3024336"/>
          </a:xfrm>
          <a:prstGeom prst="arc">
            <a:avLst>
              <a:gd name="adj1" fmla="val 18213683"/>
              <a:gd name="adj2" fmla="val 3515200"/>
            </a:avLst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>
            <a:off x="4429124" y="3571876"/>
            <a:ext cx="2016224" cy="2745464"/>
          </a:xfrm>
          <a:prstGeom prst="arc">
            <a:avLst>
              <a:gd name="adj1" fmla="val 18023661"/>
              <a:gd name="adj2" fmla="val 3614789"/>
            </a:avLst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377085" y="1416513"/>
            <a:ext cx="637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44" y="4113111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8484" y="1418000"/>
            <a:ext cx="2616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ru-RU" sz="2400" b="1" dirty="0" smtClean="0">
              <a:latin typeface="Book Antiqua" pitchFamily="18" charset="0"/>
            </a:endParaRPr>
          </a:p>
          <a:p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3794" y="5163665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Book Antiqua" pitchFamily="18" charset="0"/>
              </a:rPr>
              <a:t> </a:t>
            </a: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37350" y="5163665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Book Antiqua" pitchFamily="18" charset="0"/>
              </a:rPr>
              <a:t> </a:t>
            </a: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82629" y="5246320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Book Antiqua" pitchFamily="18" charset="0"/>
              </a:rPr>
              <a:t> </a:t>
            </a: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494538" y="3316342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Book Antiqua" pitchFamily="18" charset="0"/>
              </a:rPr>
              <a:t> </a:t>
            </a: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14643" y="5613340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ru-RU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5072066" y="6072206"/>
            <a:ext cx="36420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Book Antiqua" pitchFamily="18" charset="0"/>
              </a:rPr>
              <a:t>2</a:t>
            </a:r>
            <a:endParaRPr lang="ru-RU" sz="2800" b="1" dirty="0">
              <a:latin typeface="Book Antiqua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93052" y="1105989"/>
            <a:ext cx="3471483" cy="2286016"/>
          </a:xfrm>
          <a:prstGeom prst="rect">
            <a:avLst/>
          </a:prstGeom>
          <a:ln>
            <a:solidFill>
              <a:srgbClr val="0033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8000" b="1" dirty="0" smtClean="0">
                <a:solidFill>
                  <a:srgbClr val="C00000"/>
                </a:solidFill>
                <a:latin typeface="Book Antiqua" pitchFamily="18" charset="0"/>
              </a:rPr>
              <a:t>  С</a:t>
            </a:r>
            <a:r>
              <a:rPr lang="en-US" sz="8000" b="1" dirty="0" smtClean="0">
                <a:solidFill>
                  <a:srgbClr val="C00000"/>
                </a:solidFill>
                <a:latin typeface="Book Antiqua" pitchFamily="18" charset="0"/>
              </a:rPr>
              <a:t>l</a:t>
            </a:r>
            <a:endParaRPr lang="ru-RU" sz="80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214422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2"/>
                </a:solidFill>
              </a:rPr>
              <a:t>17</a:t>
            </a:r>
            <a:endParaRPr lang="ru-RU" sz="3600" b="1" dirty="0">
              <a:solidFill>
                <a:schemeClr val="bg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77082" y="183349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2"/>
                </a:solidFill>
              </a:rPr>
              <a:t>35</a:t>
            </a:r>
            <a:r>
              <a:rPr lang="ru-RU" dirty="0" smtClean="0">
                <a:solidFill>
                  <a:schemeClr val="bg2"/>
                </a:solidFill>
              </a:rPr>
              <a:t>,</a:t>
            </a:r>
            <a:r>
              <a:rPr lang="en-US" dirty="0" smtClean="0">
                <a:solidFill>
                  <a:schemeClr val="bg2"/>
                </a:solidFill>
              </a:rPr>
              <a:t>453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9956" y="2786058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bg2"/>
                </a:solidFill>
              </a:rPr>
              <a:t>ХЛОР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29322" y="607220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Book Antiqua" pitchFamily="18" charset="0"/>
              </a:rPr>
              <a:t>8</a:t>
            </a:r>
            <a:endParaRPr lang="ru-RU" sz="2800" b="1" dirty="0">
              <a:latin typeface="Book Antiqua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15140" y="607220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Book Antiqua" pitchFamily="18" charset="0"/>
              </a:rPr>
              <a:t>7</a:t>
            </a:r>
            <a:endParaRPr lang="ru-RU" sz="2800" b="1" dirty="0">
              <a:latin typeface="Book Antiqua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28728" y="214290"/>
            <a:ext cx="664373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  <a:latin typeface="Bookman Old Style" pitchFamily="18" charset="0"/>
              </a:rPr>
              <a:t>Периодическая система в свете </a:t>
            </a:r>
          </a:p>
          <a:p>
            <a:pPr algn="ctr"/>
            <a:r>
              <a:rPr lang="ru-RU" sz="2400" b="1" dirty="0" smtClean="0">
                <a:solidFill>
                  <a:schemeClr val="bg2"/>
                </a:solidFill>
                <a:latin typeface="Bookman Old Style" pitchFamily="18" charset="0"/>
              </a:rPr>
              <a:t>учения о строении атома</a:t>
            </a:r>
            <a:endParaRPr lang="ru-RU" sz="2400" b="1" dirty="0">
              <a:solidFill>
                <a:schemeClr val="bg2"/>
              </a:solidFill>
              <a:latin typeface="Bookman Old Style" pitchFamily="18" charset="0"/>
            </a:endParaRPr>
          </a:p>
        </p:txBody>
      </p:sp>
      <p:sp>
        <p:nvSpPr>
          <p:cNvPr id="56" name="Стрелка влево 55"/>
          <p:cNvSpPr/>
          <p:nvPr/>
        </p:nvSpPr>
        <p:spPr>
          <a:xfrm>
            <a:off x="3571868" y="2428868"/>
            <a:ext cx="1000132" cy="35719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22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3" grpId="0" build="allAtOnce"/>
      <p:bldP spid="46" grpId="0"/>
      <p:bldP spid="48" grpId="0"/>
      <p:bldP spid="30" grpId="0" animBg="1"/>
      <p:bldP spid="35" grpId="0"/>
      <p:bldP spid="37" grpId="0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пс с колбам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929718" y="3214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119169"/>
            <a:ext cx="7056784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  <a:latin typeface="Bookman Old Style" pitchFamily="18" charset="0"/>
              </a:rPr>
              <a:t>Электронные и графические формулы</a:t>
            </a:r>
            <a:endParaRPr lang="ru-RU" b="1" dirty="0" smtClean="0">
              <a:solidFill>
                <a:schemeClr val="bg2"/>
              </a:solidFill>
              <a:latin typeface="Bookman Old Style" pitchFamily="18" charset="0"/>
            </a:endParaRPr>
          </a:p>
          <a:p>
            <a:pPr algn="ctr"/>
            <a:endParaRPr lang="ru-RU" sz="2400" b="1" dirty="0" smtClean="0"/>
          </a:p>
        </p:txBody>
      </p:sp>
      <p:pic>
        <p:nvPicPr>
          <p:cNvPr id="2050" name="Picture 2" descr="C:\Users\User 50\Desktop\элг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9" b="30653"/>
          <a:stretch/>
        </p:blipFill>
        <p:spPr bwMode="auto">
          <a:xfrm>
            <a:off x="2201303" y="1085132"/>
            <a:ext cx="5461471" cy="573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118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8929718" y="3214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Picture 3" descr="C:\Documents and Settings\Admin\Рабочий стол\Менделеев\ПС\пс в синем цвете.jpg"/>
          <p:cNvPicPr>
            <a:picLocks noChangeAspect="1" noChangeArrowheads="1"/>
          </p:cNvPicPr>
          <p:nvPr/>
        </p:nvPicPr>
        <p:blipFill>
          <a:blip r:embed="rId2"/>
          <a:srcRect l="4192"/>
          <a:stretch>
            <a:fillRect/>
          </a:stretch>
        </p:blipFill>
        <p:spPr bwMode="auto">
          <a:xfrm>
            <a:off x="-1" y="0"/>
            <a:ext cx="9114449" cy="684491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13430" y="168987"/>
            <a:ext cx="728758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Изменение свойств элементов</a:t>
            </a:r>
          </a:p>
          <a:p>
            <a:pPr algn="ctr"/>
            <a:r>
              <a:rPr lang="ru-RU" sz="2400" b="1" dirty="0" smtClean="0"/>
              <a:t> и их соединений</a:t>
            </a:r>
            <a:endParaRPr lang="ru-RU" sz="2400" b="1" dirty="0"/>
          </a:p>
        </p:txBody>
      </p:sp>
      <p:pic>
        <p:nvPicPr>
          <p:cNvPr id="8" name="Picture 2" descr="C:\Users\User\Desktop\metally_lektsia_3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" b="2661"/>
          <a:stretch/>
        </p:blipFill>
        <p:spPr bwMode="auto">
          <a:xfrm>
            <a:off x="539552" y="1029935"/>
            <a:ext cx="8064896" cy="573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118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1">
      <a:dk1>
        <a:srgbClr val="998307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1769</TotalTime>
  <Words>662</Words>
  <Application>Microsoft Office PowerPoint</Application>
  <PresentationFormat>Экран (4:3)</PresentationFormat>
  <Paragraphs>219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Яркая</vt:lpstr>
      <vt:lpstr>Презентация PowerPoint</vt:lpstr>
      <vt:lpstr>Презентация PowerPoint</vt:lpstr>
      <vt:lpstr>Презентация PowerPoint</vt:lpstr>
      <vt:lpstr>Какие бывают периоды?</vt:lpstr>
      <vt:lpstr> </vt:lpstr>
      <vt:lpstr>Периодическая система в свете  учения о строении атома</vt:lpstr>
      <vt:lpstr> </vt:lpstr>
      <vt:lpstr>Презентация PowerPoint</vt:lpstr>
      <vt:lpstr>Презентация PowerPoint</vt:lpstr>
      <vt:lpstr>Химический тренажёр №1</vt:lpstr>
      <vt:lpstr> Химический тренажёр №2</vt:lpstr>
      <vt:lpstr>Презентация PowerPoint</vt:lpstr>
      <vt:lpstr>Презентация PowerPoint</vt:lpstr>
      <vt:lpstr> Электронный тренажёр по теме «Строение атома. Периодический закон и Периодическая система химических элементов Д.И. Менделеева» </vt:lpstr>
      <vt:lpstr> 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Периодическая система Д.И. Менделеева и строение атома</dc:title>
  <dc:creator>Мама</dc:creator>
  <cp:lastModifiedBy>User 50</cp:lastModifiedBy>
  <cp:revision>164</cp:revision>
  <dcterms:created xsi:type="dcterms:W3CDTF">2015-03-24T15:36:31Z</dcterms:created>
  <dcterms:modified xsi:type="dcterms:W3CDTF">2021-01-30T19:37:30Z</dcterms:modified>
</cp:coreProperties>
</file>