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2" r:id="rId6"/>
    <p:sldId id="273" r:id="rId7"/>
    <p:sldId id="274" r:id="rId8"/>
    <p:sldId id="275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openxmlformats.org/officeDocument/2006/relationships/image" Target="../media/image11.jpeg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openxmlformats.org/officeDocument/2006/relationships/image" Target="../media/image11.jpeg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image" Target="../media/image12.jpeg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openxmlformats.org/officeDocument/2006/relationships/image" Target="../media/image12.jpeg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image" Target="../media/image12.jpeg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openxmlformats.org/officeDocument/2006/relationships/image" Target="../media/image12.jpeg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openxmlformats.org/officeDocument/2006/relationships/image" Target="../media/image12.jpeg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22700805628463108"/>
          <c:y val="2.380952380952380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5620774675892793E-2"/>
          <c:y val="0.53396770029153517"/>
          <c:w val="0.85827569022226657"/>
          <c:h val="0.3789460268083773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 1.Покупаете ли Вы молоко и кисломолочную продукцию?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5.0251531058617671E-4"/>
                  <c:y val="-0.26720878640169976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/>
                      <a:t>96</a:t>
                    </a:r>
                    <a:r>
                      <a:rPr lang="ru-RU"/>
                      <a:t> %</a:t>
                    </a:r>
                    <a:endParaRPr lang="en-US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883238553514144E-3"/>
                  <c:y val="-6.0089363829521313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3</a:t>
                    </a:r>
                    <a:r>
                      <a:rPr lang="en-US" sz="120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96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64126336"/>
        <c:axId val="100330112"/>
      </c:barChart>
      <c:catAx>
        <c:axId val="64126336"/>
        <c:scaling>
          <c:orientation val="minMax"/>
        </c:scaling>
        <c:delete val="0"/>
        <c:axPos val="b"/>
        <c:majorTickMark val="out"/>
        <c:minorTickMark val="none"/>
        <c:tickLblPos val="nextTo"/>
        <c:crossAx val="100330112"/>
        <c:crosses val="autoZero"/>
        <c:auto val="1"/>
        <c:lblAlgn val="ctr"/>
        <c:lblOffset val="100"/>
        <c:noMultiLvlLbl val="0"/>
      </c:catAx>
      <c:valAx>
        <c:axId val="100330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4126336"/>
        <c:crosses val="autoZero"/>
        <c:crossBetween val="between"/>
      </c:valAx>
    </c:plotArea>
    <c:plotVisOnly val="1"/>
    <c:dispBlanksAs val="gap"/>
    <c:showDLblsOverMax val="0"/>
  </c:chart>
  <c:spPr>
    <a:blipFill>
      <a:blip xmlns:r="http://schemas.openxmlformats.org/officeDocument/2006/relationships" r:embed="rId2"/>
      <a:tile tx="0" ty="0" sx="100000" sy="100000" flip="none" algn="tl"/>
    </a:blipFill>
  </c:sp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/>
            </a:pPr>
            <a:r>
              <a:rPr lang="ru-RU" dirty="0" smtClean="0"/>
              <a:t>2. Молоко </a:t>
            </a:r>
            <a:r>
              <a:rPr lang="ru-RU" dirty="0"/>
              <a:t>- один из наиболее важных и полезных продуктов питания. Как часто вы его покупаете?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5.9300743069891457E-2"/>
          <c:y val="0.46401767346649236"/>
          <c:w val="0.92429281113468009"/>
          <c:h val="0.417312295422531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Молоко - один из наиболее важных и полезных продуктов питания. Как часто вы его покупаете?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1 раз в месяц</c:v>
                </c:pt>
                <c:pt idx="1">
                  <c:v>1 раз в неделю</c:v>
                </c:pt>
                <c:pt idx="2">
                  <c:v>через день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30</c:v>
                </c:pt>
                <c:pt idx="2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0824064"/>
        <c:axId val="20825600"/>
      </c:barChart>
      <c:catAx>
        <c:axId val="20824064"/>
        <c:scaling>
          <c:orientation val="minMax"/>
        </c:scaling>
        <c:delete val="0"/>
        <c:axPos val="b"/>
        <c:majorTickMark val="out"/>
        <c:minorTickMark val="none"/>
        <c:tickLblPos val="nextTo"/>
        <c:crossAx val="20825600"/>
        <c:crosses val="autoZero"/>
        <c:auto val="1"/>
        <c:lblAlgn val="ctr"/>
        <c:lblOffset val="100"/>
        <c:noMultiLvlLbl val="0"/>
      </c:catAx>
      <c:valAx>
        <c:axId val="208256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82406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spPr>
    <a:blipFill>
      <a:blip xmlns:r="http://schemas.openxmlformats.org/officeDocument/2006/relationships" r:embed="rId2"/>
      <a:tile tx="0" ty="0" sx="100000" sy="100000" flip="none" algn="tl"/>
    </a:blipFill>
  </c:sp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Где</a:t>
            </a:r>
            <a:r>
              <a:rPr lang="ru-RU" sz="14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Вы покупаете молоко?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3.41522309711286E-2"/>
          <c:y val="0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 2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 покупают молоко  через торговую сеть</c:v>
                </c:pt>
                <c:pt idx="1">
                  <c:v> приобретают молоко с частных подворий.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73984"/>
        <c:axId val="20875520"/>
      </c:barChart>
      <c:catAx>
        <c:axId val="20873984"/>
        <c:scaling>
          <c:orientation val="minMax"/>
        </c:scaling>
        <c:delete val="0"/>
        <c:axPos val="b"/>
        <c:majorTickMark val="out"/>
        <c:minorTickMark val="none"/>
        <c:tickLblPos val="nextTo"/>
        <c:crossAx val="20875520"/>
        <c:crosses val="autoZero"/>
        <c:auto val="1"/>
        <c:lblAlgn val="ctr"/>
        <c:lblOffset val="100"/>
        <c:noMultiLvlLbl val="0"/>
      </c:catAx>
      <c:valAx>
        <c:axId val="20875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8739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4. Приобретая </a:t>
            </a:r>
            <a:r>
              <a:rPr lang="ru-RU" dirty="0"/>
              <a:t>молоко в торговых сетях</a:t>
            </a:r>
            <a:r>
              <a:rPr lang="ru-RU" dirty="0" smtClean="0"/>
              <a:t>, заботитесь </a:t>
            </a:r>
            <a:r>
              <a:rPr lang="ru-RU" dirty="0"/>
              <a:t>ли вы о том, чтобы выбрать</a:t>
            </a:r>
            <a:r>
              <a:rPr lang="ru-RU" baseline="0" dirty="0"/>
              <a:t> </a:t>
            </a:r>
            <a:r>
              <a:rPr lang="ru-RU" dirty="0"/>
              <a:t>максимально качественное?</a:t>
            </a:r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Приобретая молоко в торговых сетях,заботитесь ли вы о том, чтобы купить максимально качественное молоко?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9963910761154643E-3"/>
                  <c:y val="-3.5571491063617046E-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80%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9584791484397782E-3"/>
                  <c:y val="-2.9590051243594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да, конечно</c:v>
                </c:pt>
                <c:pt idx="1">
                  <c:v>иногда</c:v>
                </c:pt>
                <c:pt idx="2">
                  <c:v>нет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80</c:v>
                </c:pt>
                <c:pt idx="1">
                  <c:v>15</c:v>
                </c:pt>
                <c:pt idx="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69634688"/>
        <c:axId val="69640576"/>
      </c:barChart>
      <c:catAx>
        <c:axId val="69634688"/>
        <c:scaling>
          <c:orientation val="minMax"/>
        </c:scaling>
        <c:delete val="0"/>
        <c:axPos val="b"/>
        <c:majorTickMark val="out"/>
        <c:minorTickMark val="none"/>
        <c:tickLblPos val="nextTo"/>
        <c:crossAx val="69640576"/>
        <c:crosses val="autoZero"/>
        <c:auto val="1"/>
        <c:lblAlgn val="ctr"/>
        <c:lblOffset val="100"/>
        <c:noMultiLvlLbl val="0"/>
      </c:catAx>
      <c:valAx>
        <c:axId val="69640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963468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spPr>
    <a:blipFill>
      <a:blip xmlns:r="http://schemas.openxmlformats.org/officeDocument/2006/relationships" r:embed="rId2"/>
      <a:tile tx="0" ty="0" sx="100000" sy="100000" flip="none" algn="tl"/>
    </a:blipFill>
  </c:sp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Какому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молоку отдаёте предпочтение?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 Какому молоку отдаёте предпочтение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 Княгининское</c:v>
                </c:pt>
                <c:pt idx="1">
                  <c:v>Большая кружка</c:v>
                </c:pt>
                <c:pt idx="2">
                  <c:v>Молоко Во!</c:v>
                </c:pt>
                <c:pt idx="3">
                  <c:v> Честное коровье</c:v>
                </c:pt>
                <c:pt idx="4">
                  <c:v>Северная долина</c:v>
                </c:pt>
                <c:pt idx="5">
                  <c:v>Весёлый молочник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0.35000000000000014</c:v>
                </c:pt>
                <c:pt idx="1">
                  <c:v>0.1</c:v>
                </c:pt>
                <c:pt idx="2">
                  <c:v>0.1</c:v>
                </c:pt>
                <c:pt idx="3">
                  <c:v>0.30000000000000016</c:v>
                </c:pt>
                <c:pt idx="4">
                  <c:v>0.05</c:v>
                </c:pt>
                <c:pt idx="5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350720"/>
        <c:axId val="90352256"/>
      </c:barChart>
      <c:catAx>
        <c:axId val="90350720"/>
        <c:scaling>
          <c:orientation val="minMax"/>
        </c:scaling>
        <c:delete val="0"/>
        <c:axPos val="b"/>
        <c:majorTickMark val="out"/>
        <c:minorTickMark val="none"/>
        <c:tickLblPos val="nextTo"/>
        <c:crossAx val="90352256"/>
        <c:crosses val="autoZero"/>
        <c:auto val="1"/>
        <c:lblAlgn val="ctr"/>
        <c:lblOffset val="100"/>
        <c:noMultiLvlLbl val="0"/>
      </c:catAx>
      <c:valAx>
        <c:axId val="9035225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903507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6.</a:t>
            </a:r>
            <a:r>
              <a:rPr lang="ru-RU" baseline="0" dirty="0" smtClean="0"/>
              <a:t> </a:t>
            </a:r>
            <a:r>
              <a:rPr lang="ru-RU" dirty="0" smtClean="0"/>
              <a:t>Как </a:t>
            </a:r>
            <a:r>
              <a:rPr lang="ru-RU" dirty="0"/>
              <a:t>вы считаете, зависит ли качество молока от стоимости?</a:t>
            </a:r>
          </a:p>
        </c:rich>
      </c:tx>
      <c:layout>
        <c:manualLayout>
          <c:xMode val="edge"/>
          <c:yMode val="edge"/>
          <c:x val="0.13670713035870516"/>
          <c:y val="4.3650793650793648E-2"/>
        </c:manualLayout>
      </c:layout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вы считаете, зависит ли качество молока от стоимости?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зависит</c:v>
                </c:pt>
                <c:pt idx="1">
                  <c:v>не всегда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83768064"/>
        <c:axId val="100277248"/>
      </c:barChart>
      <c:valAx>
        <c:axId val="100277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3768064"/>
        <c:crosses val="autoZero"/>
        <c:crossBetween val="between"/>
      </c:valAx>
      <c:catAx>
        <c:axId val="83768064"/>
        <c:scaling>
          <c:orientation val="minMax"/>
        </c:scaling>
        <c:delete val="0"/>
        <c:axPos val="b"/>
        <c:majorTickMark val="out"/>
        <c:minorTickMark val="none"/>
        <c:tickLblPos val="nextTo"/>
        <c:crossAx val="100277248"/>
        <c:crosses val="autoZero"/>
        <c:auto val="1"/>
        <c:lblAlgn val="ctr"/>
        <c:lblOffset val="100"/>
        <c:noMultiLvlLbl val="0"/>
      </c:catAx>
    </c:plotArea>
    <c:legend>
      <c:legendPos val="t"/>
      <c:layout/>
      <c:overlay val="0"/>
    </c:legend>
    <c:plotVisOnly val="1"/>
    <c:dispBlanksAs val="gap"/>
    <c:showDLblsOverMax val="0"/>
  </c:chart>
  <c:spPr>
    <a:blipFill>
      <a:blip xmlns:r="http://schemas.openxmlformats.org/officeDocument/2006/relationships" r:embed="rId2"/>
      <a:tile tx="0" ty="0" sx="100000" sy="100000" flip="none" algn="tl"/>
    </a:blipFill>
  </c:sp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7.</a:t>
            </a:r>
            <a:r>
              <a:rPr lang="ru-RU" baseline="0" dirty="0" smtClean="0"/>
              <a:t> </a:t>
            </a:r>
            <a:r>
              <a:rPr lang="ru-RU" dirty="0" smtClean="0"/>
              <a:t>Хотите </a:t>
            </a:r>
            <a:r>
              <a:rPr lang="ru-RU" dirty="0"/>
              <a:t>ли вы больше узнать о молоке, которому вы отдаете предпочтение?</a:t>
            </a:r>
          </a:p>
        </c:rich>
      </c:tx>
      <c:layout/>
      <c:overlay val="0"/>
      <c:spPr>
        <a:blipFill>
          <a:blip xmlns:r="http://schemas.openxmlformats.org/officeDocument/2006/relationships" r:embed="rId2"/>
          <a:tile tx="0" ty="0" sx="100000" sy="100000" flip="none" algn="tl"/>
        </a:blipFill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Хотите ли вы больше узнать о молоке, которому вы отдаете предпочтение?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нет, т к это не повлияет на мой выбор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70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83850368"/>
        <c:axId val="83851904"/>
      </c:barChart>
      <c:catAx>
        <c:axId val="83850368"/>
        <c:scaling>
          <c:orientation val="minMax"/>
        </c:scaling>
        <c:delete val="0"/>
        <c:axPos val="b"/>
        <c:majorTickMark val="out"/>
        <c:minorTickMark val="none"/>
        <c:tickLblPos val="nextTo"/>
        <c:crossAx val="83851904"/>
        <c:crosses val="autoZero"/>
        <c:auto val="1"/>
        <c:lblAlgn val="ctr"/>
        <c:lblOffset val="100"/>
        <c:noMultiLvlLbl val="0"/>
      </c:catAx>
      <c:valAx>
        <c:axId val="83851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38503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blipFill>
      <a:blip xmlns:r="http://schemas.openxmlformats.org/officeDocument/2006/relationships" r:embed="rId2"/>
      <a:tile tx="0" ty="0" sx="100000" sy="100000" flip="none" algn="tl"/>
    </a:blipFill>
  </c:spPr>
  <c:externalData r:id="rId3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nsportal.ru/shkola/khimiya/library/2013/08/29/prezentatsiya-nauchno-issledovatelskoy-raboty-po-teme-antibiotiki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acs.org/content/acs/en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edsovet.su/_ld/293/24314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85272" y="-171400"/>
            <a:ext cx="1847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8111" y="1340768"/>
            <a:ext cx="916699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«Определение качества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молока»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7292" y="30699"/>
            <a:ext cx="576064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Муниципальное  образовательное учреждение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Шараповская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средняя общеобразовательная школа 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Шатковского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района Нижегородской области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590" y="1551427"/>
            <a:ext cx="91008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Учебно-исследовательская </a:t>
            </a: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64194" y="4797152"/>
            <a:ext cx="39708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 ученицы 10 класса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Декалина Анна, Фатеева Юлия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Каравашкина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биологии и химии</a:t>
            </a:r>
          </a:p>
        </p:txBody>
      </p:sp>
      <p:pic>
        <p:nvPicPr>
          <p:cNvPr id="1027" name="Picture 3" descr="C:\Users\ПК\Desktop\исследовательская\DSC_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29" y="3441778"/>
            <a:ext cx="4626504" cy="308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56176" y="6340677"/>
            <a:ext cx="1026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3619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edsovet.su/_ld/293/24314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188640"/>
            <a:ext cx="7956884" cy="10479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Объект исследования: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молоко различных торговых марок: «Ясный луг», «Честное коровье», «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МолокоВо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!», «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Княгининское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», а также молоко с частных подворий 2-х образцов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6146" name="Picture 2" descr="K:\Рабочий стол\Документы\Школа\Исследовательская по химии\Фотографии\Виды молока\Все вместе\F5HhKIRRbG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62" y="1428598"/>
            <a:ext cx="8164782" cy="459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7414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edsovet.su/_ld/293/24314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" y="1095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309875"/>
            <a:ext cx="4896544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 – ценный продукт питания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5305" y="908720"/>
            <a:ext cx="8208912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>
                <a:cs typeface="Times New Roman" panose="02020603050405020304" pitchFamily="18" charset="0"/>
              </a:rPr>
              <a:t>Перед началом исследования мы внимательно изучили состав молока каждого образца:</a:t>
            </a:r>
          </a:p>
          <a:p>
            <a:pPr lvl="0"/>
            <a:r>
              <a:rPr lang="ru-RU" sz="1400" b="1" dirty="0" err="1">
                <a:cs typeface="Times New Roman" panose="02020603050405020304" pitchFamily="18" charset="0"/>
              </a:rPr>
              <a:t>Княгининское</a:t>
            </a:r>
            <a:r>
              <a:rPr lang="ru-RU" sz="1400" b="1" dirty="0">
                <a:cs typeface="Times New Roman" panose="02020603050405020304" pitchFamily="18" charset="0"/>
              </a:rPr>
              <a:t> молоко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Производитель: ОАО «</a:t>
            </a:r>
            <a:r>
              <a:rPr lang="ru-RU" sz="1200" dirty="0" err="1">
                <a:cs typeface="Times New Roman" panose="02020603050405020304" pitchFamily="18" charset="0"/>
              </a:rPr>
              <a:t>Княгининское</a:t>
            </a:r>
            <a:r>
              <a:rPr lang="ru-RU" sz="1200" dirty="0">
                <a:cs typeface="Times New Roman" panose="02020603050405020304" pitchFamily="18" charset="0"/>
              </a:rPr>
              <a:t> молоко»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Срок хранения: 10 дней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Жирность: от 3,4% до 6%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Энергетическая ценность: от 61 до 84 ккал.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Состав: молоко коровье</a:t>
            </a:r>
          </a:p>
          <a:p>
            <a:r>
              <a:rPr lang="ru-RU" sz="1400" b="1" dirty="0"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1400" b="1" dirty="0">
                <a:cs typeface="Times New Roman" panose="02020603050405020304" pitchFamily="18" charset="0"/>
              </a:rPr>
              <a:t>«Молоко ВО!»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Производитель: ОАО «Павловский молочный завод»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Срок хранения: 6 месяцев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Жирность: 3,5%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Энергетическая ценность: 61 ккал.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Состав: произведено из нормализованного молока</a:t>
            </a:r>
          </a:p>
          <a:p>
            <a:r>
              <a:rPr lang="ru-RU" sz="1200" dirty="0"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1400" b="1" dirty="0">
                <a:cs typeface="Times New Roman" panose="02020603050405020304" pitchFamily="18" charset="0"/>
              </a:rPr>
              <a:t>«Честное коровье»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Производитель: ООО «</a:t>
            </a:r>
            <a:r>
              <a:rPr lang="ru-RU" sz="1200" dirty="0" err="1">
                <a:cs typeface="Times New Roman" panose="02020603050405020304" pitchFamily="18" charset="0"/>
              </a:rPr>
              <a:t>Чекмагушевский</a:t>
            </a:r>
            <a:r>
              <a:rPr lang="ru-RU" sz="1200" dirty="0">
                <a:cs typeface="Times New Roman" panose="02020603050405020304" pitchFamily="18" charset="0"/>
              </a:rPr>
              <a:t> молочный завод»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Срок хранения: 2 месяца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Жирность: 3,2%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Энергетическая ценность: 60 ккал.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Состав: произведено из нормализованного молока</a:t>
            </a:r>
          </a:p>
          <a:p>
            <a:r>
              <a:rPr lang="ru-RU" sz="1200" dirty="0">
                <a:cs typeface="Times New Roman" panose="02020603050405020304" pitchFamily="18" charset="0"/>
              </a:rPr>
              <a:t> </a:t>
            </a:r>
          </a:p>
          <a:p>
            <a:r>
              <a:rPr lang="ru-RU" sz="1400" b="1" dirty="0"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1400" b="1" dirty="0">
                <a:cs typeface="Times New Roman" panose="02020603050405020304" pitchFamily="18" charset="0"/>
              </a:rPr>
              <a:t>«Ясный луг»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Производитель: ООО «Мечта»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Срок хранения: 1 месяц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Жирность: 3,2%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Энергетическая ценность: 58 ккал.</a:t>
            </a:r>
          </a:p>
          <a:p>
            <a:pPr lvl="0"/>
            <a:r>
              <a:rPr lang="ru-RU" sz="1200" dirty="0">
                <a:cs typeface="Times New Roman" panose="02020603050405020304" pitchFamily="18" charset="0"/>
              </a:rPr>
              <a:t>Состав: молоко нормализованное</a:t>
            </a:r>
          </a:p>
        </p:txBody>
      </p:sp>
    </p:spTree>
    <p:extLst>
      <p:ext uri="{BB962C8B-B14F-4D97-AF65-F5344CB8AC3E}">
        <p14:creationId xmlns:p14="http://schemas.microsoft.com/office/powerpoint/2010/main" val="3983477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edsovet.su/_ld/293/24314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" y="1095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260353"/>
            <a:ext cx="756084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Декалиным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Артемом Дмитриевичем – поставщиком молочных продуктов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Княгининский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молочный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ПК\Desktop\195 - копия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39416"/>
            <a:ext cx="2304256" cy="4565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ww.mcx-nnov.ru/upload/medialibrary/ca7/IMG_371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38352"/>
            <a:ext cx="5554657" cy="43679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563888" y="5821830"/>
            <a:ext cx="411362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 провела: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Декалина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Анна</a:t>
            </a:r>
          </a:p>
        </p:txBody>
      </p:sp>
    </p:spTree>
    <p:extLst>
      <p:ext uri="{BB962C8B-B14F-4D97-AF65-F5344CB8AC3E}">
        <p14:creationId xmlns:p14="http://schemas.microsoft.com/office/powerpoint/2010/main" val="31715589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edsovet.su/_ld/293/24314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" y="1095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167398"/>
            <a:ext cx="367240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908720"/>
            <a:ext cx="416864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Определение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чистоты молока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768061"/>
              </p:ext>
            </p:extLst>
          </p:nvPr>
        </p:nvGraphicFramePr>
        <p:xfrm>
          <a:off x="3491880" y="1278052"/>
          <a:ext cx="5362850" cy="4556760"/>
        </p:xfrm>
        <a:graphic>
          <a:graphicData uri="http://schemas.openxmlformats.org/drawingml/2006/table">
            <a:tbl>
              <a:tblPr firstRow="1" firstCol="1" bandRow="1"/>
              <a:tblGrid>
                <a:gridCol w="2681425"/>
                <a:gridCol w="2681425"/>
              </a:tblGrid>
              <a:tr h="54302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773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Княгининское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имеет видимых частиц механических примесей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848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«Молоко ВО!»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 фильтре заметный осадок примесей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773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«Ясный луг»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Имеет слабозаметные следы  механических примесей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9848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«Честное коровье»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 фильтре заметный осадок примесей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99697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 частного подворья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Практически не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имеет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видимых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частиц механических примесей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7" name="Рисунок 6" descr="L:\Новая папка - копия\ZJsEhOQufko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3282955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95536" y="5805264"/>
            <a:ext cx="8533714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наиболее чистое молоко –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Княгининское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Молоко с частного подворья практически не уступает ему в этом.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589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edsovet.su/_ld/293/24314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" y="1095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300920"/>
            <a:ext cx="6444208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2.Определение бактериальной обсемененности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535657"/>
              </p:ext>
            </p:extLst>
          </p:nvPr>
        </p:nvGraphicFramePr>
        <p:xfrm>
          <a:off x="4210893" y="836712"/>
          <a:ext cx="4717352" cy="3627427"/>
        </p:xfrm>
        <a:graphic>
          <a:graphicData uri="http://schemas.openxmlformats.org/drawingml/2006/table">
            <a:tbl>
              <a:tblPr firstRow="1" firstCol="1" bandRow="1"/>
              <a:tblGrid>
                <a:gridCol w="2358676"/>
                <a:gridCol w="2358676"/>
              </a:tblGrid>
              <a:tr h="49623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25624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Княгининское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6872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«Молоко ВО!»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Метиленовая синь обесцвечивается в течение часа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34285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«Ясный луг»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126496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«Честное коровье»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 восстанавливается до своего естественного цвета в течении 1,5 часа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7137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 частного подворья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-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5" name="Рисунок 4" descr="E:\Молоко\DSC_02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2474595" cy="3671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E:\Молоко\DSC_020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817" y="2996952"/>
            <a:ext cx="2553970" cy="367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326700" y="4580290"/>
            <a:ext cx="4572000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проведя данный эксперимент, мы выяснили, что степень бактериальной обсемененности молока наиболее высока в следующих образцах: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 Честное коровье». В молоке с частного подворья, а также в молоке под названиями «Ясный луг» и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Княгининское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 не наблюдается высокой бактериальной обсемененности молока.</a:t>
            </a:r>
          </a:p>
        </p:txBody>
      </p:sp>
    </p:spTree>
    <p:extLst>
      <p:ext uri="{BB962C8B-B14F-4D97-AF65-F5344CB8AC3E}">
        <p14:creationId xmlns:p14="http://schemas.microsoft.com/office/powerpoint/2010/main" val="3218478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edsovet.su/_ld/293/24314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" y="1095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58465" y="0"/>
            <a:ext cx="6078861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3. Определение </a:t>
            </a:r>
            <a:r>
              <a:rPr lang="ru-RU" sz="2400" dirty="0"/>
              <a:t>в молоке посторонних веществ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655484"/>
              </p:ext>
            </p:extLst>
          </p:nvPr>
        </p:nvGraphicFramePr>
        <p:xfrm>
          <a:off x="3635896" y="1357062"/>
          <a:ext cx="5184582" cy="4332595"/>
        </p:xfrm>
        <a:graphic>
          <a:graphicData uri="http://schemas.openxmlformats.org/drawingml/2006/table">
            <a:tbl>
              <a:tblPr firstRow="1" firstCol="1" bandRow="1"/>
              <a:tblGrid>
                <a:gridCol w="2592291"/>
                <a:gridCol w="2592291"/>
              </a:tblGrid>
              <a:tr h="60929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   молока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60929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Княгининское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 приобрело оранжевую окраску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91394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«Молоко ВО!»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 окрасилось в малиново-красный цвет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60929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«Ясный луг»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 приобрело оранжевую окраску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60929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«Честное коровье»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 приобрело оранжевую окраску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60929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 частного подворья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 приобрело оранжевую окраску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43038" y="2513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G:\Молоко\DSC_025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50" y="869405"/>
            <a:ext cx="2736304" cy="3744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G:\Молоко\DSC_029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50" y="4869160"/>
            <a:ext cx="2733426" cy="167226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5373336" y="869405"/>
            <a:ext cx="157927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Наличие соды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73426" y="5805264"/>
            <a:ext cx="54006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/>
                <a:ea typeface="Calibri"/>
              </a:rPr>
              <a:t>Вывод</a:t>
            </a:r>
            <a:r>
              <a:rPr lang="ru-RU" sz="1600" dirty="0">
                <a:latin typeface="Times New Roman"/>
                <a:ea typeface="Calibri"/>
              </a:rPr>
              <a:t>: в результате исследования, в единственном образце – «</a:t>
            </a:r>
            <a:r>
              <a:rPr lang="ru-RU" sz="1600" dirty="0" err="1">
                <a:latin typeface="Times New Roman"/>
                <a:ea typeface="Calibri"/>
              </a:rPr>
              <a:t>МолокоВо</a:t>
            </a:r>
            <a:r>
              <a:rPr lang="ru-RU" sz="1600" dirty="0">
                <a:latin typeface="Times New Roman"/>
                <a:ea typeface="Calibri"/>
              </a:rPr>
              <a:t>» мы обнаружили наличие соды. Остальные образцы успешно прошли данное испытание.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761755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98867" y="188640"/>
            <a:ext cx="304762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 smtClean="0"/>
              <a:t>4. Проба </a:t>
            </a:r>
            <a:r>
              <a:rPr lang="ru-RU" sz="2400" dirty="0"/>
              <a:t>с аспирином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130042"/>
              </p:ext>
            </p:extLst>
          </p:nvPr>
        </p:nvGraphicFramePr>
        <p:xfrm>
          <a:off x="2555776" y="4437112"/>
          <a:ext cx="6257290" cy="2157603"/>
        </p:xfrm>
        <a:graphic>
          <a:graphicData uri="http://schemas.openxmlformats.org/drawingml/2006/table">
            <a:tbl>
              <a:tblPr firstRow="1" firstCol="1" bandRow="1"/>
              <a:tblGrid>
                <a:gridCol w="3128645"/>
                <a:gridCol w="3128645"/>
              </a:tblGrid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Наименование молока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Результат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«Княгининское»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обнаружили изменения окраски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«Молоко ВО!»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Появление красновато – желтой окраски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«Ясный луг»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Появление осадка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4005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«Честное коровье»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обнаружили изменений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 частного подворья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обнаружили изменений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07704" y="191683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6712"/>
            <a:ext cx="4454700" cy="3294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L:\Новая папка - копия\_Kd7gfxqTy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3888432" cy="3294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6999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795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15816" y="188640"/>
            <a:ext cx="338464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 smtClean="0"/>
              <a:t>5. Наличие </a:t>
            </a:r>
            <a:r>
              <a:rPr lang="ru-RU" sz="2800" dirty="0"/>
              <a:t>крахмала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565449"/>
              </p:ext>
            </p:extLst>
          </p:nvPr>
        </p:nvGraphicFramePr>
        <p:xfrm>
          <a:off x="3923928" y="1186001"/>
          <a:ext cx="4920711" cy="4035513"/>
        </p:xfrm>
        <a:graphic>
          <a:graphicData uri="http://schemas.openxmlformats.org/drawingml/2006/table">
            <a:tbl>
              <a:tblPr firstRow="1" firstCol="1" bandRow="1"/>
              <a:tblGrid>
                <a:gridCol w="2480827"/>
                <a:gridCol w="2439884"/>
              </a:tblGrid>
              <a:tr h="46753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Наименование молока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Результат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0895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Княгининское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 окрасилось в бледно-желтый цвет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0895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«Молоко ВО!»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 окрасилось в светло-синий цвет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0895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«Ясный луг»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 окрасилось в светло-синий цвет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0895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«Честное коровье»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 окрасилось в светло-синий цвет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0895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 частного подворья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 окрасилось в бледно-желтый цвет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5" name="Рисунок 4" descr="L:\Новая папка\uh2ygo0oY7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4" y="1196752"/>
            <a:ext cx="3528392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L:\Новая папка - копия\bvoS2Zk0vd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4" y="4293096"/>
            <a:ext cx="3528392" cy="23762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995936" y="5476763"/>
            <a:ext cx="457200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b="1" i="1" dirty="0" err="1">
                <a:latin typeface="Times New Roman"/>
                <a:ea typeface="Calibri"/>
              </a:rPr>
              <a:t>Вывод</a:t>
            </a:r>
            <a:r>
              <a:rPr lang="ru-RU" i="1" dirty="0" err="1">
                <a:latin typeface="Times New Roman"/>
                <a:ea typeface="Calibri"/>
              </a:rPr>
              <a:t>:в</a:t>
            </a:r>
            <a:r>
              <a:rPr lang="ru-RU" i="1" dirty="0">
                <a:latin typeface="Times New Roman"/>
                <a:ea typeface="Calibri"/>
              </a:rPr>
              <a:t>  результате в образцах «</a:t>
            </a:r>
            <a:r>
              <a:rPr lang="ru-RU" i="1" dirty="0" err="1">
                <a:latin typeface="Times New Roman"/>
                <a:ea typeface="Calibri"/>
              </a:rPr>
              <a:t>МолокоВо</a:t>
            </a:r>
            <a:r>
              <a:rPr lang="ru-RU" i="1" dirty="0">
                <a:latin typeface="Times New Roman"/>
                <a:ea typeface="Calibri"/>
              </a:rPr>
              <a:t>», «Честное коровье», «Ясный луг» мы обнаружили наличие крахмала.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2956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7864" y="260648"/>
            <a:ext cx="319189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 smtClean="0"/>
              <a:t>6. Наличие формалина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794412"/>
              </p:ext>
            </p:extLst>
          </p:nvPr>
        </p:nvGraphicFramePr>
        <p:xfrm>
          <a:off x="4067944" y="1340768"/>
          <a:ext cx="4628237" cy="4732020"/>
        </p:xfrm>
        <a:graphic>
          <a:graphicData uri="http://schemas.openxmlformats.org/drawingml/2006/table">
            <a:tbl>
              <a:tblPr firstRow="1" firstCol="1" bandRow="1"/>
              <a:tblGrid>
                <a:gridCol w="2333373"/>
                <a:gridCol w="2294864"/>
              </a:tblGrid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Наименование молока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Результат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Княгининское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Отсутствие изменений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«Молоко ВО!»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Молоко моментально приобрело синюю окраску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«Ясный луг»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Отсутствие изменений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4005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«Честное коровье»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Отсутствие изменений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 частного подворья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Отсутствие изменений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671638" y="29067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L:\Новая папка\EXFIIYk0gS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2" y="980728"/>
            <a:ext cx="3285728" cy="252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L:\Новая папка\HwVpl9zfiw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2" y="3717032"/>
            <a:ext cx="3285728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86549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0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260648"/>
            <a:ext cx="463408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 smtClean="0"/>
              <a:t>7. Контроль </a:t>
            </a:r>
            <a:r>
              <a:rPr lang="ru-RU" sz="2400" dirty="0"/>
              <a:t>пастеризации молока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870383"/>
            <a:ext cx="258160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err="1"/>
              <a:t>Пероксидазная</a:t>
            </a:r>
            <a:r>
              <a:rPr lang="ru-RU" sz="2000" dirty="0"/>
              <a:t> проба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0234" y="1605286"/>
            <a:ext cx="7632848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молоко + 2КJ+ Н2О2+ крахмал = 2КОН + J2 + крахмал</a:t>
            </a:r>
            <a:endParaRPr lang="ru-RU" sz="2400" dirty="0"/>
          </a:p>
          <a:p>
            <a:r>
              <a:rPr lang="ru-RU" sz="2400" dirty="0"/>
              <a:t>           (с наличием </a:t>
            </a:r>
            <a:r>
              <a:rPr lang="ru-RU" sz="2400" dirty="0" err="1"/>
              <a:t>пероксидазы</a:t>
            </a:r>
            <a:r>
              <a:rPr lang="ru-RU" sz="2400" dirty="0"/>
              <a:t>)                    (синее окрашивание)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961603"/>
              </p:ext>
            </p:extLst>
          </p:nvPr>
        </p:nvGraphicFramePr>
        <p:xfrm>
          <a:off x="1666454" y="3140968"/>
          <a:ext cx="5800407" cy="2542965"/>
        </p:xfrm>
        <a:graphic>
          <a:graphicData uri="http://schemas.openxmlformats.org/drawingml/2006/table">
            <a:tbl>
              <a:tblPr firstRow="1" firstCol="1" bandRow="1"/>
              <a:tblGrid>
                <a:gridCol w="2924335"/>
                <a:gridCol w="2876072"/>
              </a:tblGrid>
              <a:tr h="24524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Наименование молока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Результат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24524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Княгининское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24524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«Молоко ВО!»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24524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«Ясный луг»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3984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«Честное коровье»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24524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 частного подворья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71638" y="30305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4174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edsovet.su/_ld/293/24314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71456"/>
            <a:ext cx="7992888" cy="674064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528662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340768"/>
            <a:ext cx="73448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http://nsportal.ru/shkola/khimiya/library/2013/08/29/prezentatsiya-nauchno-issledovatelskoy-raboty-po-teme-antibiotiki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://www.eurekalert.org/pub_releases/2014-03/acs-hia022414.php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http://www.ustream.tv/channel/acslive</a:t>
            </a:r>
          </a:p>
          <a:p>
            <a:pPr lvl="0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http://www.acs.org/content/acs/en.html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1840" y="267871"/>
            <a:ext cx="223224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45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edsovet.su/_ld/293/24314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77560" y="5742"/>
            <a:ext cx="666644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«Молоко – это изумительная пища, </a:t>
            </a:r>
          </a:p>
          <a:p>
            <a:pPr algn="r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приготовленная самой природой».</a:t>
            </a:r>
          </a:p>
          <a:p>
            <a:pPr algn="r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И.П. Павлов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7524" y="5949280"/>
            <a:ext cx="856895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Молоко – уникальный по пищевой и биологической ценности, усвояемости и значению для организма продукт</a:t>
            </a:r>
          </a:p>
        </p:txBody>
      </p:sp>
      <p:pic>
        <p:nvPicPr>
          <p:cNvPr id="3074" name="Picture 2" descr="http://healthclub.su/wp-content/uploads/2015/03/u-rebenka-allergiya-na-yaytsa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6" y="1052736"/>
            <a:ext cx="30243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znahar-medik.ru/attachments/Image/moloko82b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052736"/>
            <a:ext cx="3672407" cy="303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thumbs.dreamstime.com/z/milk-bottle-vector-illustration-323095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048" y="1844824"/>
            <a:ext cx="2098003" cy="3581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8662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525"/>
            <a:ext cx="9144000" cy="6883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://www.msktambov.ru/wp-content/uploads/taisia/2014/08/in_article_a84a4765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7" y="3284984"/>
            <a:ext cx="4417573" cy="336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grounde.ru/wp-content/uploads/2014/04/uxod-i-soderzhanie-korov-3-520x2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21744"/>
            <a:ext cx="4232920" cy="354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9532" y="361107"/>
            <a:ext cx="842493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dirty="0"/>
              <a:t>В настоящее время в сельской местности наблюдается сокращение поголовья крупного рогатого скота. В связи с этим теперь и сельские жители вынуждены приобретать молоко.  Они  столкнулись с серьезной проблемой: </a:t>
            </a:r>
            <a:r>
              <a:rPr lang="ru-RU" sz="2800" b="1" dirty="0"/>
              <a:t>где покупать безопасное, вкусное, а главное, полезное молоко: у владельцев частных подворий или через торговую сеть?</a:t>
            </a:r>
          </a:p>
        </p:txBody>
      </p:sp>
    </p:spTree>
    <p:extLst>
      <p:ext uri="{BB962C8B-B14F-4D97-AF65-F5344CB8AC3E}">
        <p14:creationId xmlns:p14="http://schemas.microsoft.com/office/powerpoint/2010/main" val="21176554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116632"/>
            <a:ext cx="5032019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400" dirty="0"/>
              <a:t>Результаты опроса сельских жителей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88194756"/>
              </p:ext>
            </p:extLst>
          </p:nvPr>
        </p:nvGraphicFramePr>
        <p:xfrm>
          <a:off x="1475656" y="908720"/>
          <a:ext cx="619268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42629412"/>
              </p:ext>
            </p:extLst>
          </p:nvPr>
        </p:nvGraphicFramePr>
        <p:xfrm>
          <a:off x="1475656" y="3933056"/>
          <a:ext cx="6192688" cy="246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8447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486490466"/>
              </p:ext>
            </p:extLst>
          </p:nvPr>
        </p:nvGraphicFramePr>
        <p:xfrm>
          <a:off x="1890923" y="188640"/>
          <a:ext cx="5362153" cy="2325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626273000"/>
              </p:ext>
            </p:extLst>
          </p:nvPr>
        </p:nvGraphicFramePr>
        <p:xfrm>
          <a:off x="1828800" y="2780928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1886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651088120"/>
              </p:ext>
            </p:extLst>
          </p:nvPr>
        </p:nvGraphicFramePr>
        <p:xfrm>
          <a:off x="1538287" y="116632"/>
          <a:ext cx="6067425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524460587"/>
              </p:ext>
            </p:extLst>
          </p:nvPr>
        </p:nvGraphicFramePr>
        <p:xfrm>
          <a:off x="1724236" y="2996952"/>
          <a:ext cx="569552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6109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3" y="-46360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146424807"/>
              </p:ext>
            </p:extLst>
          </p:nvPr>
        </p:nvGraphicFramePr>
        <p:xfrm>
          <a:off x="1888942" y="836712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075858" y="5413866"/>
            <a:ext cx="5112568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Провела социологический опрос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Фатеева Юлия</a:t>
            </a:r>
          </a:p>
        </p:txBody>
      </p:sp>
    </p:spTree>
    <p:extLst>
      <p:ext uri="{BB962C8B-B14F-4D97-AF65-F5344CB8AC3E}">
        <p14:creationId xmlns:p14="http://schemas.microsoft.com/office/powerpoint/2010/main" val="91920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edsovet.su/_ld/293/24314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6957" y="260648"/>
            <a:ext cx="8856984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/>
              <a:t>Цель работы: сравнить качество молока, реализуемого через торговую сеть </a:t>
            </a:r>
            <a:r>
              <a:rPr lang="ru-RU" sz="2800" dirty="0" err="1"/>
              <a:t>с.Шарапово</a:t>
            </a:r>
            <a:r>
              <a:rPr lang="ru-RU" sz="2800" dirty="0"/>
              <a:t> и производимого сельхозпредприятием и на частном подворье.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1632192"/>
            <a:ext cx="21339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Задачи: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2109" y="2440978"/>
            <a:ext cx="4951107" cy="410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 Изучение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теоретических аспектов проблемы. 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6957" y="2996952"/>
            <a:ext cx="855150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2</a:t>
            </a:r>
            <a:r>
              <a:rPr lang="ru-RU" dirty="0" smtClean="0"/>
              <a:t>. Изучение </a:t>
            </a:r>
            <a:r>
              <a:rPr lang="ru-RU" dirty="0"/>
              <a:t>методов определения показателей качества молока, отбор и адаптация методик для использования их в условиях школьного кабинета химии.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0189" y="3789040"/>
            <a:ext cx="855150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3</a:t>
            </a:r>
            <a:r>
              <a:rPr lang="ru-RU" dirty="0" smtClean="0"/>
              <a:t>. Определение </a:t>
            </a:r>
            <a:r>
              <a:rPr lang="ru-RU" dirty="0"/>
              <a:t>показателей качества молока, реализуемого через торговую сеть и производимого на сельхозпредприятии и частном подворье.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6958" y="4581128"/>
            <a:ext cx="855150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4</a:t>
            </a:r>
            <a:r>
              <a:rPr lang="ru-RU" dirty="0" smtClean="0"/>
              <a:t>. Разработка </a:t>
            </a:r>
            <a:r>
              <a:rPr lang="ru-RU" dirty="0"/>
              <a:t>соответствующих рекомендаций для покупателей на основе сделанных  выводов.</a:t>
            </a:r>
          </a:p>
        </p:txBody>
      </p:sp>
    </p:spTree>
    <p:extLst>
      <p:ext uri="{BB962C8B-B14F-4D97-AF65-F5344CB8AC3E}">
        <p14:creationId xmlns:p14="http://schemas.microsoft.com/office/powerpoint/2010/main" val="30766890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867</Words>
  <Application>Microsoft Office PowerPoint</Application>
  <PresentationFormat>Экран (4:3)</PresentationFormat>
  <Paragraphs>171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User 50</cp:lastModifiedBy>
  <cp:revision>15</cp:revision>
  <dcterms:created xsi:type="dcterms:W3CDTF">2015-05-24T09:23:21Z</dcterms:created>
  <dcterms:modified xsi:type="dcterms:W3CDTF">2021-02-12T17:08:53Z</dcterms:modified>
</cp:coreProperties>
</file>