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7"/>
  </p:handout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65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80" d="100"/>
          <a:sy n="80" d="100"/>
        </p:scale>
        <p:origin x="-1152" y="65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66A0D3-5631-4DFF-9786-B78BB8486CE9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C0893B-0CEC-40B4-8E2C-0151D7E048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1643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42918"/>
            <a:ext cx="8243918" cy="5857915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latin typeface="Georgia" pitchFamily="18" charset="0"/>
              </a:rPr>
              <a:t/>
            </a:r>
            <a:br>
              <a:rPr lang="ru-RU" sz="6000" b="1" dirty="0" smtClean="0">
                <a:latin typeface="Georgia" pitchFamily="18" charset="0"/>
              </a:rPr>
            </a:br>
            <a:endParaRPr lang="ru-RU" sz="6000" b="1" dirty="0">
              <a:latin typeface="Georgia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ru-RU" sz="5400" b="1" dirty="0">
                <a:latin typeface="Georgia" pitchFamily="18" charset="0"/>
              </a:rPr>
              <a:t>ВНИМАНИЕ !</a:t>
            </a:r>
            <a:br>
              <a:rPr lang="ru-RU" sz="5400" b="1" dirty="0">
                <a:latin typeface="Georgia" pitchFamily="18" charset="0"/>
              </a:rPr>
            </a:br>
            <a:r>
              <a:rPr lang="ru-RU" sz="5400" b="1" dirty="0">
                <a:latin typeface="Georgia" pitchFamily="18" charset="0"/>
              </a:rPr>
              <a:t> ГАЗЫ!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Georgia" pitchFamily="18" charset="0"/>
              </a:rPr>
              <a:t>Изученные нами газы</a:t>
            </a:r>
            <a:endParaRPr lang="ru-RU" b="1" dirty="0"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4800" b="1" dirty="0" smtClean="0">
                <a:latin typeface="Georgia" pitchFamily="18" charset="0"/>
              </a:rPr>
              <a:t>С</a:t>
            </a:r>
            <a:r>
              <a:rPr lang="en-US" sz="4800" b="1" dirty="0" smtClean="0">
                <a:latin typeface="Georgia" pitchFamily="18" charset="0"/>
              </a:rPr>
              <a:t>l2  </a:t>
            </a:r>
            <a:r>
              <a:rPr lang="ru-RU" sz="4800" b="1" dirty="0" smtClean="0">
                <a:latin typeface="Georgia" pitchFamily="18" charset="0"/>
              </a:rPr>
              <a:t>- хлор</a:t>
            </a:r>
            <a:endParaRPr lang="en-US" sz="4800" b="1" dirty="0" smtClean="0">
              <a:latin typeface="Georgia" pitchFamily="18" charset="0"/>
            </a:endParaRPr>
          </a:p>
          <a:p>
            <a:pPr>
              <a:buNone/>
            </a:pPr>
            <a:r>
              <a:rPr lang="en-US" sz="4800" b="1" dirty="0" err="1" smtClean="0">
                <a:latin typeface="Georgia" pitchFamily="18" charset="0"/>
              </a:rPr>
              <a:t>HCl</a:t>
            </a:r>
            <a:r>
              <a:rPr lang="en-US" sz="4800" b="1" dirty="0" smtClean="0">
                <a:latin typeface="Georgia" pitchFamily="18" charset="0"/>
              </a:rPr>
              <a:t> </a:t>
            </a:r>
            <a:r>
              <a:rPr lang="ru-RU" sz="4800" b="1" dirty="0" smtClean="0">
                <a:latin typeface="Georgia" pitchFamily="18" charset="0"/>
              </a:rPr>
              <a:t> </a:t>
            </a:r>
            <a:r>
              <a:rPr lang="ru-RU" sz="4800" b="1" dirty="0" err="1" smtClean="0">
                <a:latin typeface="Georgia" pitchFamily="18" charset="0"/>
              </a:rPr>
              <a:t>хлороводород</a:t>
            </a:r>
            <a:endParaRPr lang="en-US" sz="4800" b="1" dirty="0" smtClean="0">
              <a:latin typeface="Georgia" pitchFamily="18" charset="0"/>
            </a:endParaRPr>
          </a:p>
          <a:p>
            <a:pPr>
              <a:buNone/>
            </a:pPr>
            <a:r>
              <a:rPr lang="en-US" sz="4800" b="1" dirty="0" smtClean="0">
                <a:latin typeface="Georgia" pitchFamily="18" charset="0"/>
              </a:rPr>
              <a:t>H2 -</a:t>
            </a:r>
            <a:r>
              <a:rPr lang="ru-RU" sz="4800" b="1" dirty="0" smtClean="0">
                <a:latin typeface="Georgia" pitchFamily="18" charset="0"/>
              </a:rPr>
              <a:t> водород</a:t>
            </a:r>
            <a:endParaRPr lang="en-US" sz="4800" b="1" dirty="0" smtClean="0">
              <a:latin typeface="Georgia" pitchFamily="18" charset="0"/>
            </a:endParaRPr>
          </a:p>
          <a:p>
            <a:pPr>
              <a:buNone/>
            </a:pPr>
            <a:r>
              <a:rPr lang="en-US" sz="4800" b="1" dirty="0" smtClean="0">
                <a:latin typeface="Georgia" pitchFamily="18" charset="0"/>
              </a:rPr>
              <a:t>O2 -</a:t>
            </a:r>
            <a:r>
              <a:rPr lang="ru-RU" sz="4800" b="1" dirty="0" smtClean="0">
                <a:latin typeface="Georgia" pitchFamily="18" charset="0"/>
              </a:rPr>
              <a:t> кислород</a:t>
            </a:r>
            <a:endParaRPr lang="en-US" sz="4800" b="1" dirty="0" smtClean="0">
              <a:latin typeface="Georgia" pitchFamily="18" charset="0"/>
            </a:endParaRPr>
          </a:p>
          <a:p>
            <a:pPr>
              <a:buNone/>
            </a:pPr>
            <a:r>
              <a:rPr lang="en-US" sz="4800" b="1" dirty="0" smtClean="0">
                <a:latin typeface="Georgia" pitchFamily="18" charset="0"/>
              </a:rPr>
              <a:t>SO2 –</a:t>
            </a:r>
            <a:r>
              <a:rPr lang="ru-RU" sz="4800" b="1" dirty="0" smtClean="0">
                <a:latin typeface="Georgia" pitchFamily="18" charset="0"/>
              </a:rPr>
              <a:t> оксид серы (І</a:t>
            </a:r>
            <a:r>
              <a:rPr lang="en-US" sz="4800" b="1" dirty="0" smtClean="0">
                <a:latin typeface="Georgia" pitchFamily="18" charset="0"/>
              </a:rPr>
              <a:t>V</a:t>
            </a:r>
            <a:r>
              <a:rPr lang="ru-RU" sz="4800" b="1" dirty="0" smtClean="0">
                <a:latin typeface="Georgia" pitchFamily="18" charset="0"/>
              </a:rPr>
              <a:t>)</a:t>
            </a:r>
            <a:endParaRPr lang="en-US" sz="4800" b="1" dirty="0" smtClean="0">
              <a:latin typeface="Georgia" pitchFamily="18" charset="0"/>
            </a:endParaRPr>
          </a:p>
          <a:p>
            <a:pPr>
              <a:buNone/>
            </a:pPr>
            <a:r>
              <a:rPr lang="en-US" sz="4800" b="1" dirty="0" smtClean="0">
                <a:latin typeface="Georgia" pitchFamily="18" charset="0"/>
              </a:rPr>
              <a:t>H2S –</a:t>
            </a:r>
            <a:r>
              <a:rPr lang="ru-RU" sz="4800" b="1" dirty="0" smtClean="0">
                <a:latin typeface="Georgia" pitchFamily="18" charset="0"/>
              </a:rPr>
              <a:t> сероводород</a:t>
            </a:r>
            <a:endParaRPr lang="en-US" sz="4800" b="1" dirty="0" smtClean="0">
              <a:latin typeface="Georgia" pitchFamily="18" charset="0"/>
            </a:endParaRPr>
          </a:p>
          <a:p>
            <a:pPr>
              <a:buNone/>
            </a:pPr>
            <a:r>
              <a:rPr lang="en-US" sz="4800" b="1" dirty="0" smtClean="0">
                <a:latin typeface="Georgia" pitchFamily="18" charset="0"/>
              </a:rPr>
              <a:t>N2 -  </a:t>
            </a:r>
            <a:r>
              <a:rPr lang="ru-RU" sz="4800" b="1" dirty="0" smtClean="0">
                <a:latin typeface="Georgia" pitchFamily="18" charset="0"/>
              </a:rPr>
              <a:t>азот</a:t>
            </a:r>
          </a:p>
          <a:p>
            <a:pPr>
              <a:buNone/>
            </a:pPr>
            <a:endParaRPr lang="en-US" sz="5200" b="1" dirty="0" smtClean="0">
              <a:solidFill>
                <a:schemeClr val="bg1"/>
              </a:solidFill>
              <a:latin typeface="Georgia" pitchFamily="18" charset="0"/>
            </a:endParaRPr>
          </a:p>
          <a:p>
            <a:endParaRPr lang="ru-RU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Georgia" pitchFamily="18" charset="0"/>
              </a:rPr>
              <a:t>Получение газов</a:t>
            </a:r>
            <a:endParaRPr lang="ru-RU" b="1" dirty="0"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85860"/>
            <a:ext cx="8643998" cy="4840303"/>
          </a:xfrm>
        </p:spPr>
        <p:txBody>
          <a:bodyPr>
            <a:normAutofit fontScale="92500" lnSpcReduction="20000"/>
          </a:bodyPr>
          <a:lstStyle/>
          <a:p>
            <a:pPr marL="171450" indent="-514350" algn="ctr" fontAlgn="t">
              <a:spcBef>
                <a:spcPts val="0"/>
              </a:spcBef>
              <a:buAutoNum type="arabicParenR"/>
            </a:pPr>
            <a:r>
              <a:rPr lang="ru-RU" sz="2800" b="1" dirty="0" smtClean="0">
                <a:latin typeface="Georgia" pitchFamily="18" charset="0"/>
              </a:rPr>
              <a:t>К</a:t>
            </a:r>
            <a:r>
              <a:rPr lang="en-US" sz="2800" b="1" dirty="0" smtClean="0">
                <a:latin typeface="Georgia" pitchFamily="18" charset="0"/>
              </a:rPr>
              <a:t>MnO4 = K2MnO4 +  MnO2 + O2 ↑</a:t>
            </a:r>
            <a:endParaRPr lang="ru-RU" sz="2800" b="1" dirty="0" smtClean="0">
              <a:latin typeface="Georgia" pitchFamily="18" charset="0"/>
            </a:endParaRPr>
          </a:p>
          <a:p>
            <a:pPr marL="171450" indent="-514350" algn="ctr" fontAlgn="t">
              <a:spcBef>
                <a:spcPts val="0"/>
              </a:spcBef>
              <a:buAutoNum type="arabicParenR"/>
            </a:pPr>
            <a:endParaRPr lang="ru-RU" sz="2800" b="1" dirty="0" smtClean="0">
              <a:latin typeface="Georgia" pitchFamily="18" charset="0"/>
            </a:endParaRPr>
          </a:p>
          <a:p>
            <a:pPr marL="0" algn="ctr" fontAlgn="t">
              <a:spcBef>
                <a:spcPts val="0"/>
              </a:spcBef>
              <a:buNone/>
            </a:pPr>
            <a:r>
              <a:rPr lang="en-US" sz="2800" b="1" dirty="0" smtClean="0">
                <a:latin typeface="Georgia" pitchFamily="18" charset="0"/>
              </a:rPr>
              <a:t>2</a:t>
            </a:r>
            <a:r>
              <a:rPr lang="ru-RU" sz="2800" b="1" dirty="0" smtClean="0">
                <a:latin typeface="Georgia" pitchFamily="18" charset="0"/>
              </a:rPr>
              <a:t>)  </a:t>
            </a:r>
            <a:r>
              <a:rPr lang="en-US" sz="2800" b="1" dirty="0" smtClean="0">
                <a:latin typeface="Georgia" pitchFamily="18" charset="0"/>
              </a:rPr>
              <a:t>Zn +2 </a:t>
            </a:r>
            <a:r>
              <a:rPr lang="en-US" sz="2800" b="1" dirty="0" err="1" smtClean="0">
                <a:latin typeface="Georgia" pitchFamily="18" charset="0"/>
              </a:rPr>
              <a:t>HCl</a:t>
            </a:r>
            <a:r>
              <a:rPr lang="en-US" sz="2800" b="1" dirty="0" smtClean="0">
                <a:latin typeface="Georgia" pitchFamily="18" charset="0"/>
              </a:rPr>
              <a:t> = ZnCl2 +H2↑</a:t>
            </a:r>
            <a:endParaRPr lang="ru-RU" sz="2800" b="1" dirty="0" smtClean="0">
              <a:latin typeface="Georgia" pitchFamily="18" charset="0"/>
            </a:endParaRPr>
          </a:p>
          <a:p>
            <a:pPr marL="0" algn="ctr" fontAlgn="t">
              <a:spcBef>
                <a:spcPts val="0"/>
              </a:spcBef>
              <a:buNone/>
            </a:pPr>
            <a:endParaRPr lang="ru-RU" sz="2800" b="1" dirty="0" smtClean="0">
              <a:latin typeface="Georgia" pitchFamily="18" charset="0"/>
            </a:endParaRPr>
          </a:p>
          <a:p>
            <a:pPr marL="0" algn="ctr" fontAlgn="t">
              <a:spcBef>
                <a:spcPts val="0"/>
              </a:spcBef>
              <a:buNone/>
            </a:pPr>
            <a:r>
              <a:rPr lang="ru-RU" sz="2800" b="1" dirty="0" smtClean="0">
                <a:latin typeface="Georgia" pitchFamily="18" charset="0"/>
              </a:rPr>
              <a:t>3)  </a:t>
            </a:r>
            <a:r>
              <a:rPr lang="en-US" sz="2800" b="1" dirty="0" smtClean="0">
                <a:latin typeface="Georgia" pitchFamily="18" charset="0"/>
              </a:rPr>
              <a:t>NH4 NO2 = N2 + 2 H2O</a:t>
            </a:r>
            <a:endParaRPr lang="ru-RU" sz="2800" b="1" dirty="0" smtClean="0">
              <a:latin typeface="Georgia" pitchFamily="18" charset="0"/>
            </a:endParaRPr>
          </a:p>
          <a:p>
            <a:pPr marL="0" algn="ctr" fontAlgn="t">
              <a:spcBef>
                <a:spcPts val="0"/>
              </a:spcBef>
              <a:buNone/>
            </a:pPr>
            <a:endParaRPr lang="en-US" sz="2800" b="1" dirty="0" smtClean="0">
              <a:latin typeface="Georgia" pitchFamily="18" charset="0"/>
            </a:endParaRPr>
          </a:p>
          <a:p>
            <a:pPr marL="0" algn="ctr" fontAlgn="t">
              <a:spcBef>
                <a:spcPts val="0"/>
              </a:spcBef>
              <a:buNone/>
            </a:pPr>
            <a:r>
              <a:rPr lang="en-US" sz="2800" b="1" dirty="0" smtClean="0">
                <a:latin typeface="Georgia" pitchFamily="18" charset="0"/>
              </a:rPr>
              <a:t>4) </a:t>
            </a:r>
            <a:r>
              <a:rPr lang="ru-RU" sz="2800" b="1" dirty="0" smtClean="0">
                <a:latin typeface="Georgia" pitchFamily="18" charset="0"/>
              </a:rPr>
              <a:t> </a:t>
            </a:r>
            <a:r>
              <a:rPr lang="en-US" sz="2800" b="1" dirty="0" smtClean="0">
                <a:latin typeface="Georgia" pitchFamily="18" charset="0"/>
              </a:rPr>
              <a:t>2KMnO4 + 16HCl = 2KCl +2MnCl2 + 5Cl2↑+ 8H2O</a:t>
            </a:r>
            <a:endParaRPr lang="ru-RU" sz="2800" b="1" dirty="0" smtClean="0">
              <a:latin typeface="Georgia" pitchFamily="18" charset="0"/>
            </a:endParaRPr>
          </a:p>
          <a:p>
            <a:pPr marL="0" algn="ctr" fontAlgn="t">
              <a:spcBef>
                <a:spcPts val="0"/>
              </a:spcBef>
              <a:buNone/>
            </a:pPr>
            <a:endParaRPr lang="en-US" sz="2800" b="1" dirty="0" smtClean="0">
              <a:latin typeface="Georgia" pitchFamily="18" charset="0"/>
            </a:endParaRPr>
          </a:p>
          <a:p>
            <a:pPr marL="171450" indent="-514350" algn="ctr" fontAlgn="t">
              <a:spcBef>
                <a:spcPts val="0"/>
              </a:spcBef>
              <a:buAutoNum type="arabicParenR" startAt="5"/>
            </a:pPr>
            <a:r>
              <a:rPr lang="en-US" sz="2800" b="1" dirty="0" err="1" smtClean="0">
                <a:latin typeface="Georgia" pitchFamily="18" charset="0"/>
              </a:rPr>
              <a:t>NaCl</a:t>
            </a:r>
            <a:r>
              <a:rPr lang="en-US" sz="2800" b="1" dirty="0" smtClean="0">
                <a:latin typeface="Georgia" pitchFamily="18" charset="0"/>
              </a:rPr>
              <a:t> (</a:t>
            </a:r>
            <a:r>
              <a:rPr lang="ru-RU" sz="2800" b="1" dirty="0" err="1" smtClean="0">
                <a:latin typeface="Georgia" pitchFamily="18" charset="0"/>
              </a:rPr>
              <a:t>тв</a:t>
            </a:r>
            <a:r>
              <a:rPr lang="ru-RU" sz="2800" b="1" dirty="0" smtClean="0">
                <a:latin typeface="Georgia" pitchFamily="18" charset="0"/>
              </a:rPr>
              <a:t>.</a:t>
            </a:r>
            <a:r>
              <a:rPr lang="en-US" sz="2800" b="1" dirty="0" smtClean="0">
                <a:latin typeface="Georgia" pitchFamily="18" charset="0"/>
              </a:rPr>
              <a:t>)</a:t>
            </a:r>
            <a:r>
              <a:rPr lang="ru-RU" sz="2800" b="1" dirty="0" smtClean="0">
                <a:latin typeface="Georgia" pitchFamily="18" charset="0"/>
              </a:rPr>
              <a:t> + </a:t>
            </a:r>
            <a:r>
              <a:rPr lang="en-US" sz="2800" b="1" dirty="0" smtClean="0">
                <a:latin typeface="Georgia" pitchFamily="18" charset="0"/>
              </a:rPr>
              <a:t>H2SO4 </a:t>
            </a:r>
            <a:r>
              <a:rPr lang="ru-RU" sz="2800" b="1" dirty="0" err="1" smtClean="0">
                <a:latin typeface="Georgia" pitchFamily="18" charset="0"/>
              </a:rPr>
              <a:t>конц</a:t>
            </a:r>
            <a:r>
              <a:rPr lang="ru-RU" sz="2800" b="1" dirty="0" smtClean="0">
                <a:latin typeface="Georgia" pitchFamily="18" charset="0"/>
              </a:rPr>
              <a:t>. = </a:t>
            </a:r>
            <a:r>
              <a:rPr lang="en-US" sz="2800" b="1" dirty="0" smtClean="0">
                <a:latin typeface="Georgia" pitchFamily="18" charset="0"/>
              </a:rPr>
              <a:t>Na2SO4 + 2HCl↑</a:t>
            </a:r>
            <a:endParaRPr lang="ru-RU" sz="2800" b="1" dirty="0" smtClean="0">
              <a:latin typeface="Georgia" pitchFamily="18" charset="0"/>
            </a:endParaRPr>
          </a:p>
          <a:p>
            <a:pPr marL="171450" indent="-514350" algn="ctr" fontAlgn="t">
              <a:spcBef>
                <a:spcPts val="0"/>
              </a:spcBef>
              <a:buAutoNum type="arabicParenR" startAt="5"/>
            </a:pPr>
            <a:endParaRPr lang="en-US" sz="2800" b="1" dirty="0" smtClean="0">
              <a:latin typeface="Georgia" pitchFamily="18" charset="0"/>
            </a:endParaRPr>
          </a:p>
          <a:p>
            <a:pPr marL="171450" indent="-514350" algn="ctr" fontAlgn="t">
              <a:spcBef>
                <a:spcPts val="0"/>
              </a:spcBef>
              <a:buAutoNum type="arabicParenR" startAt="5"/>
            </a:pPr>
            <a:r>
              <a:rPr lang="en-US" sz="2800" b="1" dirty="0" smtClean="0">
                <a:latin typeface="Georgia" pitchFamily="18" charset="0"/>
              </a:rPr>
              <a:t>Na2SO3 +H2SO4 = Na2SO4 + H2O+ SO2 ↑</a:t>
            </a:r>
            <a:endParaRPr lang="ru-RU" sz="2800" b="1" dirty="0" smtClean="0">
              <a:latin typeface="Georgia" pitchFamily="18" charset="0"/>
            </a:endParaRPr>
          </a:p>
          <a:p>
            <a:pPr marL="171450" indent="-514350" algn="ctr" fontAlgn="t">
              <a:spcBef>
                <a:spcPts val="0"/>
              </a:spcBef>
              <a:buAutoNum type="arabicParenR" startAt="5"/>
            </a:pPr>
            <a:endParaRPr lang="en-US" sz="2800" b="1" dirty="0" smtClean="0">
              <a:latin typeface="Georgia" pitchFamily="18" charset="0"/>
            </a:endParaRPr>
          </a:p>
          <a:p>
            <a:pPr marL="171450" indent="-514350" algn="ctr" fontAlgn="t">
              <a:spcBef>
                <a:spcPts val="0"/>
              </a:spcBef>
              <a:buAutoNum type="arabicParenR" startAt="5"/>
            </a:pPr>
            <a:r>
              <a:rPr lang="en-US" sz="2800" b="1" dirty="0" smtClean="0">
                <a:latin typeface="Georgia" pitchFamily="18" charset="0"/>
              </a:rPr>
              <a:t>Na2S</a:t>
            </a:r>
            <a:r>
              <a:rPr lang="ru-RU" sz="2800" b="1" dirty="0" smtClean="0">
                <a:latin typeface="Georgia" pitchFamily="18" charset="0"/>
              </a:rPr>
              <a:t>(</a:t>
            </a:r>
            <a:r>
              <a:rPr lang="ru-RU" sz="2800" b="1" dirty="0" err="1" smtClean="0">
                <a:latin typeface="Georgia" pitchFamily="18" charset="0"/>
              </a:rPr>
              <a:t>тв</a:t>
            </a:r>
            <a:r>
              <a:rPr lang="ru-RU" sz="2800" b="1" dirty="0" smtClean="0">
                <a:latin typeface="Georgia" pitchFamily="18" charset="0"/>
              </a:rPr>
              <a:t>.)</a:t>
            </a:r>
            <a:r>
              <a:rPr lang="en-US" sz="2800" b="1" dirty="0" smtClean="0">
                <a:latin typeface="Georgia" pitchFamily="18" charset="0"/>
              </a:rPr>
              <a:t> + </a:t>
            </a:r>
            <a:r>
              <a:rPr lang="en-US" sz="2800" b="1" dirty="0" err="1" smtClean="0">
                <a:latin typeface="Georgia" pitchFamily="18" charset="0"/>
              </a:rPr>
              <a:t>HCl</a:t>
            </a:r>
            <a:r>
              <a:rPr lang="en-US" sz="2800" b="1" dirty="0" smtClean="0">
                <a:latin typeface="Georgia" pitchFamily="18" charset="0"/>
              </a:rPr>
              <a:t> = 2NaCl + H2S ↑</a:t>
            </a:r>
          </a:p>
          <a:p>
            <a:pPr marL="171450" indent="-514350" fontAlgn="t">
              <a:spcBef>
                <a:spcPts val="0"/>
              </a:spcBef>
              <a:buAutoNum type="arabicParenR" startAt="5"/>
            </a:pPr>
            <a:endParaRPr lang="ru-RU" sz="2800" b="1" dirty="0" smtClean="0">
              <a:solidFill>
                <a:schemeClr val="lt1"/>
              </a:solidFill>
            </a:endParaRPr>
          </a:p>
          <a:p>
            <a:pPr marL="0" fontAlgn="t">
              <a:spcBef>
                <a:spcPts val="0"/>
              </a:spcBef>
            </a:pPr>
            <a:endParaRPr lang="ru-RU" b="1" dirty="0" smtClean="0">
              <a:solidFill>
                <a:schemeClr val="lt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Georgia" pitchFamily="18" charset="0"/>
              </a:rPr>
              <a:t> Методы собирания</a:t>
            </a:r>
            <a:endParaRPr lang="ru-RU" b="1" dirty="0">
              <a:latin typeface="Georgia" pitchFamily="18" charset="0"/>
            </a:endParaRPr>
          </a:p>
        </p:txBody>
      </p:sp>
      <p:pic>
        <p:nvPicPr>
          <p:cNvPr id="1026" name="Picture 2" descr="C:\Documents and Settings\Admin\Мои документы\Мои рисунки\13-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214422"/>
            <a:ext cx="3376618" cy="2457979"/>
          </a:xfrm>
          <a:prstGeom prst="rect">
            <a:avLst/>
          </a:prstGeom>
          <a:noFill/>
        </p:spPr>
      </p:pic>
      <p:pic>
        <p:nvPicPr>
          <p:cNvPr id="1027" name="Picture 3" descr="C:\Documents and Settings\Admin\Мои документы\Мои рисунки\i (7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309690" y="1285860"/>
            <a:ext cx="3477152" cy="2428892"/>
          </a:xfrm>
          <a:prstGeom prst="rect">
            <a:avLst/>
          </a:prstGeom>
          <a:noFill/>
        </p:spPr>
      </p:pic>
      <p:pic>
        <p:nvPicPr>
          <p:cNvPr id="1028" name="Picture 4" descr="C:\Documents and Settings\Admin\Мои документы\Мои рисунки\i (8).jpg"/>
          <p:cNvPicPr>
            <a:picLocks noChangeAspect="1" noChangeArrowheads="1"/>
          </p:cNvPicPr>
          <p:nvPr/>
        </p:nvPicPr>
        <p:blipFill>
          <a:blip r:embed="rId4"/>
          <a:srcRect l="56660"/>
          <a:stretch>
            <a:fillRect/>
          </a:stretch>
        </p:blipFill>
        <p:spPr bwMode="auto">
          <a:xfrm>
            <a:off x="4572000" y="3500438"/>
            <a:ext cx="1000132" cy="292905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429256" y="3857628"/>
            <a:ext cx="37002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2. </a:t>
            </a:r>
            <a:r>
              <a:rPr lang="ru-RU" b="1" dirty="0" smtClean="0"/>
              <a:t>Метод  вытеснения  воды</a:t>
            </a:r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214414" y="3786190"/>
            <a:ext cx="37622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1. </a:t>
            </a:r>
            <a:r>
              <a:rPr lang="ru-RU" b="1" dirty="0" smtClean="0"/>
              <a:t>Метод вытеснения воздуха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571868" y="5857892"/>
            <a:ext cx="354468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/>
              <a:t>3. </a:t>
            </a:r>
            <a:r>
              <a:rPr lang="ru-RU" b="1" dirty="0" smtClean="0"/>
              <a:t>Метод вытеснения воздуха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Georgia" pitchFamily="18" charset="0"/>
              </a:rPr>
              <a:t>Распознавание</a:t>
            </a:r>
            <a:endParaRPr lang="ru-RU" b="1" dirty="0"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71538" y="1524000"/>
            <a:ext cx="7715304" cy="4905396"/>
          </a:xfrm>
        </p:spPr>
        <p:txBody>
          <a:bodyPr>
            <a:normAutofit fontScale="92500"/>
          </a:bodyPr>
          <a:lstStyle/>
          <a:p>
            <a:r>
              <a:rPr lang="ru-RU" b="1" dirty="0" smtClean="0">
                <a:latin typeface="Georgia" pitchFamily="18" charset="0"/>
              </a:rPr>
              <a:t>1. Тлеющая  лучинка ярко вспыхивает.</a:t>
            </a:r>
          </a:p>
          <a:p>
            <a:r>
              <a:rPr lang="ru-RU" b="1" dirty="0" smtClean="0">
                <a:latin typeface="Georgia" pitchFamily="18" charset="0"/>
              </a:rPr>
              <a:t>2. Жёлто-зелёный газ.</a:t>
            </a:r>
          </a:p>
          <a:p>
            <a:r>
              <a:rPr lang="ru-RU" b="1" dirty="0" smtClean="0">
                <a:latin typeface="Georgia" pitchFamily="18" charset="0"/>
              </a:rPr>
              <a:t>3. Запах тухлых яиц.</a:t>
            </a:r>
          </a:p>
          <a:p>
            <a:r>
              <a:rPr lang="ru-RU" b="1" dirty="0" smtClean="0">
                <a:latin typeface="Georgia" pitchFamily="18" charset="0"/>
              </a:rPr>
              <a:t>4. Влажная лакмусовая бумажка краснеет.</a:t>
            </a:r>
          </a:p>
          <a:p>
            <a:r>
              <a:rPr lang="ru-RU" b="1" dirty="0" smtClean="0">
                <a:latin typeface="Georgia" pitchFamily="18" charset="0"/>
              </a:rPr>
              <a:t>5. При поднесении палочки, смоченной концентрированным раствором аммиака, появляется густой дым.</a:t>
            </a:r>
          </a:p>
          <a:p>
            <a:r>
              <a:rPr lang="ru-RU" b="1" dirty="0" smtClean="0">
                <a:latin typeface="Georgia" pitchFamily="18" charset="0"/>
              </a:rPr>
              <a:t>6. Звук «</a:t>
            </a:r>
            <a:r>
              <a:rPr lang="ru-RU" b="1" dirty="0" err="1" smtClean="0">
                <a:latin typeface="Georgia" pitchFamily="18" charset="0"/>
              </a:rPr>
              <a:t>п-п-пах</a:t>
            </a:r>
            <a:r>
              <a:rPr lang="ru-RU" b="1" dirty="0" smtClean="0">
                <a:latin typeface="Georgia" pitchFamily="18" charset="0"/>
              </a:rPr>
              <a:t>» при поднесении к пламени.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715404" y="1524000"/>
            <a:ext cx="218284" cy="4663440"/>
          </a:xfrm>
        </p:spPr>
        <p:txBody>
          <a:bodyPr>
            <a:normAutofit fontScale="92500"/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285852" y="1214422"/>
            <a:ext cx="5000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9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49</TotalTime>
  <Words>180</Words>
  <Application>Microsoft Office PowerPoint</Application>
  <PresentationFormat>Экран (4:3)</PresentationFormat>
  <Paragraphs>36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Солнцестояние</vt:lpstr>
      <vt:lpstr> </vt:lpstr>
      <vt:lpstr>Изученные нами газы</vt:lpstr>
      <vt:lpstr>Получение газов</vt:lpstr>
      <vt:lpstr> Методы собирания</vt:lpstr>
      <vt:lpstr>Распознавание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Девятиклассники!  ВНИМАНИЕ !  ГАЗЫ!</dc:title>
  <cp:lastModifiedBy>User 50</cp:lastModifiedBy>
  <cp:revision>7</cp:revision>
  <dcterms:modified xsi:type="dcterms:W3CDTF">2021-02-17T19:51:38Z</dcterms:modified>
</cp:coreProperties>
</file>