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5" r:id="rId3"/>
    <p:sldId id="291" r:id="rId4"/>
    <p:sldId id="270" r:id="rId5"/>
    <p:sldId id="308" r:id="rId6"/>
    <p:sldId id="304" r:id="rId7"/>
    <p:sldId id="305" r:id="rId8"/>
    <p:sldId id="268" r:id="rId9"/>
    <p:sldId id="275" r:id="rId10"/>
    <p:sldId id="302" r:id="rId11"/>
    <p:sldId id="30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7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0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1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4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6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8" y="21103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2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9" y="428605"/>
            <a:ext cx="7314607" cy="607223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/>
            </a:r>
            <a:br>
              <a:rPr lang="ru-RU" sz="2000" b="1" dirty="0" smtClean="0">
                <a:latin typeface="Bookman Old Style" pitchFamily="18" charset="0"/>
              </a:rPr>
            </a:br>
            <a:r>
              <a:rPr lang="ru-RU" sz="2000" b="1" dirty="0" smtClean="0">
                <a:latin typeface="Bookman Old Style" pitchFamily="18" charset="0"/>
              </a:rPr>
              <a:t>Муниципальное  </a:t>
            </a:r>
            <a:r>
              <a:rPr lang="ru-RU" sz="2000" b="1" dirty="0" err="1" smtClean="0">
                <a:latin typeface="Bookman Old Style" pitchFamily="18" charset="0"/>
              </a:rPr>
              <a:t>общеразовательное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>
                <a:latin typeface="Bookman Old Style" pitchFamily="18" charset="0"/>
              </a:rPr>
              <a:t>учреждение</a:t>
            </a:r>
          </a:p>
          <a:p>
            <a:pPr algn="ctr"/>
            <a:r>
              <a:rPr lang="ru-RU" sz="2000" b="1" dirty="0">
                <a:latin typeface="Bookman Old Style" pitchFamily="18" charset="0"/>
              </a:rPr>
              <a:t> </a:t>
            </a:r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Шараповская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>
                <a:latin typeface="Bookman Old Style" pitchFamily="18" charset="0"/>
              </a:rPr>
              <a:t>средняя </a:t>
            </a:r>
            <a:r>
              <a:rPr lang="ru-RU" sz="2000" b="1" dirty="0" smtClean="0">
                <a:latin typeface="Bookman Old Style" pitchFamily="18" charset="0"/>
              </a:rPr>
              <a:t>  школа» </a:t>
            </a:r>
            <a:endParaRPr lang="ru-RU" sz="2000" b="1" dirty="0">
              <a:latin typeface="Bookman Old Style" pitchFamily="18" charset="0"/>
            </a:endParaRPr>
          </a:p>
          <a:p>
            <a:pPr algn="ctr"/>
            <a:r>
              <a:rPr lang="ru-RU" sz="2000" b="1" dirty="0">
                <a:latin typeface="Bookman Old Style" pitchFamily="18" charset="0"/>
              </a:rPr>
              <a:t>Шатковского района Нижегородской </a:t>
            </a:r>
            <a:r>
              <a:rPr lang="ru-RU" sz="2000" b="1" dirty="0" smtClean="0">
                <a:latin typeface="Bookman Old Style" pitchFamily="18" charset="0"/>
              </a:rPr>
              <a:t>области</a:t>
            </a:r>
          </a:p>
          <a:p>
            <a:pPr algn="ctr"/>
            <a:endParaRPr lang="ru-RU" sz="2000" dirty="0"/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 У Т О В Ы Е  Г Р И Б Ы 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</a:t>
            </a:r>
          </a:p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ИНДИКАТОРЫ  </a:t>
            </a:r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СОСТОЯНИЯ 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ДРЕВЕСНЫХ ПОРОД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ЛЕСНОЙ  ЭКОСИСТЕМЫ</a:t>
            </a:r>
          </a:p>
          <a:p>
            <a:pPr algn="ctr"/>
            <a:endParaRPr lang="ru-RU" sz="2000" dirty="0" smtClean="0"/>
          </a:p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проект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Выполнили: ученицы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класса</a:t>
            </a:r>
          </a:p>
          <a:p>
            <a:pPr algn="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Веселова Алёна</a:t>
            </a:r>
          </a:p>
          <a:p>
            <a:pPr algn="r"/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Нагина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Татьяна</a:t>
            </a:r>
          </a:p>
          <a:p>
            <a:pPr algn="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Финагина Алёна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:  Каравашкина</a:t>
            </a:r>
          </a:p>
          <a:p>
            <a:pPr algn="r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Альбина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Ивановна 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endParaRPr lang="ru-RU" dirty="0"/>
          </a:p>
        </p:txBody>
      </p:sp>
      <p:pic>
        <p:nvPicPr>
          <p:cNvPr id="4" name="Рисунок 3" descr="Химия -волшебница 001.jpg"/>
          <p:cNvPicPr>
            <a:picLocks noChangeAspect="1"/>
          </p:cNvPicPr>
          <p:nvPr/>
        </p:nvPicPr>
        <p:blipFill>
          <a:blip r:embed="rId2" cstate="print"/>
          <a:srcRect t="11458"/>
          <a:stretch>
            <a:fillRect/>
          </a:stretch>
        </p:blipFill>
        <p:spPr>
          <a:xfrm>
            <a:off x="539552" y="3330768"/>
            <a:ext cx="4357686" cy="28937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08160"/>
            <a:ext cx="2071702" cy="1749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5286388"/>
            <a:ext cx="1785950" cy="1373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5288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4868"/>
            <a:ext cx="6192688" cy="808827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906232"/>
            <a:ext cx="78488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1.Трутовики являются важным звеном гетеротрофного блока лесных экосистем и способствуют утилизации древесины.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Видовой состав лесной и сельской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микобиоты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различны.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лесу преобладают виды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сапрофиты,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селе – паразиты.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Трутовики, произрастающие в непосредственной близости от дороги, аккумулируют соединения свинца.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4.Лес Сергево испытывает незначительную антропогенную нагрузку.</a:t>
            </a:r>
          </a:p>
        </p:txBody>
      </p:sp>
    </p:spTree>
    <p:extLst>
      <p:ext uri="{BB962C8B-B14F-4D97-AF65-F5344CB8AC3E}">
        <p14:creationId xmlns:p14="http://schemas.microsoft.com/office/powerpoint/2010/main" val="20163236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28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Практическая значимость исследования: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9" y="1236516"/>
            <a:ext cx="79575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Полученные  знания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пригодятся для продолжения образования в ВУЗе.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Наработанный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материал и практические результаты могут быть использованы  учащимися 7 класса при изучении грибов.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Частично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трутовых грибов –паразитов освобождена школьная аллея, школьный яблоневый сад, отдельные деревья на улицах села. Всё это способствовало оздоровлению местной дендрофлоры.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Мне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удалось обратить внимание общественности на проблему сохранения леса Сергево – излюбленное место отдыха жителей села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4019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 исследования: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942" y="2780929"/>
            <a:ext cx="6527895" cy="37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75657" y="1124745"/>
            <a:ext cx="726046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степени  антропогенной нагрузки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лес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Сергево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через изучение  видового разнообразия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химического анализа биоиндикаторов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трутовых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грибов.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2357430"/>
            <a:ext cx="3161510" cy="290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87550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5608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Место проведения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исследования – лес Сергево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12777"/>
            <a:ext cx="7920880" cy="5328592"/>
          </a:xfrm>
        </p:spPr>
        <p:txBody>
          <a:bodyPr/>
          <a:lstStyle/>
          <a:p>
            <a:pPr marL="82296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Местоположение леса: 1 км к северо-западу от села Шарапова.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Площадь: 30-40 гектаров.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Землепользователь: Шатковский лесхоз.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55622"/>
            <a:ext cx="6480720" cy="4371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8246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2143116"/>
            <a:ext cx="3489703" cy="35942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116633"/>
            <a:ext cx="74651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Определение видовой </a:t>
            </a:r>
            <a:b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принадлежности трутовых грибов 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"/>
          <a:stretch>
            <a:fillRect/>
          </a:stretch>
        </p:blipFill>
        <p:spPr bwMode="auto">
          <a:xfrm>
            <a:off x="214282" y="1217253"/>
            <a:ext cx="5169187" cy="5640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7383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Химический анализ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Химия -волшебница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071546"/>
            <a:ext cx="5022867" cy="3767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28662" y="4925508"/>
          <a:ext cx="7786742" cy="1932492"/>
        </p:xfrm>
        <a:graphic>
          <a:graphicData uri="http://schemas.openxmlformats.org/drawingml/2006/table">
            <a:tbl>
              <a:tblPr/>
              <a:tblGrid>
                <a:gridCol w="491794"/>
                <a:gridCol w="3386544"/>
                <a:gridCol w="3908404"/>
              </a:tblGrid>
              <a:tr h="3130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Результат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Вывод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4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Помутнение раствора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концентрации катионов свинца более 20 мг/л.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4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Помутнение раствора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концентрации катионов свинца более 20 мг/л.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7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Катионов свинца не обнаружено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00760" y="1643050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проб с хроматом калия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09" y="555076"/>
            <a:ext cx="3672408" cy="3101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37988" y="0"/>
            <a:ext cx="7498080" cy="738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Паразиты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287" y="930048"/>
            <a:ext cx="3590871" cy="26978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218" y="3701147"/>
            <a:ext cx="3593503" cy="29075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4077073"/>
            <a:ext cx="3548820" cy="23559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1861" y="743948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Трутовик </a:t>
            </a:r>
            <a:b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настоящий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3867" y="2980983"/>
            <a:ext cx="2345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Трутовик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ложный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83518" y="3877017"/>
            <a:ext cx="2548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Трутовик берёзовый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79192" y="4309801"/>
            <a:ext cx="1138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Чага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3643314"/>
            <a:ext cx="3593503" cy="29075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1089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-17140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Сапрофиты: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649" y="908721"/>
            <a:ext cx="3704793" cy="25995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3907409"/>
            <a:ext cx="4679508" cy="26185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850" y="908721"/>
            <a:ext cx="3628479" cy="27914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421" y="4100054"/>
            <a:ext cx="3564793" cy="22525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64" y="1052736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Лензитес берёзовый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0648" y="5952527"/>
            <a:ext cx="2005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Дубовая губка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96852" y="1052736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Ишнодерма смолисто - пахучая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7860" y="4225018"/>
            <a:ext cx="344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Трутовик разноцветный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50677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1583" y="28636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Распределение трутовых грибов на учётных площадках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251782"/>
              </p:ext>
            </p:extLst>
          </p:nvPr>
        </p:nvGraphicFramePr>
        <p:xfrm>
          <a:off x="1115616" y="1268760"/>
          <a:ext cx="7848874" cy="6097716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3893112"/>
                <a:gridCol w="1977881"/>
                <a:gridCol w="1977881"/>
              </a:tblGrid>
              <a:tr h="74283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Показатели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 учётной площадки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5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Общее количество стволов деревьев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200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Общее количество стволов поражённых трутовыми грибами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Общее количество поваленных стволов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508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поваленных стволов с трутовыми грибами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Общее количество пней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 пней с трутовыми  грибами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440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плодовых тел трутовых грибов: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 на деревьях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- на пнях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- на поваленных стволах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58969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0757" y="116633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Ксилотрофные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макромицеты леса Сергево (данные с двух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площадок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W= n/N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000" dirty="0" smtClean="0"/>
              <a:t>где 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n-</a:t>
            </a:r>
            <a:r>
              <a:rPr lang="ru-RU" sz="2000" dirty="0" smtClean="0"/>
              <a:t> количество находок отдельно взятого вида,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 -</a:t>
            </a:r>
            <a:r>
              <a:rPr lang="ru-RU" sz="2000" dirty="0" smtClean="0"/>
              <a:t> общее количество находок, равное 70</a:t>
            </a:r>
            <a:r>
              <a:rPr lang="ru-RU" sz="2400" dirty="0" smtClean="0"/>
              <a:t>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128340"/>
              </p:ext>
            </p:extLst>
          </p:nvPr>
        </p:nvGraphicFramePr>
        <p:xfrm>
          <a:off x="989858" y="2060851"/>
          <a:ext cx="8100393" cy="475252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{E8B1032C-EA38-4F05-BA0D-38AFFFC7BED3}</a:tableStyleId>
              </a:tblPr>
              <a:tblGrid>
                <a:gridCol w="3290515"/>
                <a:gridCol w="1274272"/>
                <a:gridCol w="1519363"/>
                <a:gridCol w="2016243"/>
              </a:tblGrid>
              <a:tr h="14007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Название вида или номер взятого образца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Общее число находок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Группы трутовиков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Доля встречаемости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801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Дубовая губка 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0,16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45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Траметес разноцветный 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600" dirty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0,01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45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Инонотус скошенный (чага) 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600" dirty="0">
                          <a:effectLst/>
                        </a:rPr>
                        <a:t>9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0,13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45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Ишнодерма смолистая 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0,07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801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Берёзовая губка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0,29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801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Трутовик ложный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45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Трутовик настоящий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0,08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45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Лензитес березовый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0,11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385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Общее число находок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600">
                          <a:effectLst/>
                        </a:rPr>
                        <a:t>70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1595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</TotalTime>
  <Words>247</Words>
  <Application>Microsoft Office PowerPoint</Application>
  <PresentationFormat>Экран (4:3)</PresentationFormat>
  <Paragraphs>136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Презентация PowerPoint</vt:lpstr>
      <vt:lpstr>Цель исследования: </vt:lpstr>
      <vt:lpstr>Место проведения  исследования – лес Сергево</vt:lpstr>
      <vt:lpstr>Презентация PowerPoint</vt:lpstr>
      <vt:lpstr>Химический анализ</vt:lpstr>
      <vt:lpstr>Паразиты:</vt:lpstr>
      <vt:lpstr>Сапрофиты:</vt:lpstr>
      <vt:lpstr>Презентация PowerPoint</vt:lpstr>
      <vt:lpstr>Презентация PowerPoint</vt:lpstr>
      <vt:lpstr>Выводы:</vt:lpstr>
      <vt:lpstr>Практическая значимость исследования: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Денчик</dc:creator>
  <cp:lastModifiedBy>User 50</cp:lastModifiedBy>
  <cp:revision>80</cp:revision>
  <dcterms:created xsi:type="dcterms:W3CDTF">2015-02-11T10:16:40Z</dcterms:created>
  <dcterms:modified xsi:type="dcterms:W3CDTF">2021-02-23T08:54:24Z</dcterms:modified>
</cp:coreProperties>
</file>