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22"/>
  </p:notesMasterIdLst>
  <p:sldIdLst>
    <p:sldId id="258" r:id="rId2"/>
    <p:sldId id="301" r:id="rId3"/>
    <p:sldId id="296" r:id="rId4"/>
    <p:sldId id="280" r:id="rId5"/>
    <p:sldId id="292" r:id="rId6"/>
    <p:sldId id="282" r:id="rId7"/>
    <p:sldId id="284" r:id="rId8"/>
    <p:sldId id="283" r:id="rId9"/>
    <p:sldId id="289" r:id="rId10"/>
    <p:sldId id="288" r:id="rId11"/>
    <p:sldId id="265" r:id="rId12"/>
    <p:sldId id="290" r:id="rId13"/>
    <p:sldId id="291" r:id="rId14"/>
    <p:sldId id="294" r:id="rId15"/>
    <p:sldId id="295" r:id="rId16"/>
    <p:sldId id="279" r:id="rId17"/>
    <p:sldId id="300" r:id="rId18"/>
    <p:sldId id="298" r:id="rId19"/>
    <p:sldId id="299" r:id="rId20"/>
    <p:sldId id="302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E1C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49" autoAdjust="0"/>
    <p:restoredTop sz="94654" autoAdjust="0"/>
  </p:normalViewPr>
  <p:slideViewPr>
    <p:cSldViewPr>
      <p:cViewPr>
        <p:scale>
          <a:sx n="100" d="100"/>
          <a:sy n="100" d="100"/>
        </p:scale>
        <p:origin x="822" y="14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D64BD-6D7B-4E09-8443-719A99590DD2}" type="doc">
      <dgm:prSet loTypeId="urn:microsoft.com/office/officeart/2005/8/layout/vList4#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F6F3653-7823-4886-8FE8-5BA461EA5072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МОТИВАЦИЯ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F25EA6DB-85F7-4780-AF22-8EF20F6D1E08}" type="parTrans" cxnId="{B517C609-C33B-474B-BBC9-E5ED8258FB2B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49022019-C445-4A7F-BEEF-29DAB25FFA8E}" type="sibTrans" cxnId="{B517C609-C33B-474B-BBC9-E5ED8258FB2B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DE3D2741-EF75-40BE-A2AA-C4466FBCF7D9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ЦЕЛЕПОЛАГАНИЕ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2A557D5A-41E3-4078-A4D9-605945365763}" type="parTrans" cxnId="{506D686F-7DAD-4CA6-B31F-27D8CDFBC90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FE608C8F-A1A4-4283-B2F6-BF0A8C5A1DBE}" type="sibTrans" cxnId="{506D686F-7DAD-4CA6-B31F-27D8CDFBC90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C61D8196-80BB-4D35-BD13-D0C1DA8131BC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  <a:hlinkClick xmlns:r="http://schemas.openxmlformats.org/officeDocument/2006/relationships" r:id="" action="ppaction://hlinkshowjump?jump=nextslide"/>
            </a:rPr>
            <a:t>АКТУАЛИЗАЦИЯ  ЗНАНИЙ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8B1A8533-F804-40D6-901B-49FBFBBC55B6}" type="parTrans" cxnId="{26547851-0577-4C58-8D3E-769D6B641769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C8389595-9C13-4147-A60B-38B9033885D1}" type="sibTrans" cxnId="{26547851-0577-4C58-8D3E-769D6B641769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839AC780-13A5-4FAA-B635-2E30FD3C676F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latin typeface="Tw Cen MT"/>
              <a:ea typeface="+mn-ea"/>
              <a:cs typeface="+mn-cs"/>
            </a:rPr>
            <a:t> </a:t>
          </a:r>
          <a:endParaRPr lang="ru-RU" sz="2800" b="0" i="0" dirty="0">
            <a:latin typeface="Tw Cen MT"/>
            <a:ea typeface="+mn-ea"/>
            <a:cs typeface="+mn-cs"/>
          </a:endParaRPr>
        </a:p>
      </dgm:t>
    </dgm:pt>
    <dgm:pt modelId="{3707159E-F716-4CA1-8EE3-CF05B0B205DD}" type="parTrans" cxnId="{88B16A35-911D-4C0E-B5D4-029C2725BE1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20EEF931-EDFE-4452-996A-33AE84AF2566}" type="sibTrans" cxnId="{88B16A35-911D-4C0E-B5D4-029C2725BE10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A1E23F44-E6DA-471D-A9FB-55025F56A5F1}">
      <dgm:prSet phldrT="[Text]" custT="1"/>
      <dgm:spPr/>
      <dgm:t>
        <a:bodyPr lIns="274320"/>
        <a:lstStyle/>
        <a:p>
          <a:pPr algn="l" defTabSz="914400">
            <a:buNone/>
          </a:pPr>
          <a:r>
            <a:rPr lang="ru-RU" sz="2800" b="0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 </a:t>
          </a:r>
          <a:r>
            <a:rPr lang="ru-RU" sz="2800" b="1" i="0" dirty="0" smtClean="0">
              <a:solidFill>
                <a:schemeClr val="bg2"/>
              </a:solidFill>
              <a:latin typeface="Tw Cen MT"/>
              <a:ea typeface="+mn-ea"/>
              <a:cs typeface="+mn-cs"/>
            </a:rPr>
            <a:t>РЕФЛЕКСИЯ</a:t>
          </a:r>
          <a:endParaRPr lang="ru-RU" sz="2800" b="1" i="0" dirty="0">
            <a:solidFill>
              <a:schemeClr val="bg2"/>
            </a:solidFill>
            <a:latin typeface="Tw Cen MT"/>
            <a:ea typeface="+mn-ea"/>
            <a:cs typeface="+mn-cs"/>
          </a:endParaRPr>
        </a:p>
      </dgm:t>
    </dgm:pt>
    <dgm:pt modelId="{C66BAFE4-518E-4344-A5F5-2D4722ABC643}" type="sibTrans" cxnId="{658850A7-51A7-49D1-8A80-F4B8FF016253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6B0D0E97-F911-45B4-9066-96DE855A9564}" type="parTrans" cxnId="{658850A7-51A7-49D1-8A80-F4B8FF016253}">
      <dgm:prSet/>
      <dgm:spPr/>
      <dgm:t>
        <a:bodyPr/>
        <a:lstStyle/>
        <a:p>
          <a:endParaRPr lang="en-US" sz="2400">
            <a:latin typeface="Tw Cen MT" pitchFamily="34" charset="0"/>
          </a:endParaRPr>
        </a:p>
      </dgm:t>
    </dgm:pt>
    <dgm:pt modelId="{3D04899B-D862-420D-8F49-1893A76AF67C}" type="pres">
      <dgm:prSet presAssocID="{D50D64BD-6D7B-4E09-8443-719A99590D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9EC810-71D2-405B-AE08-B442CC946E02}" type="pres">
      <dgm:prSet presAssocID="{2F6F3653-7823-4886-8FE8-5BA461EA5072}" presName="comp" presStyleCnt="0"/>
      <dgm:spPr/>
    </dgm:pt>
    <dgm:pt modelId="{5EEAA564-2D02-4C79-A0CD-EC5644FDC4FA}" type="pres">
      <dgm:prSet presAssocID="{2F6F3653-7823-4886-8FE8-5BA461EA5072}" presName="box" presStyleLbl="node1" presStyleIdx="0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36133411-8FE4-4491-BA08-56144C63CB99}" type="pres">
      <dgm:prSet presAssocID="{2F6F3653-7823-4886-8FE8-5BA461EA5072}" presName="img" presStyleLbl="fgImgPlace1" presStyleIdx="0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2A8EB2AC-5AC5-4E22-91AE-50C3F39A45EA}" type="pres">
      <dgm:prSet presAssocID="{2F6F3653-7823-4886-8FE8-5BA461EA507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9A8CC-EF8C-4CFA-9835-B9925813F9A0}" type="pres">
      <dgm:prSet presAssocID="{49022019-C445-4A7F-BEEF-29DAB25FFA8E}" presName="spacer" presStyleCnt="0"/>
      <dgm:spPr/>
    </dgm:pt>
    <dgm:pt modelId="{454B0ABE-DF6A-4B8F-B0CD-89A7FE9A38EA}" type="pres">
      <dgm:prSet presAssocID="{DE3D2741-EF75-40BE-A2AA-C4466FBCF7D9}" presName="comp" presStyleCnt="0"/>
      <dgm:spPr/>
    </dgm:pt>
    <dgm:pt modelId="{2F55DC1D-2488-4424-936F-00C76D4A824B}" type="pres">
      <dgm:prSet presAssocID="{DE3D2741-EF75-40BE-A2AA-C4466FBCF7D9}" presName="box" presStyleLbl="node1" presStyleIdx="1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8B82C056-6D44-4EC6-B428-208028A042F5}" type="pres">
      <dgm:prSet presAssocID="{DE3D2741-EF75-40BE-A2AA-C4466FBCF7D9}" presName="img" presStyleLbl="fgImgPlace1" presStyleIdx="1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F85EA075-D51B-464B-BA17-0A4CB92974CA}" type="pres">
      <dgm:prSet presAssocID="{DE3D2741-EF75-40BE-A2AA-C4466FBCF7D9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CAF248-8652-44C1-84F3-06AC0EFFF8A4}" type="pres">
      <dgm:prSet presAssocID="{FE608C8F-A1A4-4283-B2F6-BF0A8C5A1DBE}" presName="spacer" presStyleCnt="0"/>
      <dgm:spPr/>
    </dgm:pt>
    <dgm:pt modelId="{32A2C8C6-8799-47FD-8C0D-3265B640B303}" type="pres">
      <dgm:prSet presAssocID="{C61D8196-80BB-4D35-BD13-D0C1DA8131BC}" presName="comp" presStyleCnt="0"/>
      <dgm:spPr/>
    </dgm:pt>
    <dgm:pt modelId="{CAEE08B3-1990-4730-B352-C1BE95C73039}" type="pres">
      <dgm:prSet presAssocID="{C61D8196-80BB-4D35-BD13-D0C1DA8131BC}" presName="box" presStyleLbl="node1" presStyleIdx="2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0B2BB8AA-4092-4C07-BA8C-D47A4D6D5285}" type="pres">
      <dgm:prSet presAssocID="{C61D8196-80BB-4D35-BD13-D0C1DA8131BC}" presName="img" presStyleLbl="fgImgPlace1" presStyleIdx="2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A4E1CAE1-4D24-4D7F-A35F-F32935000A10}" type="pres">
      <dgm:prSet presAssocID="{C61D8196-80BB-4D35-BD13-D0C1DA8131BC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717BE-6B16-4A5A-B4A1-0CCB3B4708E7}" type="pres">
      <dgm:prSet presAssocID="{C8389595-9C13-4147-A60B-38B9033885D1}" presName="spacer" presStyleCnt="0"/>
      <dgm:spPr/>
    </dgm:pt>
    <dgm:pt modelId="{2B19E5BF-6084-45E9-A4AF-FDCC112D81D2}" type="pres">
      <dgm:prSet presAssocID="{839AC780-13A5-4FAA-B635-2E30FD3C676F}" presName="comp" presStyleCnt="0"/>
      <dgm:spPr/>
    </dgm:pt>
    <dgm:pt modelId="{FD5949A6-095C-41CC-A96A-D3022429CFFC}" type="pres">
      <dgm:prSet presAssocID="{839AC780-13A5-4FAA-B635-2E30FD3C676F}" presName="box" presStyleLbl="node1" presStyleIdx="3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C24DEB7B-AAFE-4777-B8F6-0463A3E03E1B}" type="pres">
      <dgm:prSet presAssocID="{839AC780-13A5-4FAA-B635-2E30FD3C676F}" presName="img" presStyleLbl="fgImgPlace1" presStyleIdx="3" presStyleCnt="5" custFlipVert="0" custScaleX="114806" custScaleY="146946"/>
      <dgm:spPr>
        <a:prstGeom prst="round2Diag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A4AC18A5-FE0B-41F7-9A60-BCF3636A933C}" type="pres">
      <dgm:prSet presAssocID="{839AC780-13A5-4FAA-B635-2E30FD3C676F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FC22E6-4E0A-4510-84BB-A948920C6FDA}" type="pres">
      <dgm:prSet presAssocID="{20EEF931-EDFE-4452-996A-33AE84AF2566}" presName="spacer" presStyleCnt="0"/>
      <dgm:spPr/>
    </dgm:pt>
    <dgm:pt modelId="{92D2933D-6B9D-44AD-9181-4F5D8F00793C}" type="pres">
      <dgm:prSet presAssocID="{A1E23F44-E6DA-471D-A9FB-55025F56A5F1}" presName="comp" presStyleCnt="0"/>
      <dgm:spPr/>
    </dgm:pt>
    <dgm:pt modelId="{21987A41-88CE-4917-A47B-5C68237DC6A6}" type="pres">
      <dgm:prSet presAssocID="{A1E23F44-E6DA-471D-A9FB-55025F56A5F1}" presName="box" presStyleLbl="node1" presStyleIdx="4" presStyleCnt="5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AB2C5E68-71D1-45BF-8944-A26400AB737A}" type="pres">
      <dgm:prSet presAssocID="{A1E23F44-E6DA-471D-A9FB-55025F56A5F1}" presName="img" presStyleLbl="fgImgPlace1" presStyleIdx="4" presStyleCnt="5" custFlipVert="0"/>
      <dgm:spPr>
        <a:prstGeom prst="round2Diag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effectLst>
          <a:glow rad="101600">
            <a:schemeClr val="bg1">
              <a:alpha val="40000"/>
            </a:schemeClr>
          </a:glow>
        </a:effectLst>
      </dgm:spPr>
      <dgm:t>
        <a:bodyPr/>
        <a:lstStyle/>
        <a:p>
          <a:endParaRPr lang="en-US"/>
        </a:p>
      </dgm:t>
    </dgm:pt>
    <dgm:pt modelId="{9AC0065A-AD2B-4039-BB69-4C346A774888}" type="pres">
      <dgm:prSet presAssocID="{A1E23F44-E6DA-471D-A9FB-55025F56A5F1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6D686F-7DAD-4CA6-B31F-27D8CDFBC900}" srcId="{D50D64BD-6D7B-4E09-8443-719A99590DD2}" destId="{DE3D2741-EF75-40BE-A2AA-C4466FBCF7D9}" srcOrd="1" destOrd="0" parTransId="{2A557D5A-41E3-4078-A4D9-605945365763}" sibTransId="{FE608C8F-A1A4-4283-B2F6-BF0A8C5A1DBE}"/>
    <dgm:cxn modelId="{CB90F835-B004-4C3A-935A-51B7DE5B31EC}" type="presOf" srcId="{2F6F3653-7823-4886-8FE8-5BA461EA5072}" destId="{5EEAA564-2D02-4C79-A0CD-EC5644FDC4FA}" srcOrd="0" destOrd="0" presId="urn:microsoft.com/office/officeart/2005/8/layout/vList4#1"/>
    <dgm:cxn modelId="{B376B607-A451-4F6E-81DF-01A956497945}" type="presOf" srcId="{A1E23F44-E6DA-471D-A9FB-55025F56A5F1}" destId="{9AC0065A-AD2B-4039-BB69-4C346A774888}" srcOrd="1" destOrd="0" presId="urn:microsoft.com/office/officeart/2005/8/layout/vList4#1"/>
    <dgm:cxn modelId="{53943DA4-3141-4CCD-9C27-6067CADCAA0F}" type="presOf" srcId="{DE3D2741-EF75-40BE-A2AA-C4466FBCF7D9}" destId="{2F55DC1D-2488-4424-936F-00C76D4A824B}" srcOrd="0" destOrd="0" presId="urn:microsoft.com/office/officeart/2005/8/layout/vList4#1"/>
    <dgm:cxn modelId="{B517C609-C33B-474B-BBC9-E5ED8258FB2B}" srcId="{D50D64BD-6D7B-4E09-8443-719A99590DD2}" destId="{2F6F3653-7823-4886-8FE8-5BA461EA5072}" srcOrd="0" destOrd="0" parTransId="{F25EA6DB-85F7-4780-AF22-8EF20F6D1E08}" sibTransId="{49022019-C445-4A7F-BEEF-29DAB25FFA8E}"/>
    <dgm:cxn modelId="{4C75BD5D-7EEA-4382-B59A-2898D00FFD92}" type="presOf" srcId="{C61D8196-80BB-4D35-BD13-D0C1DA8131BC}" destId="{CAEE08B3-1990-4730-B352-C1BE95C73039}" srcOrd="0" destOrd="0" presId="urn:microsoft.com/office/officeart/2005/8/layout/vList4#1"/>
    <dgm:cxn modelId="{B835873F-4601-43FA-916A-07547815189A}" type="presOf" srcId="{DE3D2741-EF75-40BE-A2AA-C4466FBCF7D9}" destId="{F85EA075-D51B-464B-BA17-0A4CB92974CA}" srcOrd="1" destOrd="0" presId="urn:microsoft.com/office/officeart/2005/8/layout/vList4#1"/>
    <dgm:cxn modelId="{E69A8000-7FF6-43BA-BC18-12537043B22D}" type="presOf" srcId="{A1E23F44-E6DA-471D-A9FB-55025F56A5F1}" destId="{21987A41-88CE-4917-A47B-5C68237DC6A6}" srcOrd="0" destOrd="0" presId="urn:microsoft.com/office/officeart/2005/8/layout/vList4#1"/>
    <dgm:cxn modelId="{C743CC9F-955A-4989-A471-063051156726}" type="presOf" srcId="{C61D8196-80BB-4D35-BD13-D0C1DA8131BC}" destId="{A4E1CAE1-4D24-4D7F-A35F-F32935000A10}" srcOrd="1" destOrd="0" presId="urn:microsoft.com/office/officeart/2005/8/layout/vList4#1"/>
    <dgm:cxn modelId="{658850A7-51A7-49D1-8A80-F4B8FF016253}" srcId="{D50D64BD-6D7B-4E09-8443-719A99590DD2}" destId="{A1E23F44-E6DA-471D-A9FB-55025F56A5F1}" srcOrd="4" destOrd="0" parTransId="{6B0D0E97-F911-45B4-9066-96DE855A9564}" sibTransId="{C66BAFE4-518E-4344-A5F5-2D4722ABC643}"/>
    <dgm:cxn modelId="{82694340-3A51-480A-A412-FB7F65C8D2AC}" type="presOf" srcId="{2F6F3653-7823-4886-8FE8-5BA461EA5072}" destId="{2A8EB2AC-5AC5-4E22-91AE-50C3F39A45EA}" srcOrd="1" destOrd="0" presId="urn:microsoft.com/office/officeart/2005/8/layout/vList4#1"/>
    <dgm:cxn modelId="{B69D1945-C18D-45D1-AC1E-4EE00A4CE9C6}" type="presOf" srcId="{D50D64BD-6D7B-4E09-8443-719A99590DD2}" destId="{3D04899B-D862-420D-8F49-1893A76AF67C}" srcOrd="0" destOrd="0" presId="urn:microsoft.com/office/officeart/2005/8/layout/vList4#1"/>
    <dgm:cxn modelId="{C2489ECE-4E5C-46F0-96F6-1F8C83B54A2B}" type="presOf" srcId="{839AC780-13A5-4FAA-B635-2E30FD3C676F}" destId="{FD5949A6-095C-41CC-A96A-D3022429CFFC}" srcOrd="0" destOrd="0" presId="urn:microsoft.com/office/officeart/2005/8/layout/vList4#1"/>
    <dgm:cxn modelId="{88B16A35-911D-4C0E-B5D4-029C2725BE10}" srcId="{D50D64BD-6D7B-4E09-8443-719A99590DD2}" destId="{839AC780-13A5-4FAA-B635-2E30FD3C676F}" srcOrd="3" destOrd="0" parTransId="{3707159E-F716-4CA1-8EE3-CF05B0B205DD}" sibTransId="{20EEF931-EDFE-4452-996A-33AE84AF2566}"/>
    <dgm:cxn modelId="{26547851-0577-4C58-8D3E-769D6B641769}" srcId="{D50D64BD-6D7B-4E09-8443-719A99590DD2}" destId="{C61D8196-80BB-4D35-BD13-D0C1DA8131BC}" srcOrd="2" destOrd="0" parTransId="{8B1A8533-F804-40D6-901B-49FBFBBC55B6}" sibTransId="{C8389595-9C13-4147-A60B-38B9033885D1}"/>
    <dgm:cxn modelId="{B8D24275-F2B9-4AAA-AB70-543B584F9B6A}" type="presOf" srcId="{839AC780-13A5-4FAA-B635-2E30FD3C676F}" destId="{A4AC18A5-FE0B-41F7-9A60-BCF3636A933C}" srcOrd="1" destOrd="0" presId="urn:microsoft.com/office/officeart/2005/8/layout/vList4#1"/>
    <dgm:cxn modelId="{A90D01DD-4A77-4DEB-B6EA-8EF1D90219A1}" type="presParOf" srcId="{3D04899B-D862-420D-8F49-1893A76AF67C}" destId="{B89EC810-71D2-405B-AE08-B442CC946E02}" srcOrd="0" destOrd="0" presId="urn:microsoft.com/office/officeart/2005/8/layout/vList4#1"/>
    <dgm:cxn modelId="{D72D2DC5-25CE-469B-8E75-32D0A2FA9FF1}" type="presParOf" srcId="{B89EC810-71D2-405B-AE08-B442CC946E02}" destId="{5EEAA564-2D02-4C79-A0CD-EC5644FDC4FA}" srcOrd="0" destOrd="0" presId="urn:microsoft.com/office/officeart/2005/8/layout/vList4#1"/>
    <dgm:cxn modelId="{DD19EE27-8AC4-4B43-AABA-17CC31FA8DD6}" type="presParOf" srcId="{B89EC810-71D2-405B-AE08-B442CC946E02}" destId="{36133411-8FE4-4491-BA08-56144C63CB99}" srcOrd="1" destOrd="0" presId="urn:microsoft.com/office/officeart/2005/8/layout/vList4#1"/>
    <dgm:cxn modelId="{99BEC4FD-6D7C-4195-B9D2-035C42F16ECD}" type="presParOf" srcId="{B89EC810-71D2-405B-AE08-B442CC946E02}" destId="{2A8EB2AC-5AC5-4E22-91AE-50C3F39A45EA}" srcOrd="2" destOrd="0" presId="urn:microsoft.com/office/officeart/2005/8/layout/vList4#1"/>
    <dgm:cxn modelId="{9E8EB0E3-CD18-4FC2-B32D-AA8A40D7375C}" type="presParOf" srcId="{3D04899B-D862-420D-8F49-1893A76AF67C}" destId="{F869A8CC-EF8C-4CFA-9835-B9925813F9A0}" srcOrd="1" destOrd="0" presId="urn:microsoft.com/office/officeart/2005/8/layout/vList4#1"/>
    <dgm:cxn modelId="{23FA0437-0532-4105-9FEB-1F9C394FE855}" type="presParOf" srcId="{3D04899B-D862-420D-8F49-1893A76AF67C}" destId="{454B0ABE-DF6A-4B8F-B0CD-89A7FE9A38EA}" srcOrd="2" destOrd="0" presId="urn:microsoft.com/office/officeart/2005/8/layout/vList4#1"/>
    <dgm:cxn modelId="{B107EE4F-BBE5-41DD-988A-64CEA667622A}" type="presParOf" srcId="{454B0ABE-DF6A-4B8F-B0CD-89A7FE9A38EA}" destId="{2F55DC1D-2488-4424-936F-00C76D4A824B}" srcOrd="0" destOrd="0" presId="urn:microsoft.com/office/officeart/2005/8/layout/vList4#1"/>
    <dgm:cxn modelId="{5A91537B-04FD-4A97-9947-1A517017DF2C}" type="presParOf" srcId="{454B0ABE-DF6A-4B8F-B0CD-89A7FE9A38EA}" destId="{8B82C056-6D44-4EC6-B428-208028A042F5}" srcOrd="1" destOrd="0" presId="urn:microsoft.com/office/officeart/2005/8/layout/vList4#1"/>
    <dgm:cxn modelId="{10685980-D242-4EA5-8DFE-5E0E2B94F643}" type="presParOf" srcId="{454B0ABE-DF6A-4B8F-B0CD-89A7FE9A38EA}" destId="{F85EA075-D51B-464B-BA17-0A4CB92974CA}" srcOrd="2" destOrd="0" presId="urn:microsoft.com/office/officeart/2005/8/layout/vList4#1"/>
    <dgm:cxn modelId="{A0FE5B9F-03DB-460C-985F-386366CB4E1D}" type="presParOf" srcId="{3D04899B-D862-420D-8F49-1893A76AF67C}" destId="{1CCAF248-8652-44C1-84F3-06AC0EFFF8A4}" srcOrd="3" destOrd="0" presId="urn:microsoft.com/office/officeart/2005/8/layout/vList4#1"/>
    <dgm:cxn modelId="{3271D325-2045-4148-9B3E-F8240377D538}" type="presParOf" srcId="{3D04899B-D862-420D-8F49-1893A76AF67C}" destId="{32A2C8C6-8799-47FD-8C0D-3265B640B303}" srcOrd="4" destOrd="0" presId="urn:microsoft.com/office/officeart/2005/8/layout/vList4#1"/>
    <dgm:cxn modelId="{BD1B4824-41BC-41E2-89C7-6197E392F10D}" type="presParOf" srcId="{32A2C8C6-8799-47FD-8C0D-3265B640B303}" destId="{CAEE08B3-1990-4730-B352-C1BE95C73039}" srcOrd="0" destOrd="0" presId="urn:microsoft.com/office/officeart/2005/8/layout/vList4#1"/>
    <dgm:cxn modelId="{7D7BA13E-D4D4-4693-A5A2-4D6B5F65AF44}" type="presParOf" srcId="{32A2C8C6-8799-47FD-8C0D-3265B640B303}" destId="{0B2BB8AA-4092-4C07-BA8C-D47A4D6D5285}" srcOrd="1" destOrd="0" presId="urn:microsoft.com/office/officeart/2005/8/layout/vList4#1"/>
    <dgm:cxn modelId="{8F9AA6EA-135D-4650-8BAC-4B62F132ED15}" type="presParOf" srcId="{32A2C8C6-8799-47FD-8C0D-3265B640B303}" destId="{A4E1CAE1-4D24-4D7F-A35F-F32935000A10}" srcOrd="2" destOrd="0" presId="urn:microsoft.com/office/officeart/2005/8/layout/vList4#1"/>
    <dgm:cxn modelId="{956E4F0D-CF25-4533-957F-D4045C8998E2}" type="presParOf" srcId="{3D04899B-D862-420D-8F49-1893A76AF67C}" destId="{520717BE-6B16-4A5A-B4A1-0CCB3B4708E7}" srcOrd="5" destOrd="0" presId="urn:microsoft.com/office/officeart/2005/8/layout/vList4#1"/>
    <dgm:cxn modelId="{81D3DFE6-6182-4CB6-A880-222C811C2B2C}" type="presParOf" srcId="{3D04899B-D862-420D-8F49-1893A76AF67C}" destId="{2B19E5BF-6084-45E9-A4AF-FDCC112D81D2}" srcOrd="6" destOrd="0" presId="urn:microsoft.com/office/officeart/2005/8/layout/vList4#1"/>
    <dgm:cxn modelId="{AD3A475A-F43E-4D61-884D-4D4F802ACB9C}" type="presParOf" srcId="{2B19E5BF-6084-45E9-A4AF-FDCC112D81D2}" destId="{FD5949A6-095C-41CC-A96A-D3022429CFFC}" srcOrd="0" destOrd="0" presId="urn:microsoft.com/office/officeart/2005/8/layout/vList4#1"/>
    <dgm:cxn modelId="{963E0F3D-F5E9-4E9A-BCB5-EDAA865905C9}" type="presParOf" srcId="{2B19E5BF-6084-45E9-A4AF-FDCC112D81D2}" destId="{C24DEB7B-AAFE-4777-B8F6-0463A3E03E1B}" srcOrd="1" destOrd="0" presId="urn:microsoft.com/office/officeart/2005/8/layout/vList4#1"/>
    <dgm:cxn modelId="{1F020E55-425F-4252-B62B-A4FCB9382ACF}" type="presParOf" srcId="{2B19E5BF-6084-45E9-A4AF-FDCC112D81D2}" destId="{A4AC18A5-FE0B-41F7-9A60-BCF3636A933C}" srcOrd="2" destOrd="0" presId="urn:microsoft.com/office/officeart/2005/8/layout/vList4#1"/>
    <dgm:cxn modelId="{6FA92A43-525B-4E6C-B51F-1E82AED0DF97}" type="presParOf" srcId="{3D04899B-D862-420D-8F49-1893A76AF67C}" destId="{45FC22E6-4E0A-4510-84BB-A948920C6FDA}" srcOrd="7" destOrd="0" presId="urn:microsoft.com/office/officeart/2005/8/layout/vList4#1"/>
    <dgm:cxn modelId="{C50B5E44-CADE-4185-A279-AF58CED74DF2}" type="presParOf" srcId="{3D04899B-D862-420D-8F49-1893A76AF67C}" destId="{92D2933D-6B9D-44AD-9181-4F5D8F00793C}" srcOrd="8" destOrd="0" presId="urn:microsoft.com/office/officeart/2005/8/layout/vList4#1"/>
    <dgm:cxn modelId="{D63B17BA-A19E-4845-87DA-1CA237DFFA8A}" type="presParOf" srcId="{92D2933D-6B9D-44AD-9181-4F5D8F00793C}" destId="{21987A41-88CE-4917-A47B-5C68237DC6A6}" srcOrd="0" destOrd="0" presId="urn:microsoft.com/office/officeart/2005/8/layout/vList4#1"/>
    <dgm:cxn modelId="{C46C762B-0382-4A21-910B-A2B56723888A}" type="presParOf" srcId="{92D2933D-6B9D-44AD-9181-4F5D8F00793C}" destId="{AB2C5E68-71D1-45BF-8944-A26400AB737A}" srcOrd="1" destOrd="0" presId="urn:microsoft.com/office/officeart/2005/8/layout/vList4#1"/>
    <dgm:cxn modelId="{E88C5FA6-CF3D-4B4E-9B4C-06D957C9E1C2}" type="presParOf" srcId="{92D2933D-6B9D-44AD-9181-4F5D8F00793C}" destId="{9AC0065A-AD2B-4039-BB69-4C346A774888}" srcOrd="2" destOrd="0" presId="urn:microsoft.com/office/officeart/2005/8/layout/vList4#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E5D82-FE20-43C0-88F5-D103B3FB1334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A5DAA-9805-450B-BFEA-5124622AA9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F488FF-F630-4EE6-98BC-53B74D7BA5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newdialog.ru/Photos/IMG/00011508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://www.zenit-opt.ru/images/good/old/w420h360/6248.jpg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slide" Target="slide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8101013" y="5589588"/>
            <a:ext cx="103187" cy="288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1600" b="1" smtClean="0">
              <a:solidFill>
                <a:srgbClr val="D15213"/>
              </a:solidFill>
              <a:latin typeface="BankGothic Md BT" pitchFamily="34" charset="0"/>
            </a:endParaRPr>
          </a:p>
        </p:txBody>
      </p:sp>
      <p:pic>
        <p:nvPicPr>
          <p:cNvPr id="17411" name="Picture 5" descr="Картинка 11 из 15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857496"/>
            <a:ext cx="18573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i?id=33920690&amp;tov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451260">
            <a:off x="7276178" y="507346"/>
            <a:ext cx="135731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" descr="Картинка 14 из 2835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000372"/>
            <a:ext cx="25717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571500" y="285750"/>
            <a:ext cx="7796213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entury" pitchFamily="18" charset="0"/>
              </a:rPr>
              <a:t> </a:t>
            </a:r>
            <a:r>
              <a:rPr lang="ru-RU" sz="5400" b="1" dirty="0" smtClean="0">
                <a:solidFill>
                  <a:schemeClr val="tx2"/>
                </a:solidFill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</a:rPr>
              <a:t>МОУ </a:t>
            </a:r>
            <a:r>
              <a:rPr lang="ru-RU" sz="1400" b="1" dirty="0" err="1" smtClean="0">
                <a:solidFill>
                  <a:schemeClr val="tx2"/>
                </a:solidFill>
              </a:rPr>
              <a:t>Шараповская</a:t>
            </a:r>
            <a:r>
              <a:rPr lang="ru-RU" sz="1400" b="1" dirty="0" smtClean="0">
                <a:solidFill>
                  <a:schemeClr val="tx2"/>
                </a:solidFill>
              </a:rPr>
              <a:t> СОШ </a:t>
            </a:r>
            <a:r>
              <a:rPr lang="ru-RU" sz="1400" b="1" dirty="0" err="1" smtClean="0">
                <a:solidFill>
                  <a:schemeClr val="tx2"/>
                </a:solidFill>
              </a:rPr>
              <a:t>Шатковского</a:t>
            </a:r>
            <a:r>
              <a:rPr lang="ru-RU" sz="1400" b="1" dirty="0" smtClean="0">
                <a:solidFill>
                  <a:schemeClr val="tx2"/>
                </a:solidFill>
              </a:rPr>
              <a:t> района 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Нижегородской </a:t>
            </a:r>
            <a:r>
              <a:rPr lang="ru-RU" sz="1600" b="1" dirty="0" smtClean="0">
                <a:solidFill>
                  <a:schemeClr val="tx2"/>
                </a:solidFill>
              </a:rPr>
              <a:t>области </a:t>
            </a:r>
            <a:r>
              <a:rPr lang="ru-RU" sz="5400" b="1" dirty="0" smtClean="0">
                <a:solidFill>
                  <a:srgbClr val="000099"/>
                </a:solidFill>
                <a:latin typeface="Georgia" pitchFamily="18" charset="0"/>
              </a:rPr>
              <a:t>ХИМИЧЕСКИЕ</a:t>
            </a:r>
            <a:r>
              <a:rPr lang="en-US" sz="5400" b="1" dirty="0" smtClean="0">
                <a:solidFill>
                  <a:srgbClr val="000099"/>
                </a:solidFill>
                <a:latin typeface="Georgia" pitchFamily="18" charset="0"/>
              </a:rPr>
              <a:t>    </a:t>
            </a:r>
            <a:r>
              <a:rPr lang="en-US" sz="5400" b="1" dirty="0">
                <a:solidFill>
                  <a:srgbClr val="000099"/>
                </a:solidFill>
                <a:latin typeface="Georgia" pitchFamily="18" charset="0"/>
              </a:rPr>
              <a:t>	</a:t>
            </a:r>
            <a:r>
              <a:rPr lang="ru-RU" sz="5400" b="1" dirty="0" smtClean="0">
                <a:solidFill>
                  <a:srgbClr val="000099"/>
                </a:solidFill>
                <a:latin typeface="Georgia" pitchFamily="18" charset="0"/>
              </a:rPr>
              <a:t> СВОЙСТВА</a:t>
            </a:r>
            <a:r>
              <a:rPr lang="en-US" sz="5400" b="1" dirty="0" smtClean="0">
                <a:solidFill>
                  <a:srgbClr val="000099"/>
                </a:solidFill>
                <a:latin typeface="Georgia" pitchFamily="18" charset="0"/>
              </a:rPr>
              <a:t>   </a:t>
            </a:r>
            <a:r>
              <a:rPr lang="ru-RU" sz="5400" b="1" dirty="0" smtClean="0">
                <a:solidFill>
                  <a:srgbClr val="000099"/>
                </a:solidFill>
                <a:latin typeface="Georgia" pitchFamily="18" charset="0"/>
              </a:rPr>
              <a:t>   СОЛЕЙ </a:t>
            </a:r>
            <a:endParaRPr lang="en-US" sz="5400" b="1" dirty="0">
              <a:solidFill>
                <a:srgbClr val="000099"/>
              </a:soli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364331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Урок химии в 8 классе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480" y="492919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Учитель: </a:t>
            </a:r>
            <a:r>
              <a:rPr lang="ru-RU" b="1" dirty="0" err="1" smtClean="0">
                <a:solidFill>
                  <a:schemeClr val="tx2"/>
                </a:solidFill>
              </a:rPr>
              <a:t>Каравашкина</a:t>
            </a:r>
            <a:r>
              <a:rPr lang="ru-RU" b="1" dirty="0" smtClean="0">
                <a:solidFill>
                  <a:schemeClr val="tx2"/>
                </a:solidFill>
              </a:rPr>
              <a:t> Альбина Ивановна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85875" y="1214438"/>
            <a:ext cx="7667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/>
              <a:t>СИЛИКАТ </a:t>
            </a:r>
            <a:r>
              <a:rPr lang="en-US" sz="4800" b="1"/>
              <a:t> </a:t>
            </a:r>
            <a:r>
              <a:rPr lang="ru-RU" sz="4800" b="1"/>
              <a:t>НАТРИЯ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00188" y="4429125"/>
            <a:ext cx="73088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latin typeface="Georgia" pitchFamily="18" charset="0"/>
              </a:rPr>
              <a:t>Na2SiO3</a:t>
            </a:r>
            <a:endParaRPr lang="ru-RU" sz="9600" b="1">
              <a:latin typeface="Georgia" pitchFamily="18" charset="0"/>
            </a:endParaRPr>
          </a:p>
        </p:txBody>
      </p:sp>
      <p:pic>
        <p:nvPicPr>
          <p:cNvPr id="4" name="Рисунок 3" descr="cиликатный клей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286000"/>
            <a:ext cx="9286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лей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88" y="2214563"/>
            <a:ext cx="20716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"/>
          <p:cNvSpPr>
            <a:spLocks noChangeArrowheads="1" noChangeShapeType="1" noTextEdit="1"/>
          </p:cNvSpPr>
          <p:nvPr/>
        </p:nvSpPr>
        <p:spPr bwMode="auto">
          <a:xfrm>
            <a:off x="714348" y="428604"/>
            <a:ext cx="7858125" cy="847725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</a:rPr>
              <a:t>Классификация солей</a:t>
            </a:r>
          </a:p>
        </p:txBody>
      </p:sp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3714745" y="1557338"/>
            <a:ext cx="147003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 dirty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соли</a:t>
            </a:r>
          </a:p>
        </p:txBody>
      </p:sp>
      <p:cxnSp>
        <p:nvCxnSpPr>
          <p:cNvPr id="16390" name="AutoShape 6"/>
          <p:cNvCxnSpPr>
            <a:cxnSpLocks noChangeShapeType="1"/>
          </p:cNvCxnSpPr>
          <p:nvPr/>
        </p:nvCxnSpPr>
        <p:spPr bwMode="auto">
          <a:xfrm flipH="1">
            <a:off x="1476375" y="2420938"/>
            <a:ext cx="2374900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6391" name="WordArt 7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500063" y="3071813"/>
            <a:ext cx="15716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ambria Math"/>
              <a:ea typeface="Cambria Math"/>
            </a:endParaRPr>
          </a:p>
        </p:txBody>
      </p:sp>
      <p:cxnSp>
        <p:nvCxnSpPr>
          <p:cNvPr id="16392" name="AutoShape 8"/>
          <p:cNvCxnSpPr>
            <a:cxnSpLocks noChangeShapeType="1"/>
          </p:cNvCxnSpPr>
          <p:nvPr/>
        </p:nvCxnSpPr>
        <p:spPr bwMode="auto">
          <a:xfrm>
            <a:off x="4643438" y="2420938"/>
            <a:ext cx="0" cy="14398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393" name="AutoShape 10"/>
          <p:cNvCxnSpPr>
            <a:cxnSpLocks noChangeShapeType="1"/>
          </p:cNvCxnSpPr>
          <p:nvPr/>
        </p:nvCxnSpPr>
        <p:spPr bwMode="auto">
          <a:xfrm>
            <a:off x="5292725" y="2276475"/>
            <a:ext cx="2663825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6394" name="WordArt 11">
            <a:hlinkClick r:id="rId2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786188" y="3929063"/>
            <a:ext cx="17335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mbria Math"/>
                <a:ea typeface="Cambria Math"/>
              </a:rPr>
              <a:t> </a:t>
            </a:r>
          </a:p>
        </p:txBody>
      </p:sp>
      <p:sp>
        <p:nvSpPr>
          <p:cNvPr id="16395" name="WordArt 12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6948488" y="3141663"/>
            <a:ext cx="20383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16396" name="Rectangle 14"/>
          <p:cNvSpPr>
            <a:spLocks noChangeArrowheads="1"/>
          </p:cNvSpPr>
          <p:nvPr/>
        </p:nvSpPr>
        <p:spPr bwMode="auto">
          <a:xfrm>
            <a:off x="3563938" y="4724400"/>
            <a:ext cx="2016125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/>
              <a:t>Na</a:t>
            </a:r>
            <a:r>
              <a:rPr lang="en-US" sz="3600" b="1" baseline="-25000" dirty="0"/>
              <a:t>2</a:t>
            </a:r>
            <a:r>
              <a:rPr lang="en-US" sz="3600" b="1" dirty="0"/>
              <a:t>SO</a:t>
            </a:r>
            <a:r>
              <a:rPr lang="en-US" sz="3600" b="1" baseline="-25000" dirty="0"/>
              <a:t>4</a:t>
            </a:r>
            <a:endParaRPr lang="ru-RU" sz="3600" b="1" dirty="0"/>
          </a:p>
        </p:txBody>
      </p:sp>
      <p:sp>
        <p:nvSpPr>
          <p:cNvPr id="16397" name="Rectangle 15"/>
          <p:cNvSpPr>
            <a:spLocks noChangeArrowheads="1"/>
          </p:cNvSpPr>
          <p:nvPr/>
        </p:nvSpPr>
        <p:spPr bwMode="auto">
          <a:xfrm>
            <a:off x="357188" y="4000500"/>
            <a:ext cx="2016125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/>
              <a:t>NaHSO</a:t>
            </a:r>
            <a:r>
              <a:rPr lang="en-US" sz="3600" b="1" baseline="-25000" dirty="0"/>
              <a:t>4</a:t>
            </a:r>
            <a:endParaRPr lang="ru-RU" sz="3600" b="1" dirty="0"/>
          </a:p>
        </p:txBody>
      </p:sp>
      <p:sp>
        <p:nvSpPr>
          <p:cNvPr id="16398" name="Rectangle 16"/>
          <p:cNvSpPr>
            <a:spLocks noChangeArrowheads="1"/>
          </p:cNvSpPr>
          <p:nvPr/>
        </p:nvSpPr>
        <p:spPr bwMode="auto">
          <a:xfrm>
            <a:off x="6643688" y="3929063"/>
            <a:ext cx="2087562" cy="7191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err="1"/>
              <a:t>CaOHCl</a:t>
            </a:r>
            <a:endParaRPr lang="ru-RU" sz="3600" b="1" dirty="0"/>
          </a:p>
        </p:txBody>
      </p:sp>
      <p:sp>
        <p:nvSpPr>
          <p:cNvPr id="16399" name="TextBox 12"/>
          <p:cNvSpPr txBox="1">
            <a:spLocks noChangeArrowheads="1"/>
          </p:cNvSpPr>
          <p:nvPr/>
        </p:nvSpPr>
        <p:spPr bwMode="auto">
          <a:xfrm>
            <a:off x="428625" y="3071813"/>
            <a:ext cx="22034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</a:rPr>
              <a:t>КИСЛЫЕ</a:t>
            </a:r>
          </a:p>
        </p:txBody>
      </p:sp>
      <p:sp>
        <p:nvSpPr>
          <p:cNvPr id="16400" name="TextBox 13"/>
          <p:cNvSpPr txBox="1">
            <a:spLocks noChangeArrowheads="1"/>
          </p:cNvSpPr>
          <p:nvPr/>
        </p:nvSpPr>
        <p:spPr bwMode="auto">
          <a:xfrm>
            <a:off x="3357563" y="3857625"/>
            <a:ext cx="2435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</a:rPr>
              <a:t>СРЕДНИЕ</a:t>
            </a:r>
          </a:p>
        </p:txBody>
      </p:sp>
      <p:sp>
        <p:nvSpPr>
          <p:cNvPr id="16401" name="TextBox 14"/>
          <p:cNvSpPr txBox="1">
            <a:spLocks noChangeArrowheads="1"/>
          </p:cNvSpPr>
          <p:nvPr/>
        </p:nvSpPr>
        <p:spPr bwMode="auto">
          <a:xfrm>
            <a:off x="6000750" y="3214688"/>
            <a:ext cx="2995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</a:rPr>
              <a:t>ОСНОВНЫЕ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6" grpId="0" animBg="1"/>
      <p:bldP spid="16397" grpId="0" animBg="1"/>
      <p:bldP spid="163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исьм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813" y="1714500"/>
            <a:ext cx="450056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214688" y="928688"/>
            <a:ext cx="1208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u="sng">
                <a:solidFill>
                  <a:srgbClr val="002060"/>
                </a:solidFill>
                <a:hlinkClick r:id="rId3" action="ppaction://hlinksldjump"/>
              </a:rPr>
              <a:t> открыть</a:t>
            </a:r>
            <a:endParaRPr lang="ru-RU" b="1" u="sng">
              <a:solidFill>
                <a:srgbClr val="002060"/>
              </a:solidFill>
            </a:endParaRP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4214813" y="642938"/>
            <a:ext cx="4500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428625" y="285729"/>
            <a:ext cx="7500938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+mj-lt"/>
              </a:rPr>
              <a:t>ВЗАИМОДЕЙСТВИЕ СОЛЕЙ С МЕТАЛЛАМИ</a:t>
            </a:r>
            <a:r>
              <a:rPr lang="ru-RU" sz="4000" b="1" dirty="0" smtClean="0">
                <a:solidFill>
                  <a:srgbClr val="000099"/>
                </a:solidFill>
              </a:rPr>
              <a:t>  </a:t>
            </a:r>
          </a:p>
          <a:p>
            <a:endParaRPr lang="ru-RU" b="1" dirty="0" smtClean="0"/>
          </a:p>
          <a:p>
            <a:r>
              <a:rPr lang="ru-RU" b="1" dirty="0" smtClean="0"/>
              <a:t>   Новый </a:t>
            </a:r>
            <a:r>
              <a:rPr lang="ru-RU" b="1" dirty="0"/>
              <a:t>железный бак, в котором </a:t>
            </a:r>
          </a:p>
          <a:p>
            <a:r>
              <a:rPr lang="ru-RU" b="1" dirty="0"/>
              <a:t>приготовили раствор </a:t>
            </a:r>
          </a:p>
          <a:p>
            <a:r>
              <a:rPr lang="ru-RU" b="1" dirty="0"/>
              <a:t>медного купороса (</a:t>
            </a:r>
            <a:r>
              <a:rPr lang="ru-RU" b="1" dirty="0">
                <a:latin typeface="Georgia" pitchFamily="18" charset="0"/>
              </a:rPr>
              <a:t>С</a:t>
            </a:r>
            <a:r>
              <a:rPr lang="en-US" b="1" dirty="0" smtClean="0">
                <a:latin typeface="Georgia" pitchFamily="18" charset="0"/>
              </a:rPr>
              <a:t>uSO4*</a:t>
            </a:r>
            <a:r>
              <a:rPr lang="ru-RU" b="1" dirty="0" smtClean="0">
                <a:latin typeface="Georgia" pitchFamily="18" charset="0"/>
              </a:rPr>
              <a:t>5Н2О</a:t>
            </a:r>
            <a:r>
              <a:rPr lang="en-US" b="1" dirty="0" smtClean="0"/>
              <a:t>)</a:t>
            </a:r>
            <a:endParaRPr lang="ru-RU" b="1" dirty="0"/>
          </a:p>
          <a:p>
            <a:r>
              <a:rPr lang="ru-RU" b="1" dirty="0"/>
              <a:t> для опрыскивания растений, </a:t>
            </a:r>
          </a:p>
          <a:p>
            <a:r>
              <a:rPr lang="ru-RU" b="1" dirty="0"/>
              <a:t>прохудился. Объясните причину </a:t>
            </a:r>
          </a:p>
          <a:p>
            <a:r>
              <a:rPr lang="ru-RU" b="1" dirty="0"/>
              <a:t>разрушения стенок бака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  (Садоводы)</a:t>
            </a:r>
            <a:endParaRPr lang="ru-RU" b="1" dirty="0"/>
          </a:p>
          <a:p>
            <a:r>
              <a:rPr lang="ru-RU" b="1" dirty="0"/>
              <a:t>                     </a:t>
            </a:r>
            <a:r>
              <a:rPr lang="ru-RU" i="1" dirty="0" smtClean="0">
                <a:latin typeface="Georgia" pitchFamily="18" charset="0"/>
              </a:rPr>
              <a:t>.</a:t>
            </a:r>
            <a:endParaRPr lang="ru-RU" i="1" dirty="0">
              <a:latin typeface="Georgia" pitchFamily="18" charset="0"/>
            </a:endParaRPr>
          </a:p>
        </p:txBody>
      </p:sp>
      <p:pic>
        <p:nvPicPr>
          <p:cNvPr id="20483" name="Рисунок 5" descr="цинковый бак.jpg"/>
          <p:cNvPicPr>
            <a:picLocks noChangeAspect="1"/>
          </p:cNvPicPr>
          <p:nvPr/>
        </p:nvPicPr>
        <p:blipFill>
          <a:blip r:embed="rId2" cstate="print"/>
          <a:srcRect t="20409"/>
          <a:stretch>
            <a:fillRect/>
          </a:stretch>
        </p:blipFill>
        <p:spPr bwMode="auto">
          <a:xfrm>
            <a:off x="4500563" y="3714750"/>
            <a:ext cx="335756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Рисунок1смайл разочарование.jpg"/>
          <p:cNvPicPr>
            <a:picLocks noChangeAspect="1"/>
          </p:cNvPicPr>
          <p:nvPr/>
        </p:nvPicPr>
        <p:blipFill>
          <a:blip r:embed="rId3" cstate="print"/>
          <a:srcRect t="9272" b="13461"/>
          <a:stretch>
            <a:fillRect/>
          </a:stretch>
        </p:blipFill>
        <p:spPr bwMode="auto">
          <a:xfrm>
            <a:off x="5072066" y="1571612"/>
            <a:ext cx="2786062" cy="178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7" descr="веточка и стакан.jpg"/>
          <p:cNvPicPr>
            <a:picLocks noChangeAspect="1"/>
          </p:cNvPicPr>
          <p:nvPr/>
        </p:nvPicPr>
        <p:blipFill>
          <a:blip r:embed="rId4" cstate="print"/>
          <a:srcRect l="41936" t="21153" b="11538"/>
          <a:stretch>
            <a:fillRect/>
          </a:stretch>
        </p:blipFill>
        <p:spPr bwMode="auto">
          <a:xfrm>
            <a:off x="1000100" y="3929066"/>
            <a:ext cx="300037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5143500" y="3000375"/>
            <a:ext cx="22907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 dirty="0" smtClean="0">
              <a:solidFill>
                <a:srgbClr val="0070C0"/>
              </a:solidFill>
            </a:endParaRPr>
          </a:p>
          <a:p>
            <a:endParaRPr lang="ru-RU" sz="1200" b="1" dirty="0" smtClean="0">
              <a:solidFill>
                <a:srgbClr val="0070C0"/>
              </a:solidFill>
            </a:endParaRPr>
          </a:p>
          <a:p>
            <a:r>
              <a:rPr lang="ru-RU" sz="1200" b="1" dirty="0" smtClean="0">
                <a:solidFill>
                  <a:srgbClr val="0070C0"/>
                </a:solidFill>
              </a:rPr>
              <a:t>Раствор </a:t>
            </a:r>
            <a:r>
              <a:rPr lang="ru-RU" sz="1200" b="1" dirty="0">
                <a:solidFill>
                  <a:srgbClr val="0070C0"/>
                </a:solidFill>
              </a:rPr>
              <a:t>медного купороса</a:t>
            </a:r>
          </a:p>
          <a:p>
            <a:r>
              <a:rPr lang="en-US" sz="1200" b="1" dirty="0">
                <a:solidFill>
                  <a:srgbClr val="0070C0"/>
                </a:solidFill>
              </a:rPr>
              <a:t>                   </a:t>
            </a:r>
            <a:r>
              <a:rPr lang="ru-RU" sz="1200" b="1" dirty="0" smtClean="0">
                <a:solidFill>
                  <a:srgbClr val="0070C0"/>
                </a:solidFill>
              </a:rPr>
              <a:t> </a:t>
            </a:r>
            <a:endParaRPr lang="ru-RU" sz="12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7875" y="5143500"/>
            <a:ext cx="714375" cy="4286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/>
              <a:t>Fe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исьм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813" y="1714500"/>
            <a:ext cx="450056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214688" y="928688"/>
            <a:ext cx="1208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u="sng">
                <a:solidFill>
                  <a:srgbClr val="002060"/>
                </a:solidFill>
                <a:hlinkClick r:id="rId4" action="ppaction://hlinksldjump"/>
              </a:rPr>
              <a:t> открыть</a:t>
            </a:r>
            <a:endParaRPr lang="ru-RU" b="1" u="sng">
              <a:solidFill>
                <a:srgbClr val="002060"/>
              </a:solidFill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4214813" y="642938"/>
            <a:ext cx="4500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смайл разочарование.jpg"/>
          <p:cNvPicPr>
            <a:picLocks noChangeAspect="1"/>
          </p:cNvPicPr>
          <p:nvPr/>
        </p:nvPicPr>
        <p:blipFill>
          <a:blip r:embed="rId2" cstate="print"/>
          <a:srcRect b="17143"/>
          <a:stretch>
            <a:fillRect/>
          </a:stretch>
        </p:blipFill>
        <p:spPr bwMode="auto">
          <a:xfrm>
            <a:off x="5286380" y="1000108"/>
            <a:ext cx="2500313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500034" y="1643050"/>
            <a:ext cx="4286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  Помогите! В нашем городе </a:t>
            </a:r>
          </a:p>
          <a:p>
            <a:r>
              <a:rPr lang="ru-RU" b="1" dirty="0"/>
              <a:t>от кислотных дождей разрушаются </a:t>
            </a:r>
          </a:p>
          <a:p>
            <a:r>
              <a:rPr lang="ru-RU" b="1" dirty="0"/>
              <a:t>памятники архитектуры.</a:t>
            </a:r>
          </a:p>
          <a:p>
            <a:r>
              <a:rPr lang="ru-RU" b="1" dirty="0"/>
              <a:t>                        </a:t>
            </a:r>
            <a:r>
              <a:rPr lang="ru-RU" i="1" dirty="0">
                <a:latin typeface="Georgia" pitchFamily="18" charset="0"/>
              </a:rPr>
              <a:t>Горожане.</a:t>
            </a:r>
          </a:p>
        </p:txBody>
      </p:sp>
      <p:pic>
        <p:nvPicPr>
          <p:cNvPr id="22532" name="Рисунок 3" descr="памятник лев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3250"/>
            <a:ext cx="4572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4" descr="кислотный дождь.jpg"/>
          <p:cNvPicPr>
            <a:picLocks noChangeAspect="1"/>
          </p:cNvPicPr>
          <p:nvPr/>
        </p:nvPicPr>
        <p:blipFill>
          <a:blip r:embed="rId4" cstate="print"/>
          <a:srcRect l="32292" t="20834"/>
          <a:stretch>
            <a:fillRect/>
          </a:stretch>
        </p:blipFill>
        <p:spPr bwMode="auto">
          <a:xfrm>
            <a:off x="4500563" y="2786063"/>
            <a:ext cx="4643437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34" y="285728"/>
            <a:ext cx="6643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+mj-lt"/>
              </a:rPr>
              <a:t>ВЗАИМОДЕЙСТВИЕ СОЛЕЙ С КИСЛОТАМИ</a:t>
            </a:r>
            <a:endParaRPr lang="ru-RU" sz="4000" b="1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4638"/>
            <a:ext cx="8643938" cy="5440362"/>
          </a:xfrm>
          <a:ln w="2222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ru-RU" sz="3200" b="1" dirty="0" smtClean="0">
                <a:latin typeface="Georgia" pitchFamily="18" charset="0"/>
              </a:rPr>
              <a:t/>
            </a:r>
            <a:br>
              <a:rPr lang="ru-RU" sz="3200" b="1" dirty="0" smtClean="0">
                <a:latin typeface="Georgia" pitchFamily="18" charset="0"/>
              </a:rPr>
            </a:br>
            <a:r>
              <a:rPr lang="ru-RU" sz="3200" b="1" dirty="0" smtClean="0">
                <a:latin typeface="Georgia" pitchFamily="18" charset="0"/>
              </a:rPr>
              <a:t/>
            </a:r>
            <a:br>
              <a:rPr lang="ru-RU" sz="3200" b="1" dirty="0" smtClean="0">
                <a:latin typeface="Georgia" pitchFamily="18" charset="0"/>
              </a:rPr>
            </a:br>
            <a:r>
              <a:rPr lang="ru-RU" sz="3200" b="1" dirty="0" smtClean="0">
                <a:latin typeface="Georgia" pitchFamily="18" charset="0"/>
              </a:rPr>
              <a:t/>
            </a:r>
            <a:br>
              <a:rPr lang="ru-RU" sz="3200" b="1" dirty="0" smtClean="0">
                <a:latin typeface="Georgia" pitchFamily="18" charset="0"/>
              </a:rPr>
            </a:br>
            <a:r>
              <a:rPr lang="ru-RU" sz="3200" b="1" dirty="0" smtClean="0">
                <a:latin typeface="Georgia" pitchFamily="18" charset="0"/>
              </a:rPr>
              <a:t>С</a:t>
            </a:r>
            <a:r>
              <a:rPr lang="en-US" sz="3200" b="1" dirty="0" smtClean="0">
                <a:latin typeface="Georgia" pitchFamily="18" charset="0"/>
              </a:rPr>
              <a:t>aCO3 +</a:t>
            </a:r>
            <a:r>
              <a:rPr lang="en-US" sz="3200" b="1" dirty="0" smtClean="0">
                <a:solidFill>
                  <a:srgbClr val="FF0000"/>
                </a:solidFill>
                <a:latin typeface="Georgia" pitchFamily="18" charset="0"/>
              </a:rPr>
              <a:t>2</a:t>
            </a:r>
            <a:r>
              <a:rPr lang="en-US" sz="3200" b="1" dirty="0" smtClean="0">
                <a:latin typeface="Georgia" pitchFamily="18" charset="0"/>
              </a:rPr>
              <a:t>HNO3 =Ca(NO3)2+CO2+H2O</a:t>
            </a:r>
            <a:r>
              <a:rPr lang="en-US" sz="2800" b="1" dirty="0" smtClean="0">
                <a:latin typeface="Georgia" pitchFamily="18" charset="0"/>
              </a:rPr>
              <a:t/>
            </a:r>
            <a:br>
              <a:rPr lang="en-US" sz="2800" b="1" dirty="0" smtClean="0">
                <a:latin typeface="Georgia" pitchFamily="18" charset="0"/>
              </a:rPr>
            </a:br>
            <a:r>
              <a:rPr lang="en-US" sz="2800" b="1" dirty="0" smtClean="0">
                <a:latin typeface="Georgia" pitchFamily="18" charset="0"/>
              </a:rPr>
              <a:t/>
            </a:r>
            <a:br>
              <a:rPr lang="en-US" sz="2800" b="1" dirty="0" smtClean="0">
                <a:latin typeface="Georgia" pitchFamily="18" charset="0"/>
              </a:rPr>
            </a:br>
            <a:r>
              <a:rPr lang="en-US" sz="2800" b="1" dirty="0" smtClean="0">
                <a:latin typeface="Georgia" pitchFamily="18" charset="0"/>
              </a:rPr>
              <a:t/>
            </a:r>
            <a:br>
              <a:rPr lang="en-US" sz="2800" b="1" dirty="0" smtClean="0">
                <a:latin typeface="Georgia" pitchFamily="18" charset="0"/>
              </a:rPr>
            </a:br>
            <a:r>
              <a:rPr lang="en-US" sz="2800" b="1" dirty="0" smtClean="0">
                <a:latin typeface="Georgia" pitchFamily="18" charset="0"/>
              </a:rPr>
              <a:t/>
            </a:r>
            <a:br>
              <a:rPr lang="en-US" sz="2800" b="1" dirty="0" smtClean="0">
                <a:latin typeface="Georgia" pitchFamily="18" charset="0"/>
              </a:rPr>
            </a:br>
            <a:endParaRPr lang="ru-RU" sz="2800" b="1" dirty="0" smtClean="0">
              <a:latin typeface="Georgia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7216002" y="2856700"/>
            <a:ext cx="571500" cy="1587"/>
          </a:xfrm>
          <a:prstGeom prst="straightConnector1">
            <a:avLst/>
          </a:prstGeom>
          <a:ln w="12700">
            <a:solidFill>
              <a:schemeClr val="tx1">
                <a:alpha val="64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71538" y="642918"/>
            <a:ext cx="67866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</a:rPr>
              <a:t>ВЗАИМОДЕЙСТВИЕ СОЛЕЙ С  кислотами  </a:t>
            </a:r>
          </a:p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+mj-lt"/>
              </a:rPr>
              <a:t>ПРОВЕРЬ СЕБЯ!</a:t>
            </a:r>
            <a:endParaRPr lang="ru-RU" sz="4000" b="1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74638"/>
            <a:ext cx="8643938" cy="5440362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latin typeface="Georgia" pitchFamily="18" charset="0"/>
              </a:rPr>
              <a:t/>
            </a:r>
            <a:br>
              <a:rPr lang="ru-RU" sz="3600" b="1" dirty="0" smtClean="0">
                <a:latin typeface="Georgia" pitchFamily="18" charset="0"/>
              </a:rPr>
            </a:br>
            <a:r>
              <a:rPr lang="ru-RU" sz="3600" b="1" dirty="0" smtClean="0">
                <a:latin typeface="Georgia" pitchFamily="18" charset="0"/>
              </a:rPr>
              <a:t/>
            </a:r>
            <a:br>
              <a:rPr lang="ru-RU" sz="3600" b="1" dirty="0" smtClean="0">
                <a:latin typeface="Georgia" pitchFamily="18" charset="0"/>
              </a:rPr>
            </a:br>
            <a:r>
              <a:rPr lang="en-US" sz="3600" b="1" dirty="0" smtClean="0">
                <a:latin typeface="Georgia" pitchFamily="18" charset="0"/>
              </a:rPr>
              <a:t>FeSO4+</a:t>
            </a:r>
            <a:r>
              <a:rPr lang="en-US" sz="3600" b="1" dirty="0" smtClean="0">
                <a:solidFill>
                  <a:srgbClr val="C00000"/>
                </a:solidFill>
                <a:latin typeface="Georgia" pitchFamily="18" charset="0"/>
              </a:rPr>
              <a:t>2</a:t>
            </a:r>
            <a:r>
              <a:rPr lang="en-US" sz="3600" b="1" dirty="0" smtClean="0">
                <a:latin typeface="Georgia" pitchFamily="18" charset="0"/>
              </a:rPr>
              <a:t>NaOH=Na2SO4 +Fe(OH)2</a:t>
            </a:r>
            <a:endParaRPr lang="ru-RU" sz="3600" b="1" dirty="0" smtClean="0">
              <a:latin typeface="Georgia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8501092" y="3428998"/>
            <a:ext cx="573087" cy="1587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43108" y="714356"/>
            <a:ext cx="65722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+mj-lt"/>
              </a:rPr>
              <a:t>ВЗАИМОДЕЙСТВИЕ СОЛЕЙ СО ЩЕЛОЧАМИ</a:t>
            </a:r>
          </a:p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+mj-lt"/>
              </a:rPr>
              <a:t>ПРОВЕРЬ СЕБЯ!</a:t>
            </a:r>
          </a:p>
          <a:p>
            <a:pPr algn="ctr"/>
            <a:endParaRPr lang="ru-RU" sz="4000" b="1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143000" y="571500"/>
            <a:ext cx="6643688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    </a:t>
            </a:r>
            <a:r>
              <a:rPr lang="ru-RU" sz="2400" b="1"/>
              <a:t>Д О М А Ш Н Е Е        З А Д А Н И Е</a:t>
            </a:r>
          </a:p>
          <a:p>
            <a:endParaRPr lang="ru-RU" b="1"/>
          </a:p>
          <a:p>
            <a:endParaRPr lang="ru-RU" b="1"/>
          </a:p>
          <a:p>
            <a:pPr>
              <a:buFont typeface="Wingdings" pitchFamily="2" charset="2"/>
              <a:buChar char="Ø"/>
            </a:pPr>
            <a:r>
              <a:rPr lang="ru-RU" sz="2400" b="1" u="sng"/>
              <a:t>Обязательное для выполнения:</a:t>
            </a:r>
          </a:p>
          <a:p>
            <a:endParaRPr lang="ru-RU" sz="2400" b="1" u="sng"/>
          </a:p>
          <a:p>
            <a:r>
              <a:rPr lang="ru-RU" b="1"/>
              <a:t> Повторить определения</a:t>
            </a:r>
            <a:r>
              <a:rPr lang="en-US" b="1"/>
              <a:t> </a:t>
            </a:r>
            <a:r>
              <a:rPr lang="ru-RU" b="1"/>
              <a:t>§ 4</a:t>
            </a:r>
            <a:r>
              <a:rPr lang="en-US" b="1"/>
              <a:t>1</a:t>
            </a:r>
            <a:r>
              <a:rPr lang="ru-RU" b="1"/>
              <a:t>, 2 задания рабочей тетради на выбор : стр. 156-161; № 4-10.</a:t>
            </a:r>
          </a:p>
          <a:p>
            <a:endParaRPr lang="ru-RU" b="1"/>
          </a:p>
          <a:p>
            <a:endParaRPr lang="ru-RU" b="1"/>
          </a:p>
          <a:p>
            <a:pPr>
              <a:buFont typeface="Wingdings" pitchFamily="2" charset="2"/>
              <a:buChar char="Ø"/>
            </a:pPr>
            <a:r>
              <a:rPr lang="ru-RU" sz="2400" b="1" u="sng"/>
              <a:t>Дополнительное (по желанию): </a:t>
            </a:r>
          </a:p>
          <a:p>
            <a:endParaRPr lang="ru-RU" sz="2400" b="1" u="sng"/>
          </a:p>
          <a:p>
            <a:r>
              <a:rPr lang="ru-RU" b="1"/>
              <a:t>Исследование по теме «Соли в нашем доме».</a:t>
            </a:r>
          </a:p>
          <a:p>
            <a:r>
              <a:rPr lang="ru-RU" b="1"/>
              <a:t>Цель: выяснить, какие соли есть на кухне, в аптечке, ванной. </a:t>
            </a:r>
          </a:p>
          <a:p>
            <a:r>
              <a:rPr lang="ru-RU" b="1"/>
              <a:t>Оформление: презентация, фотоальбом, буклет.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latin typeface="Arial" charset="0"/>
                <a:cs typeface="Arial" charset="0"/>
              </a:rPr>
              <a:t>ТАБЛИЦА  САМОКОНТРОЛЯ</a:t>
            </a:r>
            <a:br>
              <a:rPr lang="ru-RU" sz="2400" b="1" smtClean="0">
                <a:latin typeface="Arial" charset="0"/>
                <a:cs typeface="Arial" charset="0"/>
              </a:rPr>
            </a:br>
            <a:endParaRPr lang="ru-RU" sz="2400" b="1" smtClean="0">
              <a:latin typeface="Arial" charset="0"/>
              <a:cs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8688" y="1285875"/>
          <a:ext cx="7000924" cy="35814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00528"/>
                <a:gridCol w="30003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Химические свойства солей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Понял(а) +</a:t>
                      </a:r>
                    </a:p>
                    <a:p>
                      <a:r>
                        <a:rPr lang="ru-RU" sz="2400" dirty="0" smtClean="0"/>
                        <a:t>Частично</a:t>
                      </a:r>
                      <a:r>
                        <a:rPr lang="ru-RU" sz="2400" baseline="0" dirty="0" smtClean="0"/>
                        <a:t> понял(а) +?</a:t>
                      </a:r>
                    </a:p>
                    <a:p>
                      <a:r>
                        <a:rPr lang="ru-RU" sz="2400" baseline="0" dirty="0" smtClean="0"/>
                        <a:t>Не понял(а)  --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Соль 1 + металл 1 = соль2 + металл2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 +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Соль 1+ соль 2 = соль 3 + соль 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 +?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Соль 1 + кислота 1 = соль 2 +кислота 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 ---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Соль 1+щёлочь = соль 2 + основание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          +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191496810"/>
              </p:ext>
            </p:extLst>
          </p:nvPr>
        </p:nvGraphicFramePr>
        <p:xfrm>
          <a:off x="1000100" y="1428736"/>
          <a:ext cx="7215238" cy="503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5786" y="285728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Franklin Gothic Medium" pitchFamily="34" charset="0"/>
              </a:rPr>
              <a:t>Реализация </a:t>
            </a:r>
            <a:r>
              <a:rPr lang="ru-RU" sz="2400" b="1" dirty="0" err="1" smtClean="0">
                <a:solidFill>
                  <a:schemeClr val="tx2"/>
                </a:solidFill>
                <a:latin typeface="Franklin Gothic Medium" pitchFamily="34" charset="0"/>
              </a:rPr>
              <a:t>компетентностного</a:t>
            </a:r>
            <a:r>
              <a:rPr lang="ru-RU" sz="2400" b="1" dirty="0" smtClean="0">
                <a:solidFill>
                  <a:schemeClr val="tx2"/>
                </a:solidFill>
                <a:latin typeface="Franklin Gothic Medium" pitchFamily="34" charset="0"/>
              </a:rPr>
              <a:t> подхода к обучению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Franklin Gothic Medium" pitchFamily="34" charset="0"/>
              </a:rPr>
              <a:t>Урок   по теме «Химические свойства солей»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4643446"/>
            <a:ext cx="5235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/>
                </a:solidFill>
                <a:hlinkClick r:id="rId7" action="ppaction://hlinksldjump"/>
              </a:rPr>
              <a:t>КОМПЕТЕНТНОСТНЫЕ</a:t>
            </a:r>
            <a:r>
              <a:rPr lang="ru-RU" b="1" dirty="0" smtClean="0">
                <a:solidFill>
                  <a:schemeClr val="bg2"/>
                </a:solidFill>
                <a:hlinkClick r:id="rId7" action="ppaction://hlinksldjump"/>
              </a:rPr>
              <a:t>  </a:t>
            </a:r>
            <a:r>
              <a:rPr lang="ru-RU" sz="2800" b="1" dirty="0" smtClean="0">
                <a:solidFill>
                  <a:schemeClr val="bg2"/>
                </a:solidFill>
                <a:hlinkClick r:id="rId7" action="ppaction://hlinksldjump"/>
              </a:rPr>
              <a:t>ЗАДАНИЯ</a:t>
            </a:r>
            <a:endParaRPr lang="ru-RU" sz="2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431964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0695 -7.40741E-7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3">
                                            <p:graphicEl>
                                              <a:dgm id="{36133411-8FE4-4491-BA08-56144C63C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5 -7.40741E-7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3">
                                            <p:graphicEl>
                                              <a:dgm id="{5EEAA564-2D02-4C79-A0CD-EC5644FDC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20" dur="1000" spd="-100000" fill="hold"/>
                                        <p:tgtEl>
                                          <p:spTgt spid="3">
                                            <p:graphicEl>
                                              <a:dgm id="{8B82C056-6D44-4EC6-B428-208028A04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5" dur="1000" spd="-100000" fill="hold"/>
                                        <p:tgtEl>
                                          <p:spTgt spid="3">
                                            <p:graphicEl>
                                              <a:dgm id="{2F55DC1D-2488-4424-936F-00C76D4A82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31" dur="1000" spd="-100000" fill="hold"/>
                                        <p:tgtEl>
                                          <p:spTgt spid="3">
                                            <p:graphicEl>
                                              <a:dgm id="{0B2BB8AA-4092-4C07-BA8C-D47A4D6D5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6" dur="1000" spd="-100000" fill="hold"/>
                                        <p:tgtEl>
                                          <p:spTgt spid="3">
                                            <p:graphicEl>
                                              <a:dgm id="{CAEE08B3-1990-4730-B352-C1BE95C73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2 -7.40741E-7 " pathEditMode="relative" rAng="0" ptsTypes="AA">
                                      <p:cBhvr>
                                        <p:cTn id="42" dur="1000" spd="-100000" fill="hold"/>
                                        <p:tgtEl>
                                          <p:spTgt spid="3">
                                            <p:graphicEl>
                                              <a:dgm id="{C24DEB7B-AAFE-4777-B8F6-0463A3E03E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7" dur="1000" spd="-100000" fill="hold"/>
                                        <p:tgtEl>
                                          <p:spTgt spid="3">
                                            <p:graphicEl>
                                              <a:dgm id="{FD5949A6-095C-41CC-A96A-D3022429C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9653 -7.40741E-7 " pathEditMode="relative" rAng="0" ptsTypes="AA">
                                      <p:cBhvr>
                                        <p:cTn id="59" dur="1000" spd="-100000" fill="hold"/>
                                        <p:tgtEl>
                                          <p:spTgt spid="3">
                                            <p:graphicEl>
                                              <a:dgm id="{AB2C5E68-71D1-45BF-8944-A26400AB7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5" dur="1000" spd="-100000" fill="hold"/>
                                        <p:tgtEl>
                                          <p:spTgt spid="3">
                                            <p:graphicEl>
                                              <a:dgm id="{21987A41-88CE-4917-A47B-5C68237DC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Graphic spid="3" grpI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6" y="1397000"/>
          <a:ext cx="7500990" cy="5846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0495"/>
                <a:gridCol w="3750495"/>
              </a:tblGrid>
              <a:tr h="42068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 «5»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 «4»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Сульфит калия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Силикат натрия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Гидрофосфат</a:t>
                      </a:r>
                      <a:r>
                        <a:rPr lang="ru-RU" sz="2800" dirty="0" smtClean="0"/>
                        <a:t>  алюминия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Нитрат кальция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Гидроксосульфат</a:t>
                      </a:r>
                      <a:r>
                        <a:rPr lang="ru-RU" sz="2800" baseline="0" dirty="0" smtClean="0"/>
                        <a:t>  кальция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Карбонат натрия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Гидрокарбонат  бария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Фосфат бария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Нитрит кальция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Хлорид магния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Гидроксонитрат</a:t>
                      </a:r>
                      <a:r>
                        <a:rPr lang="ru-RU" sz="2800" dirty="0" smtClean="0"/>
                        <a:t> кальция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Гидрокарбонат кальция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Силикат алюминия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Дигидрофосфат</a:t>
                      </a:r>
                      <a:r>
                        <a:rPr lang="ru-RU" sz="2800" dirty="0" smtClean="0"/>
                        <a:t> натрия</a:t>
                      </a:r>
                      <a:endParaRPr lang="ru-RU" sz="2800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5"/>
            <a:ext cx="7772400" cy="571500"/>
          </a:xfrm>
        </p:spPr>
        <p:txBody>
          <a:bodyPr/>
          <a:lstStyle/>
          <a:p>
            <a:r>
              <a:rPr lang="ru-RU" sz="4000" b="1" dirty="0" smtClean="0"/>
              <a:t>ФИЛОЛОГИЯ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6" name="Рисунок 3" descr="Гомер о соли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714375"/>
            <a:ext cx="764381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ИСТОРИЯ</a:t>
            </a:r>
          </a:p>
        </p:txBody>
      </p:sp>
      <p:pic>
        <p:nvPicPr>
          <p:cNvPr id="4099" name="Содержимое 3" descr="война за со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928813"/>
            <a:ext cx="3000375" cy="3071812"/>
          </a:xfrm>
        </p:spPr>
      </p:pic>
      <p:pic>
        <p:nvPicPr>
          <p:cNvPr id="4100" name="Рисунок 4" descr="истрия соли.jpg"/>
          <p:cNvPicPr>
            <a:picLocks noChangeAspect="1"/>
          </p:cNvPicPr>
          <p:nvPr/>
        </p:nvPicPr>
        <p:blipFill>
          <a:blip r:embed="rId3" cstate="print"/>
          <a:srcRect t="33750"/>
          <a:stretch>
            <a:fillRect/>
          </a:stretch>
        </p:blipFill>
        <p:spPr bwMode="auto">
          <a:xfrm>
            <a:off x="3643306" y="2000240"/>
            <a:ext cx="5357812" cy="378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hangingPunct="1"/>
            <a:r>
              <a:rPr lang="ru-RU" sz="4000" dirty="0" smtClean="0"/>
              <a:t>ИСТОРИЯ</a:t>
            </a:r>
          </a:p>
        </p:txBody>
      </p:sp>
      <p:pic>
        <p:nvPicPr>
          <p:cNvPr id="4" name="Содержимое 3" descr="наполе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38" y="928670"/>
            <a:ext cx="6786562" cy="5149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7188" y="500063"/>
            <a:ext cx="1166971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/>
              <a:t>    </a:t>
            </a:r>
            <a:r>
              <a:rPr lang="ru-RU" sz="4800" b="1" i="1" u="sng">
                <a:solidFill>
                  <a:srgbClr val="7030A0"/>
                </a:solidFill>
              </a:rPr>
              <a:t>ГИДРО</a:t>
            </a:r>
            <a:r>
              <a:rPr lang="ru-RU" sz="4800" b="1"/>
              <a:t>КАРБОНАТ</a:t>
            </a:r>
          </a:p>
          <a:p>
            <a:r>
              <a:rPr lang="ru-RU" sz="4800" b="1"/>
              <a:t>               НАТРИЯ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00188" y="4643438"/>
            <a:ext cx="57356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 b="1">
                <a:latin typeface="Georgia" pitchFamily="18" charset="0"/>
              </a:rPr>
              <a:t>Na</a:t>
            </a:r>
            <a:r>
              <a:rPr lang="en-US" sz="9600" b="1">
                <a:solidFill>
                  <a:srgbClr val="7030A0"/>
                </a:solidFill>
                <a:latin typeface="Georgia" pitchFamily="18" charset="0"/>
              </a:rPr>
              <a:t>H</a:t>
            </a:r>
            <a:r>
              <a:rPr lang="en-US" sz="9600" b="1">
                <a:latin typeface="Georgia" pitchFamily="18" charset="0"/>
              </a:rPr>
              <a:t>CO3</a:t>
            </a:r>
            <a:endParaRPr lang="ru-RU" sz="9600" b="1">
              <a:latin typeface="Georgia" pitchFamily="18" charset="0"/>
            </a:endParaRPr>
          </a:p>
        </p:txBody>
      </p:sp>
      <p:pic>
        <p:nvPicPr>
          <p:cNvPr id="4" name="Рисунок 3" descr="сода пищева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38" y="1285875"/>
            <a:ext cx="264318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0063" y="928688"/>
            <a:ext cx="7715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/>
              <a:t>КАРБОНАТ  КАЛЬЦИЯ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85813" y="4214813"/>
            <a:ext cx="58864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>
                <a:latin typeface="Georgia" pitchFamily="18" charset="0"/>
              </a:rPr>
              <a:t>СаСО3</a:t>
            </a:r>
          </a:p>
        </p:txBody>
      </p:sp>
      <p:pic>
        <p:nvPicPr>
          <p:cNvPr id="4" name="Рисунок 3" descr="Рисунок1мелки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071688"/>
            <a:ext cx="25003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Афин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1785938"/>
            <a:ext cx="36433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71500" y="785813"/>
            <a:ext cx="81438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 i="1" u="sng">
                <a:solidFill>
                  <a:srgbClr val="FF0000"/>
                </a:solidFill>
              </a:rPr>
              <a:t>ГИДРОКСО</a:t>
            </a:r>
            <a:r>
              <a:rPr lang="ru-RU" sz="4800" b="1"/>
              <a:t>КАРБОНАТ</a:t>
            </a:r>
          </a:p>
          <a:p>
            <a:r>
              <a:rPr lang="ru-RU" sz="4800" b="1"/>
              <a:t>           МЕДИ </a:t>
            </a:r>
            <a:r>
              <a:rPr lang="he-IL" sz="4800" b="1"/>
              <a:t>׀׀</a:t>
            </a:r>
            <a:endParaRPr lang="ru-RU" sz="4800" b="1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28625" y="4714875"/>
            <a:ext cx="89296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latin typeface="Georgia" pitchFamily="18" charset="0"/>
              </a:rPr>
              <a:t>(</a:t>
            </a:r>
            <a:r>
              <a:rPr lang="ru-RU" sz="9600">
                <a:latin typeface="Georgia" pitchFamily="18" charset="0"/>
              </a:rPr>
              <a:t>С</a:t>
            </a:r>
            <a:r>
              <a:rPr lang="en-US" sz="9600">
                <a:latin typeface="Georgia" pitchFamily="18" charset="0"/>
              </a:rPr>
              <a:t>u</a:t>
            </a:r>
            <a:r>
              <a:rPr lang="en-US" sz="9600">
                <a:solidFill>
                  <a:srgbClr val="FF0000"/>
                </a:solidFill>
                <a:latin typeface="Georgia" pitchFamily="18" charset="0"/>
              </a:rPr>
              <a:t>OH</a:t>
            </a:r>
            <a:r>
              <a:rPr lang="en-US" sz="9600">
                <a:latin typeface="Georgia" pitchFamily="18" charset="0"/>
              </a:rPr>
              <a:t>)2CO3</a:t>
            </a:r>
            <a:endParaRPr lang="ru-RU" sz="9600">
              <a:latin typeface="Georgia" pitchFamily="18" charset="0"/>
            </a:endParaRPr>
          </a:p>
        </p:txBody>
      </p:sp>
      <p:pic>
        <p:nvPicPr>
          <p:cNvPr id="4" name="Рисунок 3" descr="малахит изделие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286000"/>
            <a:ext cx="32146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00688" y="4286250"/>
            <a:ext cx="2603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изделие из малахита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28813" y="4500563"/>
            <a:ext cx="1139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малахит</a:t>
            </a:r>
          </a:p>
        </p:txBody>
      </p:sp>
      <p:pic>
        <p:nvPicPr>
          <p:cNvPr id="9" name="Рисунок 8" descr="шкатулк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2357438"/>
            <a:ext cx="328612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0063" y="928688"/>
            <a:ext cx="7715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/>
              <a:t>   </a:t>
            </a:r>
            <a:r>
              <a:rPr lang="ru-RU" sz="4800" b="1"/>
              <a:t>КАРБОНАТ  НАТРИЯ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85875" y="4214813"/>
            <a:ext cx="53863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 b="1">
                <a:latin typeface="Georgia" pitchFamily="18" charset="0"/>
              </a:rPr>
              <a:t>N</a:t>
            </a:r>
            <a:r>
              <a:rPr lang="ru-RU" sz="9600" b="1">
                <a:latin typeface="Georgia" pitchFamily="18" charset="0"/>
              </a:rPr>
              <a:t>а</a:t>
            </a:r>
            <a:r>
              <a:rPr lang="en-US" sz="9600" b="1">
                <a:latin typeface="Georgia" pitchFamily="18" charset="0"/>
              </a:rPr>
              <a:t>2</a:t>
            </a:r>
            <a:r>
              <a:rPr lang="ru-RU" sz="9600" b="1">
                <a:latin typeface="Georgia" pitchFamily="18" charset="0"/>
              </a:rPr>
              <a:t>СО3</a:t>
            </a:r>
          </a:p>
        </p:txBody>
      </p:sp>
      <p:pic>
        <p:nvPicPr>
          <p:cNvPr id="5" name="Рисунок 4" descr="Рисунок1сода кальцинированна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1857375"/>
            <a:ext cx="1928812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1180</TotalTime>
  <Words>346</Words>
  <Application>Microsoft Office PowerPoint</Application>
  <PresentationFormat>Экран (4:3)</PresentationFormat>
  <Paragraphs>110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</vt:lpstr>
      <vt:lpstr>Слайд 1</vt:lpstr>
      <vt:lpstr>Слайд 2</vt:lpstr>
      <vt:lpstr>ФИЛОЛОГИЯ</vt:lpstr>
      <vt:lpstr>ИСТОРИЯ</vt:lpstr>
      <vt:lpstr>ИСТОРИЯ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СaCO3 +2HNO3 =Ca(NO3)2+CO2+H2O    </vt:lpstr>
      <vt:lpstr>  FeSO4+2NaOH=Na2SO4 +Fe(OH)2</vt:lpstr>
      <vt:lpstr>Слайд 18</vt:lpstr>
      <vt:lpstr>ТАБЛИЦА  САМОКОНТРОЛЯ </vt:lpstr>
      <vt:lpstr>Слайд 20</vt:lpstr>
    </vt:vector>
  </TitlesOfParts>
  <Company>МОУШИЛИ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CОЛИ</dc:title>
  <dc:creator>Тамара</dc:creator>
  <cp:lastModifiedBy>Шараповская СОШ</cp:lastModifiedBy>
  <cp:revision>1201</cp:revision>
  <dcterms:created xsi:type="dcterms:W3CDTF">2009-04-19T17:11:46Z</dcterms:created>
  <dcterms:modified xsi:type="dcterms:W3CDTF">2018-04-12T07:42:35Z</dcterms:modified>
</cp:coreProperties>
</file>