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99" r:id="rId5"/>
    <p:sldId id="283" r:id="rId6"/>
    <p:sldId id="271" r:id="rId7"/>
    <p:sldId id="272" r:id="rId8"/>
    <p:sldId id="274" r:id="rId9"/>
    <p:sldId id="275" r:id="rId10"/>
    <p:sldId id="287" r:id="rId11"/>
    <p:sldId id="288" r:id="rId12"/>
    <p:sldId id="289" r:id="rId13"/>
    <p:sldId id="276" r:id="rId14"/>
    <p:sldId id="277" r:id="rId15"/>
    <p:sldId id="278" r:id="rId16"/>
    <p:sldId id="279" r:id="rId17"/>
    <p:sldId id="280" r:id="rId18"/>
    <p:sldId id="281" r:id="rId19"/>
    <p:sldId id="290" r:id="rId20"/>
    <p:sldId id="291" r:id="rId21"/>
    <p:sldId id="292" r:id="rId22"/>
    <p:sldId id="293" r:id="rId23"/>
    <p:sldId id="294" r:id="rId24"/>
    <p:sldId id="295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04" autoAdjust="0"/>
  </p:normalViewPr>
  <p:slideViewPr>
    <p:cSldViewPr snapToGrid="0">
      <p:cViewPr>
        <p:scale>
          <a:sx n="89" d="100"/>
          <a:sy n="89" d="100"/>
        </p:scale>
        <p:origin x="-18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10D311-EE91-4E51-81DC-6E79EFC6A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D3A76BB-B6A3-4C48-8625-46780D6EFC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76E1DE6-423C-46E3-A78E-DEF2D7803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B4C1-0F24-4904-9710-4EA8817AF078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8304E4B-CF15-4D86-BB7E-3E78C0167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57C27FE-4782-4360-A447-72A7D475E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C05E-AB17-41D2-B779-AB63C1D81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351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65107B-D1F9-464B-AD3B-887C06DF2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762CBD2-FC1A-44B3-BFE6-0BB9830274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E4EF0F4-416E-4E9D-BC5C-8DD8ABB43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B4C1-0F24-4904-9710-4EA8817AF078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2EF531-9D04-4456-8014-F827E78FB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D2C71A4-93BD-4C91-B7FF-668DE6DC0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C05E-AB17-41D2-B779-AB63C1D81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026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124F810-04FA-4394-ACED-B0650285CE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0695986-63E7-4848-9A7E-40EB9F237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0553592-F065-4D78-8AAA-704CE1434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B4C1-0F24-4904-9710-4EA8817AF078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346D912-A997-46A7-85D5-0AF10D08A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26467B7-7E7E-468A-9E3E-8D02C6378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C05E-AB17-41D2-B779-AB63C1D81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20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646F30-4D99-4EAF-86F5-1032CF286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2766C95-8364-4C00-AC5C-0A2DCE9B4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7674A9F-F0C8-4137-BD59-3572B7800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B4C1-0F24-4904-9710-4EA8817AF078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B859A9B-C129-4E3A-99B4-2CFC492D3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28F5F69-03AF-46F2-B1D2-FE07A8DE8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C05E-AB17-41D2-B779-AB63C1D81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689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953FE4-C45B-4F0F-B7AC-515435B9A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4AD4891-3EC1-4A6C-BDA8-CF792188D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14F7569-FCEA-4496-9A97-C5161B0A1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B4C1-0F24-4904-9710-4EA8817AF078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3B8CC5C-D567-423F-AC01-31A06D377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9C6DED2-CE13-4E27-8DAD-8EF2EBE0E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C05E-AB17-41D2-B779-AB63C1D81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423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019D1A-085C-4C71-8A41-4AEAFEDB6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0DE279-E696-4ADA-951B-F452886521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8E95F24-F184-4F67-A93A-06FE2D1A4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DD95AF9-298E-4A3E-BB74-C1AA32728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B4C1-0F24-4904-9710-4EA8817AF078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C8F59FE-1BD5-4C88-9507-FE913769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F220507-1119-46DC-9E2E-D13D672A6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C05E-AB17-41D2-B779-AB63C1D81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898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ABC80C-4068-4207-A1AC-74DC10FCA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F1669FA-E2FA-49DA-AF30-61211ACBB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742DD2F-4912-4B19-93F6-5D6F5BD8EA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05FAAF1-1474-40A0-9816-75F53994CC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C29DEBE-1CD7-4DE5-9ACC-27CD6B220A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B205F82-E2C4-4B93-823A-7AF7FA52C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B4C1-0F24-4904-9710-4EA8817AF078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D067775-516A-44A0-B968-505F46917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F0F5567-11A0-4F17-BE15-8801733A3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C05E-AB17-41D2-B779-AB63C1D81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14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D9C698-69BB-47AE-8258-ECA8821B6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9F5047C-C5C3-48B7-9575-72F8F978B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B4C1-0F24-4904-9710-4EA8817AF078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2E95536-A27D-4F1C-95B5-D8A55B508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97A7559-CF7F-42A2-AB29-9EE867079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C05E-AB17-41D2-B779-AB63C1D81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90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DC96B11-F5C3-4C9F-83FE-CDF8CBDE0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B4C1-0F24-4904-9710-4EA8817AF078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BE57546-236C-447A-AF07-F3C1A58A2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1B299AB-DEEC-47EE-914D-7C1F66508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C05E-AB17-41D2-B779-AB63C1D81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400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CA7ABE-5217-4E4D-BB2F-20CA9C521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C3E2E02-63B4-4081-A086-D4B9C0FB4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4C8039A-B33F-432F-82D3-1729F45F9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6294F2D-0CA7-49D6-A4D4-3049ABE8C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B4C1-0F24-4904-9710-4EA8817AF078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3C596B3-7CCD-4E3B-9091-AA8BCC788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032012A-8C3D-4905-8349-6320D4BA2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C05E-AB17-41D2-B779-AB63C1D81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129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D376C3-0A39-4301-ADAC-B52852E83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DE7299B-A69B-4EFA-8494-F0FAAA32C5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2A38F8D-B736-4084-976E-C86AC8AEC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A9BF714-5B1B-4577-BE03-016EDD759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B4C1-0F24-4904-9710-4EA8817AF078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59CB312-08D0-4B35-A77C-D139F30D4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C834C92-3180-4998-844B-7C2F3C13B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0C05E-AB17-41D2-B779-AB63C1D81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047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77560A-BED3-4462-B4AB-D9FDEB13A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250FC66-64FC-493C-963C-416B7B20E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25D1502-89B6-4EF6-A19B-ECF8C5B55F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BB4C1-0F24-4904-9710-4EA8817AF078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9A2468-D188-4640-9BB8-7996C5B3DC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57633EB-2BFF-405F-B50B-D6B826BBEC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0C05E-AB17-41D2-B779-AB63C1D81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44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22537C-97B0-4735-9DDF-F17570388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5D70EE99-3877-4B7A-9C1F-310F3156B8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7ED20E9-986F-46FB-AD9D-9FCF1A4724C3}"/>
              </a:ext>
            </a:extLst>
          </p:cNvPr>
          <p:cNvSpPr/>
          <p:nvPr/>
        </p:nvSpPr>
        <p:spPr>
          <a:xfrm>
            <a:off x="2503357" y="1690687"/>
            <a:ext cx="55763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урок прав человека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50615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373AD9-254C-4B92-83A1-4CB8883EA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Ситуация: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653598D-C0B9-4C3B-B8F5-C67BFBA071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1" y="1799424"/>
            <a:ext cx="2626352" cy="2013817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4AA6908-D7B3-4F93-BE10-00E334E1FE3B}"/>
              </a:ext>
            </a:extLst>
          </p:cNvPr>
          <p:cNvSpPr/>
          <p:nvPr/>
        </p:nvSpPr>
        <p:spPr>
          <a:xfrm>
            <a:off x="6280484" y="2213811"/>
            <a:ext cx="554140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Ткачиха с поварихой, со сватьей бабой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Бабарихой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оговорили царицу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040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09D7A5-1BC4-49CA-93D4-22B70882F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69BA6A8-64E6-44BC-91C2-ED6AE705D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Посягательство на честь и репутацию</a:t>
            </a:r>
          </a:p>
        </p:txBody>
      </p:sp>
    </p:spTree>
    <p:extLst>
      <p:ext uri="{BB962C8B-B14F-4D97-AF65-F5344CB8AC3E}">
        <p14:creationId xmlns:p14="http://schemas.microsoft.com/office/powerpoint/2010/main" val="511886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29085D13-F79B-4B81-98D4-6CE08D0973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3516" y="1389018"/>
            <a:ext cx="7239000" cy="407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51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31C0107-B48F-4983-8CC6-51281F4A3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Ситуация №1.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– Сколько раз тебе говорить – после 11 часов вечера ты должен отправить своих гостей по домам! Ваша ужасная музыка действует всем на нервы!!!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Сын – Но, мама!!! Ты же всё равно не спишь. Кроме того, имею я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свободу ассоциаций и свободу мирных собраний?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чём нужно знать маме, чтобы грамотно ответить на вопрос, поставленный её непослушным сыном</a:t>
            </a:r>
          </a:p>
        </p:txBody>
      </p:sp>
    </p:spTree>
    <p:extLst>
      <p:ext uri="{BB962C8B-B14F-4D97-AF65-F5344CB8AC3E}">
        <p14:creationId xmlns:p14="http://schemas.microsoft.com/office/powerpoint/2010/main" val="56240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D559E4A-A2FC-4591-BF6F-BA012C497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В данном случае поведение сына ущемляет права и свободы других лиц, проживающих в этой квартире, и является нарушением порядка</a:t>
            </a:r>
          </a:p>
        </p:txBody>
      </p:sp>
    </p:spTree>
    <p:extLst>
      <p:ext uri="{BB962C8B-B14F-4D97-AF65-F5344CB8AC3E}">
        <p14:creationId xmlns:p14="http://schemas.microsoft.com/office/powerpoint/2010/main" val="3651265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D49DD4A-05DA-4017-AF7A-794C1C476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/>
              <a:t>Ситуация №2.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Ученик – Марья Ивановна! Я к Вам больше на историю ходить не буду. Зачем она мне, если я шофером буду? Да и сами Вы историю не знаете, путаетесь часто, уроки у Вас неинтересные. Пусть нам другого учителя найдут, поумнее...</a:t>
            </a:r>
          </a:p>
          <a:p>
            <a:pPr marL="0" indent="0">
              <a:buNone/>
            </a:pPr>
            <a:r>
              <a:rPr lang="ru-RU" sz="1800" dirty="0"/>
              <a:t>Учительница - Как ты смеешь, Иванов, так со мною разговаривать?</a:t>
            </a:r>
          </a:p>
          <a:p>
            <a:pPr marL="0" indent="0">
              <a:buNone/>
            </a:pPr>
            <a:r>
              <a:rPr lang="ru-RU" sz="1800" dirty="0"/>
              <a:t>Ученик – Смею, Марья Ивановна! </a:t>
            </a:r>
            <a:r>
              <a:rPr lang="ru-RU" sz="1800" dirty="0">
                <a:solidFill>
                  <a:srgbClr val="002060"/>
                </a:solidFill>
              </a:rPr>
              <a:t>У меня есть право свободно формулировать взгляды по всем вопросам, меня касающимся</a:t>
            </a:r>
            <a:r>
              <a:rPr lang="ru-RU" sz="1800" dirty="0"/>
              <a:t>. А Ваше преподавание меня касается, потому что я от него вчера пострадал – меня за вашу двойку знаете как наказали... Не разрешили в кино сходить. Так что слушайте – преподаватель вы плохой, неумелый...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1759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CB921F-2CA6-437B-8C0C-15823F449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Закон в этой ситуации на стороне Марьи Ивановны. А чего нельзя допускать, заявляя о своих правах? – Что бы пострадала репутация других людей.</a:t>
            </a:r>
          </a:p>
        </p:txBody>
      </p:sp>
    </p:spTree>
    <p:extLst>
      <p:ext uri="{BB962C8B-B14F-4D97-AF65-F5344CB8AC3E}">
        <p14:creationId xmlns:p14="http://schemas.microsoft.com/office/powerpoint/2010/main" val="359174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5BB709-B916-4FC2-96EE-EC095F3B9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Ситуация 3.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E7153B3-4F61-4D65-8D52-F94DE8EFE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Сидоров разбил окно в школе. Это видели его одноклассники и сообщили его классной руководительнице.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 Сидоров!!! Это ты разбил окно! Теперь ты у меня не отвертишься!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Сидоров – А что Сидоров! Чуть что – так сразу Сидоров! Вы сами-то видели?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 А мне и видеть не надо...Весь класс подтвердит. Пойдём-ка к директору!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Сидоров – А вы сначала докажите, а потом и к директору пойдем... Но вы же ещё и виновной окажитесь, потому что нарушили  презумпцию невиновности - основные гарантий Международного права!!! .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017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16FD935-C14C-4FF3-A639-26C960DF1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же касается презумпции невиновности, то о ней говорится лишь в связи с нарушениями уголовного законодательства, что к данному конкретному факту отношения не имеет. Налицо чистая случайность, которую  можно связать с нарушением школьной дисциплины, в том случае, если окно было разбито преднамеренно.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04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898D40-B819-42FE-A3B3-AC84E6C9E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Ситуация 4.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44EA973-551E-4FFF-B210-AB920C8C0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Учитель. Оля, ты сегодня дежурная, вытри, пожалуйста, доску и полей цветы.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Оля. Вы не имеете права заставлять меня дежурить!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Конвенци­ей ребенка запрещено насилие над детьми!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4616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DD8AFA-22EC-4CE2-982D-8A73B73EA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91F9A657-4312-4735-B1A8-06DC92DC4D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5939" y="-62135"/>
            <a:ext cx="12527939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09ACAE4-0E66-4046-8A3F-AEF929241BF6}"/>
              </a:ext>
            </a:extLst>
          </p:cNvPr>
          <p:cNvSpPr/>
          <p:nvPr/>
        </p:nvSpPr>
        <p:spPr>
          <a:xfrm>
            <a:off x="2053652" y="1484026"/>
            <a:ext cx="4976735" cy="516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декабря 1948 года на третьей Ассамблее ООН была принята Всеобщая декларация прав человека. В 1950 году ООН было принято решение отмечать день принятия Всеобщей декларации прав человека как День прав человека. В 2017 году празднуется День прав человека в 69 раз.</a:t>
            </a: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3C4BB6E-0491-4943-AEF1-B6BD9E9E7C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6899" y="2117947"/>
            <a:ext cx="3290724" cy="289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90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08BCE0E-C739-4562-9126-B487AE65C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прав у Оли есть и обязанности - дежурного (как и всех детей класса). Кроме того, есть обязанность уважать права дру­гих людей начистоту в классе. Ее права действуют, если не нарушают права других!)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071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1D3C93-3012-44F4-85B3-A68684BE4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Ситуация 5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11BB6AB-539B-487C-98BF-F0D2622C4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Учитель. Миша, убери пожалуйста за собой посуду.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Миша: Почему я должен убирать? Пусть работники столовой убирают. </a:t>
            </a:r>
          </a:p>
        </p:txBody>
      </p:sp>
    </p:spTree>
    <p:extLst>
      <p:ext uri="{BB962C8B-B14F-4D97-AF65-F5344CB8AC3E}">
        <p14:creationId xmlns:p14="http://schemas.microsoft.com/office/powerpoint/2010/main" val="4278066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B10B41A-D678-4739-ACCE-16C747D88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обязаны  уважительно относится к работникам столовой. Учащийся обязан после приема пищи убрать со стола посуду.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3858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467EFF-C86C-4846-B74C-D839E25B3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Ситуация 6.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36D52B3-A391-4EBE-A048-84E23CAC8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Гриша, слезь с подоконника!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Гриша: Почему я должен слезть с подоконника, хочу и буду сидеть</a:t>
            </a:r>
            <a:r>
              <a:rPr lang="ru-RU" dirty="0"/>
              <a:t>.</a:t>
            </a:r>
            <a:r>
              <a:rPr lang="ru-RU" i="1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921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9C0516A-520D-4798-B4EF-155BF86CC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 самовольно раскрывать окна, сидеть на подоконниках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444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8B1FE0-9687-480C-82BB-9BE455D1E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E5C9D4C6-8C07-449F-92C9-EF3A646F7E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AC9BE6A-6008-4D9E-B91C-542EF4009B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0548" y="1338431"/>
            <a:ext cx="5101310" cy="390292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0DA914B-2FD4-4642-ACB6-A2EF56A5C5A7}"/>
              </a:ext>
            </a:extLst>
          </p:cNvPr>
          <p:cNvSpPr/>
          <p:nvPr/>
        </p:nvSpPr>
        <p:spPr>
          <a:xfrm>
            <a:off x="2191407" y="1231608"/>
            <a:ext cx="467899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75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Инициатором Единого урока права  выступил Уполномоченный по правам человека в Российской Федерации  Т.Н. Москалькова при поддержке уполномоченных по правам человека в 85 субъектах Российской Федерации, Минобрнауки России и Временной комиссии Совета Федерации по развитию информационного общества.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388E153-4DEB-4D6C-98A0-B0DB98DA507D}"/>
              </a:ext>
            </a:extLst>
          </p:cNvPr>
          <p:cNvSpPr/>
          <p:nvPr/>
        </p:nvSpPr>
        <p:spPr>
          <a:xfrm>
            <a:off x="2948152" y="5626392"/>
            <a:ext cx="8970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год 20-летия принятия Федерального конституционного закона «Об Уполномоченном по правам человека в Российской Федерации»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15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898637-F6AC-4185-A832-15503863D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359"/>
            <a:ext cx="10515600" cy="1797269"/>
          </a:xfrm>
        </p:spPr>
        <p:txBody>
          <a:bodyPr>
            <a:noAutofit/>
          </a:bodyPr>
          <a:lstStyle/>
          <a:p>
            <a:pPr algn="just"/>
            <a:r>
              <a:rPr lang="ru-RU" sz="3200" dirty="0"/>
              <a:t/>
            </a:r>
            <a:br>
              <a:rPr lang="ru-RU" sz="3200" dirty="0"/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человека –это охраняемая, обеспечиваемая государством возможность что-то делать, осуществлять, иметь достойные условия жизни.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позволяют не зависеть ни от кого, кроме закона, являться свободным в проявлении своей воли).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F396A3D2-40C5-4823-8CE5-57842EC006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2821" y="3153104"/>
            <a:ext cx="4900863" cy="225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75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5CA9E-D532-495B-8472-D6E5EEC4D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0A5969C4-65BB-4E4E-BA14-E9D821CB30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0" y="126124"/>
            <a:ext cx="12147540" cy="673187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0D70EFB-4D69-488E-8B89-124BAC404F0F}"/>
              </a:ext>
            </a:extLst>
          </p:cNvPr>
          <p:cNvSpPr/>
          <p:nvPr/>
        </p:nvSpPr>
        <p:spPr>
          <a:xfrm>
            <a:off x="3048000" y="310583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4000" dirty="0">
                <a:solidFill>
                  <a:srgbClr val="000000"/>
                </a:solidFill>
                <a:latin typeface="Open Sans"/>
                <a:cs typeface="Times New Roman" panose="02020603050405020304" pitchFamily="18" charset="0"/>
              </a:rPr>
              <a:t>Какие права нарушены?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03367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585B68-641E-432F-8963-D1D859F65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Ситуация: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60069DFA-F8D7-4B10-8B25-BDB36975F9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101" y="2404474"/>
            <a:ext cx="2732069" cy="204905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7D68D44-08CC-49C9-9CBB-14B886D23CDE}"/>
              </a:ext>
            </a:extLst>
          </p:cNvPr>
          <p:cNvSpPr/>
          <p:nvPr/>
        </p:nvSpPr>
        <p:spPr>
          <a:xfrm>
            <a:off x="6731876" y="2938289"/>
            <a:ext cx="4508938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Open Sans"/>
                <a:ea typeface="Times New Roman" panose="02020603050405020304" pitchFamily="18" charset="0"/>
                <a:cs typeface="Times New Roman" panose="02020603050405020304" pitchFamily="18" charset="0"/>
              </a:rPr>
              <a:t>Мачеха с утра до ночи заставляет Золушку трудиться. Несчастной девочке запрещено участвовать в играх и забавах её сестёр.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526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C02B27-5119-4AA4-B217-A7D1CBC9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D7C4590-5E93-454E-94AE-E9E72672D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Право на свободный труд,  отдых и досуг, свободно участвовать в культурной жизни.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670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3267E6-0A0F-4468-BD58-5F3F03BA6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760DFB9B-CD37-47B3-9759-BB1B7E1F1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7819" y="2346755"/>
            <a:ext cx="2914772" cy="174904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74E5416-031A-4616-82E1-A8DE61C1AB1A}"/>
              </a:ext>
            </a:extLst>
          </p:cNvPr>
          <p:cNvSpPr/>
          <p:nvPr/>
        </p:nvSpPr>
        <p:spPr>
          <a:xfrm>
            <a:off x="6999889" y="3105835"/>
            <a:ext cx="40832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Опекун всемирно известного Гарри Поттера перехватывает и читает письма, адресованные мальчику. </a:t>
            </a:r>
          </a:p>
        </p:txBody>
      </p:sp>
    </p:spTree>
    <p:extLst>
      <p:ext uri="{BB962C8B-B14F-4D97-AF65-F5344CB8AC3E}">
        <p14:creationId xmlns:p14="http://schemas.microsoft.com/office/powerpoint/2010/main" val="3069296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33B9A1-FB22-4DC8-91C1-A88A7CE11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31D716A-582D-4F7B-ABEA-11AB6162B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Тайна переписки, неприкосновенность частной жизни.</a:t>
            </a:r>
          </a:p>
        </p:txBody>
      </p:sp>
    </p:spTree>
    <p:extLst>
      <p:ext uri="{BB962C8B-B14F-4D97-AF65-F5344CB8AC3E}">
        <p14:creationId xmlns:p14="http://schemas.microsoft.com/office/powerpoint/2010/main" val="40804979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620</Words>
  <Application>Microsoft Office PowerPoint</Application>
  <PresentationFormat>Произвольный</PresentationFormat>
  <Paragraphs>49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 Права человека –это охраняемая, обеспечиваемая государством возможность что-то делать, осуществлять, иметь достойные условия жизни.  Права позволяют не зависеть ни от кого, кроме закона, являться свободным в проявлении своей воли).  </vt:lpstr>
      <vt:lpstr>Презентация PowerPoint</vt:lpstr>
      <vt:lpstr>Ситуация:</vt:lpstr>
      <vt:lpstr>Ответ:</vt:lpstr>
      <vt:lpstr>Презентация PowerPoint</vt:lpstr>
      <vt:lpstr>Презентация PowerPoint</vt:lpstr>
      <vt:lpstr>Ситуация:</vt:lpstr>
      <vt:lpstr>Ответ: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Ситуация 3.</vt:lpstr>
      <vt:lpstr>Презентация PowerPoint</vt:lpstr>
      <vt:lpstr>Ситуация 4.</vt:lpstr>
      <vt:lpstr>Презентация PowerPoint</vt:lpstr>
      <vt:lpstr>Ситуация 5</vt:lpstr>
      <vt:lpstr>Презентация PowerPoint</vt:lpstr>
      <vt:lpstr>Ситуация 6.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Лобань</dc:creator>
  <cp:lastModifiedBy>metodist</cp:lastModifiedBy>
  <cp:revision>33</cp:revision>
  <dcterms:created xsi:type="dcterms:W3CDTF">2017-12-10T10:36:51Z</dcterms:created>
  <dcterms:modified xsi:type="dcterms:W3CDTF">2020-01-13T10:33:15Z</dcterms:modified>
</cp:coreProperties>
</file>