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62" r:id="rId4"/>
    <p:sldId id="258" r:id="rId5"/>
    <p:sldId id="259" r:id="rId6"/>
    <p:sldId id="260" r:id="rId7"/>
    <p:sldId id="272" r:id="rId8"/>
    <p:sldId id="273" r:id="rId9"/>
    <p:sldId id="274" r:id="rId10"/>
    <p:sldId id="275" r:id="rId11"/>
    <p:sldId id="276" r:id="rId12"/>
    <p:sldId id="269" r:id="rId13"/>
    <p:sldId id="270" r:id="rId14"/>
    <p:sldId id="271" r:id="rId15"/>
    <p:sldId id="261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8C42-413E-4D39-8592-B30BB20E9D7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D570-8968-4C87-B464-472F66F7F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2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933832-F53D-41CF-8B23-CE4A1013B553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31863-F771-42C4-8EDD-55E2D192A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152128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200" dirty="0">
                <a:solidFill>
                  <a:schemeClr val="tx1"/>
                </a:solidFill>
              </a:rPr>
              <a:t>Мы против коррупции!</a:t>
            </a:r>
          </a:p>
        </p:txBody>
      </p:sp>
      <p:pic>
        <p:nvPicPr>
          <p:cNvPr id="1026" name="Picture 2" descr="http://yahooeu.ru/uploads/posts/2015-06/1433519033_140005149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267300" cy="3212976"/>
          </a:xfrm>
          <a:prstGeom prst="rect">
            <a:avLst/>
          </a:prstGeom>
          <a:noFill/>
        </p:spPr>
      </p:pic>
      <p:pic>
        <p:nvPicPr>
          <p:cNvPr id="1028" name="Picture 4" descr="http://1.bp.blogspot.com/-xWmXUXo_OaM/Tljg1sKh3HI/AAAAAAAAAVk/kOSN52bLDaU/s1600/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36912"/>
            <a:ext cx="2160240" cy="3311102"/>
          </a:xfrm>
          <a:prstGeom prst="rect">
            <a:avLst/>
          </a:prstGeom>
          <a:noFill/>
        </p:spPr>
      </p:pic>
      <p:pic>
        <p:nvPicPr>
          <p:cNvPr id="1032" name="Picture 8" descr="http://xn--d1ai0ad.xn--p1ai/foto/xn--d1ai0ad_xn--/430176-1386319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2243028" cy="3130242"/>
          </a:xfrm>
          <a:prstGeom prst="rect">
            <a:avLst/>
          </a:prstGeom>
          <a:noFill/>
        </p:spPr>
      </p:pic>
      <p:pic>
        <p:nvPicPr>
          <p:cNvPr id="1034" name="Picture 10" descr="http://cp12.nevsepic.com.ua/57/1354220013-0532313-www.nevsepic.com.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08920"/>
            <a:ext cx="2328740" cy="309634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435FA2-0E7B-426E-AEC7-3D8B613A8EDC}"/>
              </a:ext>
            </a:extLst>
          </p:cNvPr>
          <p:cNvSpPr txBox="1"/>
          <p:nvPr/>
        </p:nvSpPr>
        <p:spPr>
          <a:xfrm>
            <a:off x="3389258" y="592189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 студентка </a:t>
            </a:r>
            <a:endParaRPr lang="ru-RU" dirty="0" smtClean="0"/>
          </a:p>
          <a:p>
            <a:r>
              <a:rPr lang="ru-RU" dirty="0" smtClean="0"/>
              <a:t>ГАПОУ </a:t>
            </a:r>
            <a:r>
              <a:rPr lang="ru-RU" dirty="0"/>
              <a:t>КО Медицинского техникума</a:t>
            </a:r>
          </a:p>
          <a:p>
            <a:r>
              <a:rPr lang="ru-RU"/>
              <a:t>Труженикова </a:t>
            </a:r>
            <a:r>
              <a:rPr lang="ru-RU" smtClean="0"/>
              <a:t>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osyktyvkar.ru/files/imagecache/Thickbox/images/news/20131227-protiv-korrupci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94"/>
            <a:ext cx="9144013" cy="683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ontent-21.foto.my.mail.ru/community/societyofheroes/_groupsphoto/h-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Коррупция процветает там, где…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46785" y="1556792"/>
            <a:ext cx="8203762" cy="4127276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da-D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облазн сосуществует с вседозволенностью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da-DK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ZA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 проводятся проверки в учреждениях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ZA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en-ZA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роцесс принятия важных решений проходит в закрытом порядке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ZA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Практически отсутствует гражданское общество</a:t>
            </a: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endParaRPr lang="en-ZA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громное неравенство в распределении богатства обрекает людей на нищету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5126" name="Picture 6" descr="Деньги Волк с уолл стрит гифка - Деньги Волк с уолл стрит Леонардо ди каприо GIF">
            <a:extLst>
              <a:ext uri="{FF2B5EF4-FFF2-40B4-BE49-F238E27FC236}">
                <a16:creationId xmlns="" xmlns:a16="http://schemas.microsoft.com/office/drawing/2014/main" id="{03961F14-F444-455F-9333-A89DC512B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2597081" cy="15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еньги Jetsons гифка - Деньги Jetsons Мультфильм GIF">
            <a:extLst>
              <a:ext uri="{FF2B5EF4-FFF2-40B4-BE49-F238E27FC236}">
                <a16:creationId xmlns="" xmlns:a16="http://schemas.microsoft.com/office/drawing/2014/main" id="{0E8DE9DD-5CA8-465A-8001-C0CA18D0C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2232248" cy="15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928992" cy="1143000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Госслужбы, которые наиболее активные в собирании взяток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627636"/>
            <a:ext cx="5050904" cy="470916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2400" b="1" dirty="0"/>
              <a:t>таможенные службы</a:t>
            </a:r>
          </a:p>
          <a:p>
            <a:r>
              <a:rPr lang="ru-RU" sz="2400" b="1" dirty="0"/>
              <a:t>медицинские организации</a:t>
            </a:r>
          </a:p>
          <a:p>
            <a:r>
              <a:rPr lang="ru-RU" sz="2400" b="1" dirty="0"/>
              <a:t>автоинспекции</a:t>
            </a:r>
          </a:p>
          <a:p>
            <a:r>
              <a:rPr lang="ru-RU" sz="2400" b="1" dirty="0"/>
              <a:t>судебные органы</a:t>
            </a:r>
          </a:p>
          <a:p>
            <a:r>
              <a:rPr lang="ru-RU" sz="2400" b="1" dirty="0"/>
              <a:t>налоговые органы</a:t>
            </a:r>
          </a:p>
          <a:p>
            <a:r>
              <a:rPr lang="ru-RU" sz="2400" b="1" dirty="0"/>
              <a:t>правоохранительные органы</a:t>
            </a:r>
          </a:p>
          <a:p>
            <a:r>
              <a:rPr lang="ru-RU" sz="2400" b="1" dirty="0"/>
              <a:t>бюрократия</a:t>
            </a:r>
          </a:p>
          <a:p>
            <a:r>
              <a:rPr lang="ru-RU" sz="2000" b="1" dirty="0"/>
              <a:t>ВУЗы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133600"/>
            <a:ext cx="3097212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3" y="274638"/>
            <a:ext cx="8893621" cy="1143000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же нам 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3" y="1556793"/>
            <a:ext cx="7858125" cy="3384376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sz="2000" b="1" dirty="0"/>
              <a:t>необходимо  совершенствовать действующее законодательство;</a:t>
            </a:r>
          </a:p>
          <a:p>
            <a:r>
              <a:rPr lang="ru-RU" sz="2000" b="1" dirty="0"/>
              <a:t>одним из главных  принципов борьбы  с  коррупцией  и  организованной преступностью должны быть  гласность  и  прозрачность  деятельности  органов судебной и исполнительной власти, средств  массовой  информации,  граждан  и общественных формирований;</a:t>
            </a:r>
          </a:p>
          <a:p>
            <a:r>
              <a:rPr lang="ru-RU" sz="2000" b="1" dirty="0"/>
              <a:t>создание обстановки  нетерпимости,  осуждения,  аморальности  любого факта проявления коррупции.</a:t>
            </a:r>
          </a:p>
          <a:p>
            <a:endParaRPr lang="ru-RU" sz="2000" dirty="0"/>
          </a:p>
        </p:txBody>
      </p:sp>
      <p:pic>
        <p:nvPicPr>
          <p:cNvPr id="21510" name="Picture 5" descr="ANd9GcRHNpqcNRnAkb-2YXdVmKrrLnR_3GE3cC9_P5P-mUnxXLmc4QjB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029200"/>
            <a:ext cx="33131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Деньги гифка - Деньги GIF">
            <a:extLst>
              <a:ext uri="{FF2B5EF4-FFF2-40B4-BE49-F238E27FC236}">
                <a16:creationId xmlns="" xmlns:a16="http://schemas.microsoft.com/office/drawing/2014/main" id="{3107FA29-E887-4A61-9F2D-466A95B19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0077"/>
            <a:ext cx="29028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QSEhUUExQVFRUXFxwbGBgXFxocFxwaHSAdHBgeGhwdHCggGBwlHhgaIjEkJSkrLi4uGB8zODMsNygtLisBCgoKDg0OGxAQGywmICQsLC8sLCwsLCw0NDQsLywsNCwsLCwsLCwsLCwsLCwsLCwsLCwsLCwsLCwsLCwsLCwsLP/AABEIARMAtwMBEQACEQEDEQH/xAAcAAACAgMBAQAAAAAAAAAAAAAEBQMGAAIHAQj/xABMEAACAQMCAwUFBAUKBQALAQABAgMABBESIQUTMQYiQVFhBzJxgZEUI1KhQmJyscEVM1OCkqKy0dLhFmODk/AkJTRDRHOzwsPi8Qj/xAAbAQACAwEBAQAAAAAAAAAAAAAABAECAwUGB//EADwRAAICAQIDBAgFAwMDBQAAAAECAAMRBCESMUEFE1FxFCJhgZGhsfAyQsHR4QYjUhUz8RZiwiRjcpLi/9oADAMBAAIRAxEAPwAOvQTzU0llwPM+ApfUahKE4mnQ7O7Mv19vd1Dbqegi+S5YbtIF+QA/OuKe1bmPqie0H9KaStf7jfPE9i4gD0lRj8R/A1de1LR+JZi/9MaJ/wDbs+YMKhusnB2b8j8DXU02srvG3Pwnl+0ux9RoTlxlfGEZpucmSp1qDLCG2/WqGbpH/DqxaMLLXw7pSjxtI7i6Us3OMCbmqyZE9RLiDSiqzVYJKKqZssCmFVM3WBTCqmbqYvmWqGMKYDMKoYwpgEwqpjCmATCqRhYDMKqZusDlFVM2EKupwilj4fmfAfWva2OEUsek+L0UtdYta8zE13JM7xwW6cy4lJwB4eJPoB615didRYXefSbLV7L0y0UgcR5+z2y89kfY2NQm4nIZmG4hViUH7bdW+AwPjTCrjkMTz12oaw5Zix9stHaP2V8Ou0wIRbuBhXgATHllfdb5jPrV4vmcr7RdmLjhBiW4lWaKViqSrqBRh0DA9Mg+BPQ1g6FD3lexE7Oh162r6LqvWRtsnfEKs5ta741A4bHn/wCb139LeLqw/wAZ4/tPQnRalqTyHI+yFoa3MREOtutUM3SP+HVi0aWWvh3QUo8aSO4+lLNGBN6rJmjColhBpBUTUQWUVUzVYHKKqZusBmFUM3WATCqmMKYDMKoYwpgEwqpjCxfMKoYwpgUwqpm6wKQVQzdZrxX3AMdXHyxv+8fnXq+0Digz5X2AgfXID7ZZ/ZDZILS54nMxjZyyrIF1MkKDB0gqerZzsfdFcVBg48J19Te17cR6/Yh9j22vXueXaI17DpzmdBBLkbsFICq2B5qPLNT3mTtIbT8K5baWD2g9prq0it2tIRI8r4IdGIUEbE4IwckDBO9XL+rxGYKhZsCVPjvEIOL2U8STzvOsRkSKSJFXXHkkxkLseo2fod871RLATg85pwFJSOzN1zEU/iQZPjlTg/vp3sslXdPfJ/qMi7T6e/rgqfdH0ZrsGeUEOt+tUM2SWDh1YtGVlr4dSrxtI7i6Uq3OMCb1WTNXokiQSCqzQQSQVBmywSUVQzZYFMtVjCwCcVQzdYBOKqYwpgE4qhjCwGZaoYwpgEwqpm6mBSiqmbrIeMyBYwWOBrUfU4r1PaOTpzj2T5d/T7KuvQty3nVPZlw420ElpnmQoQ8LEbmOUaireGQ+sfAiuDTbxucciAffOpqKzWZZ1hhtIXMcYRFBYrEmSfE6VUZY+gpsKBymDOzn1jmJo+2ltJPFbhJy8pPvwOqoQCQHLqNLHB2qrMBzEnhYbybjiwcPt7u7jiRZOWWYgYLsAdAJ/abp61bAG8jdtpwvs7DoAX3sAlm8NTYJA+er6Vv2Zl7XfG3Kb9vcFOip04O4JPxH7x+nWuyZ5Mcodb1QzZI/4dWLRlZa+HUo8bSPIulKtGBNqiTPDRCQuKiaCCyCqzVYJKKqZusCmFUM3UwGYVUzdTAJhVDGFMBmFVMYUxfMtUMYUwGYVUzdYDKKqYwpnPe0HEpmPJkI0odsDGdtifOuz6S1qDM+e3aNdLeygbzrH/8An3tM8hls5WzpRWiz1wCQw9feH0pVUVHJH5vrLu7WKM9J1njr3IiP2RYjKehlYhF9cKCWPpt8a3ma8OfWlcsbripmQ5tJ4gAJV70bg595fe3x4HA+FZDj6zZ+5/Lme+1+ZF4XMGGouVRBkjvk7H107tg+KitCQBvI06Mz+rOR8GKRRiMumsZLb7n1Od66ukapU4VYHxxOT2lVqbLi71uB0yDGVnexyZ0OrY64OaYWxH/CcznvTZXjjUiNYKDLJH/DvCsWjKy18O6Uq8bSO4ulKNGBN6iTMNEJE4qJcQaQVE1WCSiqGbLA5hVTN1MBmFVM3UxfMKoYwpgxtHb3VJ/d9TStuqpq/GwH34c5t3irzMX3sBRipG4//v8AGprtW1A6cjGK2DDIiyYVMaUwKYVUzdTK5xjhKzr4Bx0P8D6Vaq4ofZK9odmJq69tm6GAezW1k/lSGNXMUoLaT+sFJww8VIGPnTeoOasrPE1193Yy2jkDkT6quZtCs2GbSM4UZY/AeJpgct4pKxxP2iWVuoaVplUkjJgl2I2wcrWYtUnAlzWwGZzntT2wl4gYzyzFbbtEGzrfBxrbwG2cAZxnrS2qfOwnp/6e04FjOfCV66lCrnSW9AM0oi8RxPS6m4VJxFeL2TayVGZcuqkeC5B+GSK7ui01SMGFmT4CeB7Z7U1N1ZQ6fhXxIlotxXYM8ikf8OrFoystfDvClXjaR5F0pRowJtUSZlEJo9RLCDyComggctZl14uHO/hN1iTi3Gre3/npo4/RmGfkOp+lINrwzFakZyDjYbbe0zbIX8Rlb7S9tYLXljlySmSMSIVwEKnplicjp4A1jRbq9VxcHCmDg5yTn6QfUBMTzhHHkvYOZEumQELJFnJQk4BBwNSnzx5+Ro759M5rvOdiVbln2ewj79u1OoDrnrOf9vuMyy3k8fNflI2hUDEJ3QA3dBwdwaY7L0yJp0cqOI7k433OZzb3JcjO0ulhc8+ztpSckxaGP68fcY/PGaWoXu7bavBsjybed3s6ziqg8wpkzrLAZRVTN1iusZ1hyj7s52LZJbbivNAHOjXladyGk5JOc+TZ6U4mTQfP9Z4btjhOucDw/wDGdvp+cGJe0/B47xY4JUDIX1NnqAu+3xOB86zcZ2m1NhrywlQ9p3DneSFY9EaRW0rKWBEZKFMx5G6nSMjY9DWOoRSAJ1uxtY9LsFXJYicqknufCKM/9T/alAtXUn4T1Fl2vH4a1/8At/EiW9uM4kt9j1IbOPU1otdfEOF8RSzWa3gIt0+R7DmWzgSMBkuHVgNODnHzNek06Oq+s3F4T53r7qLLP7VXBjmJb+HVdosstXDugpV42keRdKVaMCY7gdSB8TWNlqVjLsAPacSwUtyEWcS7RW1uMyyog/WYL9NRGaSPalJOKgXP/aCfnymvcN+bbzgfaDtKtvA8oUvoQuyjGrA8twKyt11jpU1OB3hxluh8NvfLLWAWDdPCUGx9os16t0sSCOSOBpIgW1aivvAgADxXx8aW1dN6NWbrSVZsNj1QM+Xv5zSt1IPCu+POKfZ72quLm7eOeYvzIyU2UBWUg7BQP0SfpU67S16NFvpXBU7898jG+YU2M7FWMpna7iH2i9nk6jWVX9lO6uPQ6dX9aunoKe506IeeMnzO/wDEXtbicmM+Lff8KtJerW8jwPjwU95M/ABB/Wpaj+1rra+jgMPof1+E0b1qgfDaJeBcYktJlmiO46g9GXxVvQ/kcGnNVpk1FZrf/g+MyRyhyINOzSNJJjqxdvTU3j/WYD51qoCKqe4e4fsJB3JMv3s8uddpPEesUgcfsuMH81J+dcvVDu9Yj9HUj3jf6Tq9l2YYrGcwrQz0KmAyiqmbrFFYzsS/dhO1UQRLW5CgKwMTkbA5yA3kQTsaaovCeq3KeW7a7JdmOop3J/EP1H6y/wDEJuXJE5yVOpDgE41DUCceGY8Z/WFPHmDPJjcETOCTtLEszgqZBqCnbSh3RSPxY3PqT5CpXf1oNscSj+0ztKjL9liIY6sykdBjcKD556/DFK6q0Y4Bznqf6f7OdW9JsG2PV/f9pzmkJ6yZRCEcNmZH7gLeaKCfmAPGntLrzp9nPq+2ec7b7Cp1SG1MK/jyB85frJdCB5MRrjOZCEx8c9Kdu7b0a7K3EfBQT/Hzng10N2dxjzMmm7ZW0Nu86vzkRwjcrDd44wOoHiN843rmv2rqLLRTXVwkjI4zj5D942mlRV4mbPlKhxP2xzNkQQhR4GRt/wCyuP8AFUnSamz/AHbiPYgx8zvL8aL+FfjKhxLtvfTEk3DL6RgKM/Ed4/M1avszSqclcnxY5PzgbnPWEe0SJXnjuVA03UEcnrnGlh8hp+tZ9ksVqak80Yj7+cm/dg3iJZP+ObTkR8zmySmDlSoi93JGGyzYB89s0odDqcGpQoUPxKSd+edgM/Oad6n4jnOMGVHsHe8m+gJPdZuW3qHGkf3ip+VdDtOrvdK4HMbj3b/TMypbhcQebXYXjhNmhkdV+BBVf7rA1deHV6YcXJgM/X6yu9b7dJHwng7TRXMg6W8Qc+veGf7gc/IVa/UiqytD+c4+X74gqcQJ8I57IDnWt/a9S0QmjH68Z3+vcHypPX/2r6b/AAPCfJvszSr1lZffBOxVlHczNbS7CaM6G/SWRO8pH9UPkeIrXtG16Kxcn5TuPEHY/PErSoY8J6yxdmeyUix8QimUBygiiPgzANICp8QdKH5HxFc/Wdooz0WVnYHJ9g2Xf5zauk4YGbdgOAXVvKzzpyYpImQ62UNk4KkLnOxHj51btDWU2hRSeJlYHYE+e8vpEsSwNiO2t2b3VJx1wMj60y9iIcMQJ6UOo5mLZhUmMrEgrCdqZRJjK049cxDTHPKo8gxIHwBzj5VdbGXkYnZoNLYcvWpPlJG7R3jbfaZj8HP8OtSbn6mVHZ2jXfu1+E0tuAXMm4icDckt3f8AFgn6Um+rpU4LD6yz67TV7Fh7t/pBeFwpJNHG7FQ7YyMZ36dfM4HzrS5mStmAziaaq401sw3I6SaDjlkl0sH2aRvvuU7zONjq0EhF2O/nUNpNU1Bt7wD1eIBR7M8zvPI29vah24Rtv0+yfnAO1Pae8huJrdHWBI3KhYUVMr1Uk4LZ0kdCK30Wg01tK2sOIkfmJO/X2c5ydRqbmc8TGK4Ozd/dHWYpWH9JOSo+OZDkj4ZpptdpNP6oYD2Lv9P1mIqsfp8ZaOA9nSlreQNPBK00eVjiYvpkjyw72MZzgY9K5+p1LPbVqBWwVTux22bA5TVUwGQnc9JWuwFvDLeJHMiyB0fQGzjWBqXODuMKwwfOuh2m9ldBZGIwRkjwzg/UTKkAtgxv7Q7FRDbTJHHFhnhdY1CqD7ybD0DfWs9GDVqLKSxbYMCTk+B+cmzDIGxjpArz7/hEL9WtZ2jP7D95flkoKrX/AGu0HXo6g+8fZkn1qgfAyHsh2eiulmeWWRRFpysagsQ2cHJ2G4I6Vtq9TbXYldSjLZ3J228pWtFIJY8oN2u4WLO60wltBRJIi27YI8T4nUp/Kr6K5r6j3nMEq3u/iRYoVtvMRh7QIebcQzxqWF1AkgCgklgMMABucDT9aW7Kbgpapz+BiN/D7zL3jLBh1EtHYqw+z2ipOhT7U7iQONJEekooIPTJ338DSOtzqbXsqOe7AxjffOTjHPabVDgUBusE7I9nFs51lNwJnVSpjgjZwwYYOWzjyPyrXXX2amop3fADvl2A5eznK1VhGznPlGNlwO3s2EywpCV92W7nwR4bIDjO+PA0vZqH1ANbWFvFa1/UzRa0TfGPMwy7kKRTCd5D9mJlXkEK5Ug5CknZQG8+h67VHApKWUqP7nqni3Gfbjqcb+2bMeFcnpFXZTjMV3JOkFuscwiLRPM5lZmGx1Z6DJXofGra6m7TojWWEqTghRw/DHv5zKu8uSF2MA7Hdoru4vTHcSsQI5QY8KqqwHQqoGSCCN81vrtHp6dOHqUc133Od/E+Mpp7Xa4cRh0opsz1ymIc0vO3GBsoo4o5bi5SJJASgCs7tpOGwoHUE48etYCyx3KVIWI57gDf2zj63tmrTMUKkke79zApe0djH/NwTXBH6UriND8AuSR8QKYXQ6t/xuq+Qyfn+k4d39RXtsgx9+3MM7N9soDcxCS1SHLgLJEzbFu6NSn3lOcE+Gc1jrOzLRSxWwttuCPDfb2xT/V77Aa7DkGKLziEttxXMsruIbn9N2IEbHwBO33b+FOV0136DFagcS9AOY//AEJzyxW3c8j9/KNbq1tppf8A0a+h5ok1Rq6ui51ZUBzs3h060irX11/3ajjG5BB6eHMT0dnbFVyCsjfGM5/iJvaPZGK/kOCvNCyj0LDDb+J1qx+dP9kWizSqOfDkffuM83qF4bDJPaDiR7e6HS5t1Y/trs/0BQfKq9leotlB/IxHuPL9ZN+5DeIjDiym5tbKZnYjlctwSca4jpzjpkjxpWrFN9tYHXI8m3npOxalvrOeYxHfZrs89ssV0SVVmGlfNOhYjwyDt8KceprtM6nqNvPn9Yh2u9K6kLXzXmZRL8NY8QfRjME5ZR4ac6kB9ChAPxrarh1ekHF+Zd/PkfnOO39uzyMl492uuLxeW4jVC2oJGmMt4HJyxNGn0FdDd5kk4xknO30g9pYYjvsbwS4ktr2F4XVJogY2kUqnNQ5TrvuSN8fo0h2hqqUuqsVgSrbgbnB58vvea1IxVgRzEd9geyklvJIZJoW1xlWjjJbxBBLYABG+2D161Oove8o1dbAKwPE2F268z1gihcgnmOQ3jO74IkojM9qJGjBRWkk0ppzkd3Pe+dL2XVpc5rvwGOcKvEc48eksqkqMry8ZNxC6NnbcyUmGJMKqW8a5wegBJwATt4VgK6LbgtIFjNvxOx6eIwJfLKuW2HgJUOIe0ZSNMVrqx0a4fUfmo2/vV1U0F+MNZwjwQcPz5zE3joPjEF721vZBgTcseCxKEUfTvfnW1fZmlU5K8R8WOT+3ylDe56wj2iRq88VyoGm6t45PXONLD5DT9ay7JYrU1J5oxH385N+7BvER+nbG05cbyGZ5jb8qWNE2JIwxLPgHz2JpQ6DUnNSBQofiUk+/kM/Ob+kJwjPPEqvYS+5F9bsTgM3Lb4P3R/eKn5V0e06u90rjwGfhv9MxeluFxL9Dwz/1nFcoNpBNFMB+jOiN+TqNQ+HrXDa/GjNLdOFl/wDiSPodv+I5wYuDCaXduyHDAqcZwa6iWpYOJDkT01bhhkSsONjWQneYbSO7Bl4Y4O7WtwD68uUY/wAe/wAqtSe71o8HX5r/ABPDdsVni4j99J72C4DbXQmM+omLQdOvQmlsgkkAtkY8D4irdqau/T8Arx62emTkfKcuitHzxdIovYLdb4ojPHbrKO86sXCjBJxjV542zgg05W9zaXiYAuRyGMZ+nnMyFD4HKPfatAv2iO4jIZJ4gQV3BK7ZB8cqUpHsNz3LVNsVb6/zmaakDiDDqIN2l7Ix21pHOJS5cqCCF0PqXVmPByQOhzWmj7Re/UNUVxjPjkYON/ORZSFQNma8e1z8Os7h8lkaSAsepUEmMk+OApGanS8NWstpXkQGx9frIfLVqx8p6553BwT71pcY/wCnLv8AIam/uUD+12jjpYvzX+B84fip8jLf7HLRZo2iuIWZElEkRdWCEsuNj0fGnON/eFUuasa9NweIFSM9RuM/SMae+6ql+7JGdj5GdN7VWnMt2HkNq6/KITnd92bguZOfNbyu+hQ+qTlRZUYzthj+7YV5sXNp81LcoXJxgcbYJ5eAjvDx+sVOfhIDxeys8hZbWL9W2i5knzcZ3+NHcPef9t39tjcI+EjiC9QPIZlgazjMcdw0jSxvpK6jkYYAgkdOhzTulHHpW7tQjjiHqjGCPn4TN9nGTkbc5zntZ2qvIbiaBJFhRHIAiRVyp3UknJzpI6EVGj0WnvqW6wFiR+Yk79fnJssZWKjbylevOGXciGeWK4dBuXkVyAPPLb6fXpT1d+mRhVWyg+Ax+nWZMrkcRBj/ALDmS4tr2zJLIYNcYO4V1O2PLJ07fq/GkO0uCm6rUcjxYPtB/bf4zWnLKyeyLewNvDNeJHMiyB0fQrE45gGpc4IyMKwwfOmu03sroLIcYIyR4ZwfqJSkAvgxp2+s05FtMkUcWGeF0jXSuffTYegb61louKrUWUsxbYMCTk+B+eJe4AqGAx0gt39/wiJ+rWs7Rnz0Sd4fLJUfKoT+12gy9HUH3j7Mg+tUD4GC9luBQ3KTSSyuiw6SyxoCxD5AIJOBuD4Vtq9TbU6V1qCWzgk7beUiqoPnJ5SDtZwtbS4AhZijRxyxM3vYI6kjAJ1KTt6VfRXtfUe8G4JVsez+JW1OBsCW7t9xi5ZLSS3kkWO4izpjGDr2J3UaskPjGf0TXI7L01Aa1LVBKHmfD37dPnGL3bClTzjC1WVrG2eZHWQKY25gIYhSdBOrfdd96vS1Y1NqVkEZDDHLfny9s7HZbng4WlB4TxCV/ejyPxD/AH607ZWg5GdfQa7U2bOmR4x92fi1yz2x/wDibd1X/wCYo1J+40nqW4FS7/BgfcdjE+2ac5iHshx/7HMZSrMrRMhUNpO+CDnwII6+prpa/R+k1hM4IIOec8pTZ3bZmvantA17KJHVUCoEUAknAJPeY7scmp0WjXS18CnOTk/8dIW2Fzky03HZ+ebhNugRmnjkLiP9MRSFwMg+6Ngd/BfSuWmsqr19jE4QjGemRj/ibmpjSNolj7GOmDdzw2yjqpcPN5kLGuck/H5GnG7URsihWc+WB7yf2hVorHPKWmBzNE1sthPJaKEEK5EZJUks7yMRgsTvjPj51yj/AG7BcblFhzxHnz6ADPKdC7SqlYQ/DMJSOa3jb7NFZwgsqusbc2QHcrzGO2R65609pdPptbeEsexjgkE+qOmcDn9JyLrbaU4gABnzPvhFh2gmtobi4ZmnljCnQWAXSxwSBpIGNycDpW+t0a6a6qvT4QNkZxk5G/Xxkae42IxffHu+kAsO3N1fRXi5EcqQ8yHRue6TrHeyDtpHQdTSWs0a12VNazOpbDcR235bDl1jFdmQwUAbTn6fab+UR6pJ5GyVV3yNhk41EKuBk7YrsHuNIhbAUDqB+wzF/WsOOcf23s/kH8/cQw/qrmV/mBgD6mlv9Qaz/ZqZvafVHxMv3QH4mA+c6lZ8GC8NWNHLiNQFZhgkDoCPhgD4VbQ03I1j2gDiOcA5x4yLWUgAdJyv2lQfewT/ANNCA37cZ0v+RSq9neobKf8AFtvJtx+sLd8N4j6S4WCvfcKjAnEIMJjldk1bR5VgxLAKGA32zvXEtK6XWsSvFhsgZxz3223x0jS5eob42lJ7A9oWtLlU7rRSuqOQBnrpVg2M4BOcHbBOwNdntTRjUUlt+JQSPqRiLUWcDY6GAcRDWPEH0YzDPqUeGnOtQfQoQD8a3pxq9IOL8y4PnyPzlW9SzyMl492unu15bCJELatEaYJbwJJJJPwqNPoK6W7zLE4xknO0l7WYYjrsXwa4kt72FonVJocxs6lU5qHKbnHUkb/q0j2jqaUuqsVgSrbgHJwef37ZpSjFWGOYjHsd2ca2abnTwHmRMhijJc52KknAAIwfPr1o1N76koaq29VgcnA8+fjNaKSp3M2m5MiRCa1M0kKlAWcqmnORkD3sbDetDpbhY5rs4VY52GTy9vKamoOdxCxe3egJHot41GFWJQMDyGc4+WKoOztOG4nyxPVjGq6CRiaxxuB947O3mxJP50wERdlAHlOnQnAMSuUvPTSIXXInhm/BIpPwz3vyzQyd5W1fiJy+06uJMwm64PYGcsJbmfmyty44YwinU2y8x9mA1AZXFVTWavuwvCq8IGSxydhzwOXvnkR2eWJJ84+seFLDIiRw2VpIxwpmkNxc5/VXOAfngYpG3UPapZ2d1HPhHCvvllr09ZxzP34xNxi/tYJpVlkvbmbOmXD8mNivQEqdWnyxtg05p9PfdWpQIi8xtxHf5frK6jWIRwBfvzihO17RbWttbWw/Eqa5c+sj9fmtOf6Yr/7zs/vwPgP3ifpLAYXaMuD8VnvrW/gmleSTlCaPJ3+7OXUAYAB7owPxGl9Rp6tLfTbWoAzwn38j9fhJRmdWUn2wHsNx6G1E6T6uXIqEaBk61O2PAZBO/pT+pS8W13U4LLnnywR1mACMhR+Rx8pcOCS2l48qQzHMsLxvFKulyrD3lI2bBx06Vz+09Zqe7VrqwCrAhlORkdDncZmmnoRSQrcxjBlJ7CXRg4hEHwNTGFx+13cf29NOdp197pGK9PWHu3+mZFJ4XGfKQWBNjxFc7ci4KnP4MlCfmhJ+dWt/9Xozj8y59+M/WQvqWeRnY7niPDLT+ckTX1K6gT/ZGT+VLUdo2PWvBUzHAz0GfMy7UgE5YCS9ne3NteytbQKQAhbJXAIzp2yc7Er1A61J1GrrsrNwUKxxgZJ3Bxvy5w4Kyp4c5AzKV7QrLNm/nbzhv6kndPy1YPyrQ/29eP8A3FI967/SVG9XkfrKLw7g93cKFiimdOo2IiyfEFsJmmLdTpqTxOyg/P5byqo7chLT2f7EGGRZbpl+7IZYYzqdmG66iNlGR65pOzVvqlNenU77FiMAD2eJmgrCHLn3R5xPhdtdTc+SCaSUqoZA+iPK+OV7x8uvQCqafSaulTUjgKCcHGTg/KXZq2PERvGXD+FSp/7Pbw2481Qa/mx61qezkfe52fzO3wEsrH8oAhT9nJJN5pXf0JOPp0pmuiqr/bUDyE0Ck8zJrbg0cW6jerkxlFAnkkIHQCszGUgcwqpjKwCZaoYwplSNKz0cOHFOVYmaGKFpY5wjtImshWGVK77HV3axFAt1Xd2M3CVyADjcc/lvPI9t6u0NhG28Ix7J8aa6hee5cM9nI0ucKPuzG2kAAADDL/drDX6QUWiukYFgA9+R+n1nL0uqYVvnqPv9ZVewxPPnu2AJghklJ/5r5C/Us1dTtPHcpQv5iB7h9iK6NDZbNe3qap47gDAuYI5P62NLj5aR9anspsVGo/kYj3cxI1acNplt4FwqBoIHFtbiCW3YTTuwLpJhlbSXOR3h4evSuTqtRctrqbG4lb1VHIjn09njGK66jVxHnKb2Du+Tfw6iMMTE/iCHBUb+WrSflXZ7Ur73Svjp6w92/wBMxOk8LiecO4PCvEDbXLaI1kdc6tOcZ0At+jq239am3U2HSC6oZJAPj57dcQVB3nC024vBHbcQQWb6tLRlcNq0yEjKBh7w8PmRUUM9+kbvxzB6YyPHHT7MGAVxwz3t7aG34hNp7uWEqH1bvZ+T6vpUdl2C7SLxeHCfdt9IXDhsPxjHtpwmS5uUntoXkW5hjl7ikgEjByei7BevrS/Z2oSig1XMAUYjc/eesvchZuJRzEGs+wFzsZmhth5O4L/JUyD9RTB7TrfalWfyBx8Tj6SnckfiIEuXYjstFb3CyRzSyygEbIEjIPXY5PqN/AVhfXrNUvCVVBkHc5O3ltLo1aHOSZbOIcPlad2gAwwAYMOh67g9D8ad1Gmq1QAfoem0yV2r5Qfi3AZxC0ssjNow2gNgEZGRgbdM1arR6endEA92/wATvJDPYwXPOWThnAIYlyoByOtMSghIs0XooHyqJosjlWqmbLA5hVTN1gMwqk3WAzCqmMKYBMKoYwpgEwqpjCmU6lJ6WScEi5n2y2/poCyD/mRHUv8AGqXtwNVd/i2D5HYzynbNPOIOzbSvzreHGq4i0gHbVoIkwD0yUVwM/irp6wVpwW2ckb4Z2+uD7p5evJyo6w/sjxCJBPa3GY1n0qZehjdCdIcH9DJ36Y8fML9oUWPwXVblc7eIPh7fD7y1odSKLMkQ/tPwuRLCNZVw9rO0ZPgYpRqRlPipYACltBejapih2dQfeuxHnib9ohWIdeUrnCOCT3eVhXWI+pZlCpqz+I7ZweldPUaqnTb2HGfZuceU5yVs+wjeLs5DAwa4voVZSDogBmfI3G4wFOfjSba+y0FaqiQereqI2mhsO5jftT2eN5OLuKSGOCeNH1zPpOrGkjTgnOFX6ml9Bqjp6/R2VmdSRhRn28/fMrkBbiyAD4yTs7wO3t35iSfap19zCFYUP4t93I8PD4dadNGr1nqOvdp13yx9ns+/KYG2uvcHJ+UsNtbyTlGa2ieVVCc2RdTYBJGM7Dqan/SFDMA7BSc8IOB/MBqiQNhnxMslv2duZB95KVHkuw/LFXr7O01RyqDPid/rJNztzMZ2fZCFN27x9acmcc23D44/dUCiEg4rH3oih0yGQDUOpQZZwfMYB69M1laOWOc0Trnwh7oGGCMg+B6VrKA43EFsE0qU8EYgfA95foGA+VSZOcmbyCqS4gsoqDNlgcoqhmywKYVUzdTAJhVDGFMAnFVMYUwGUVQxhZQuHza41Ppv6HxrCxcNO5oru8pVjJ7K65F1bzdAsg1H9Vu635E1jbX3tLp4j+Yn2pVxJmLjbtZ8TKxqzGG4yFRSTy85AwN/5tsU7xrqdFxMfxLzPj/zPC44LNuhln7Y8GiuriYI0cF1GQW5h0RTREAq+cd11BAPnj6cvs/Vvp6l4gWQ8sblT4eR6feXb9IWAdZ7De28dk9nd3YuVOnQLdCzIFIYASHusAQMZxj4dIZbX1I1FFfCd88R5525cx7ZrXo7GTgaLrW/tkjlitrZ1EqaXklkLMR1HdHdBB3rd673dXucHhOQAMfPnOpoOyQHyYCtgoUgCmBYc7zuWaJOAgc8RjwbhUZVTjBAxp8Rj+Feop4LEBWfKtXVdp7WSwb+Mu3B7ZU2Aq7ACYgky38NGwpV40kexdKVbnGBN6iTMohBr1TgOu5Q5x5jBBHxx0+FVYZ3EsvhIbDiglDd0hgNQXPvIfcdfQ+u4OxqtdgbbrBlxJbDeMNkEtljjpvvj1x0+VamVE3cVWaCDSiqzVYHKKqZssCmFUMYWAziqmbqYBOtVMYUwGYVQxhTOeiJkYlRlWPeBPQ+Y/ypfIYYPSdzunpsLVjIY7jw9o/aZfw6lIqEbBmuqr40wIxftJfPtzBGMAExqAxwMZLbknbzpYaLTL0z5n9Jxquyt8kRdc2vMbVIzM3iWJJ+pphW4BhRgTqeg17bTeO0UeFBcmbJpq15CTAYqs2AA5T0USTDeHy6WB+Xyp7RX91YPA8557tzQDU6cjHrDcS7cOr0bT5qstfDulKPG0juLpSzRgTeqyZlEJlEIFLY4JdPeA7o2x5lemwJ+lZNUDuOcsG6SPg0CIrrGMLrZ9PiC51MD/W1VoH4pGMQxxRLCDSComqwSUVUzZYJKtUM2UwGZKqZupgE6VQxlTAJhVTGFlCpKermUQmUQmUQntEJlEJlEJJEakGY2rkS3dmr7UdB6gZHw6fXNeh0epNqYPMT5r2x2eNNdxLyYn3S+cOrR5z0juLpSrRgTeokzKITKITKITwKN9uvWiE1cVEsIPKKiaCDulRNQZqLXNRiT3mIBfX1rCSJJkUjORnJHnkDONgevlU8EkWOdwDIGSKVNcTq6+anPqPhsQfnVGWb1XHODEF1Hg1gROojZE55SM9fMJokzQvUQmB6ITYGphPaJEyiE9BokMMiOOBzFZoyv4sH9k7H/P5U5o7u7sGes8127ozdQSOY3nVuH9BXaeeFrjyLpSrRgTYnG9RJmkUyuMqwYeakEfUUSSMc5vRImUQmUQmrCiSJC4qs0BnipRAmVjtdxsoRBESGPvkbHHUqpwcHG5OMAbbE7B2jekpDku/ISXg/ZhVXVKME/oJ3QB5MQck7DYHAwBvipkWatm9WsYHzhdxbRRksiANjTnfOOuNz0zVGbaVqQlsmVq83NLmdivYTm5pCeykEsmKiTykBeqy00E+Dg/I/wq2MjImXecLcLdeR/SFJJRmaYkmuiRPHc+Az5/D0qy4POZ2l1GVGZukgIyKCMSUcOuRDLGTDrvjcb0DnMNQmUPlOoWDRTxxtKwLSA8uMDWVAG/dAPfx1J88dMCu4STznzrC074z98v3lg4a8vKRTHgqoBMkg1EgYydIb99RtFYPxeaRgYyigY1MQSy4BAAbZTuTnHiEcbUCWU4MX3179llLEouMDfSnNH4dOe8/4SMbnGMZyRnh46yzHylnjlVvdYHPTBB6df31EVm9EJlEJ4aISMiol4Fxi8MMLOoy2wUDHU7DYkA43OM+Bol66zY4UdZVeBWZa4XUDsctkEdO8WI1srEuFy3U6jUA5M6GpPBpwo6n6S13k2KgmJVLmIryXNZEzoVriKJ6zMcScynk0jOCfh1pEDO09dY5T1sZHsibjV0UCup2B3H4lNa0oGJUzm9qao0olyHYHceIMIt5QwBByCPyrB1IO86enuSxAUOQRN3QEb1AOJo6BxhprFJjZvkfA/wC9WIzuJkjlTwPz6Hx/mT66pN5uklTImx816+IPSrhs7GLvUQS1fP5Se0fWwUe95eNTwmQL0IOdiOYnYOyEI/nGbUyqI9R09dmIBxsqrp6Hcs2egrphyECmfOtWqm92TlmMLnjjKRoUFDjTqV117ZOHOAPHGA3TJwuWXfG0TzvHoOR4jI+BH16GokyKKBEB0qN9yfEnzYncn41QtiW3POCXvDoXIcqFkHuyJ3XHwI6/A5HmDmjvNpHBvF3EZCNsSu3nzHGfiFZVH0pd73HITVKlPMxA/EyrE6ZtSHG00hA2wcDmHz8s/Ks/Sn6zUadTvCrHtYykK2tugJmC4B9XjHdB650t8q0TVqfxDEo2nYct5arLiCS7DKtjOlsZI81IJDruN1J674O1NAg8phygHayMNCoIBBkGxCkdG66mA/Opm+mbFoMSdiiv2iUd3IQ404x7y6+hI/o/Hwqo8I/2kPUrI5b/AKR/xHrVGi1MTTVmY8sXzCqGMKZyx5K509rE95a41EAsp3K+I8yv+VbpZnnsfH95ydTouEMVHEp5r4e1f2i+ykMbhFPdJyCfAeXoa3sAdeI8/vecnRWPprxSh9UnIz4f4+wx8DSE9aCDMIzRIKg85lEmeg0Qm4ephLN2S7PvNIkjKdI7wIONh1Jboq+p/Om9NWxOek8921raVrKA+t7Ok6J2TtWXKs7SLqYnUcjBAVVGQNgiqMYAzq2GcVobOO7bkJ5Hg4asnmYbwvgZikYcyRkLq/fIbdPdCb5Qke8TnIBAwCAHs5ivDiMkvY/tZhVgXMWt1HhgqqH4kE+uAtEngbh4sbcswq+HcYbgYOSDgj4Hw+NYXHAlqxkwHgVxrhRnIzpXJO3e6H8/31nTuZawYhvdkQMo6jIztsenw23rWxBjaUVsGJrm0yhDKuTnO2R8MeNJnPWMDGZXr61jYnJ0sFyQuxKj8zg/v9axwDNtxF9lxERjSXPLDBlKdV8yh3xud8bbkYwd7VXFTtIsqDCWiPibSxPG+7QhXEm33iDGuQZTlhgC2QMgEDoCK6iMGGRExlG3g9s3Ll5wJyeo3JdcYfSNK5xjV3RuVFTgZj7O1lXdnpylhvY9QyNwfEeRqrCK0tiJLhKyM6CGLp1qhjKmcfJrmT3EyiTFt3Z97UBnP5UzXbtgzi6zQ+v3ijOflCrWUkYOxHX1rJ0xyjulvLjD7Ec/bCMVnHJlEJ5RDMddleCm5kGR92p3yyAHxx3j086YopLnPScbtXtJdPXw49Y8uX7mdZ4fNBGqW0W7ysodsq4bAzJnS7aMoGABwNxiutjaeAdiTluZjKW/jt0dpDpG7BgpGRkjGN2LDG5xjcGsUqCbzQM1jBfHaU3i/bGbKrAugSKCjkhnYHIwB7qsCCCCTgj50FuWJ2tFoKnVnv8AyZyvXYZ+Hlz8Yx7KcH+xSyXFzKGnkXAjUl5NyCcnqzHC79BvvVuIIMsYnrdWNQq11rhRv8fpj584bxDi8kwMUQBckggdB1ATV4kdWI2GPlSdjmzKiLIgT1ifv9oXecOaG2VFyyoh19M7Ad4fABjgeYpqmrh5zCx+IyxD06VsRmZys9ruKiFQo95iMb7bHOCfLbB8sik7MAzdATNLVRJGGZcE5K56gdAfMZHh4Zx1pcKJqSZWOJ2wQuBsd3x/ix8RkHHmPOsW2aMKeIQW1vzGY+USQvfQEllIIOpM+ClMjHqmMEVvRbwmZXV5EdWZPNJ3AwDnO5U9Cw2GrwJY4yDg52p85zNK7B3Qxz6yz8NmAxHnusDo8gRuyD/EB5ah0Aq/MROxSjZHKa31tWbCMVWRJdR4rIiPo05F9mHmf/PlXO4RPccZnn2YeZ/L/Kjhk8Znq249fy/yo4ZBbMxbZR0FWzMuBek2aEVGJoCRNfsw8z+VRwyeMyW14bzXEYJBY4HTAz4nboKvWmWxFtXqBVSXbl7P52nUODcNS0smEb9/bmMHIK+YABGcd4/EkdBXTSvgXAnh77e/uNr8unlylN4ZfTPcaVllTvFsCRjuPE5JyfAn1peq52fed/VdmaVKl9Xfxkd1xy4ikkaSUs3i0nUYwMqRjTsMY6HrjO9BvsVyPhKHsbSWUq2cY5n65gUdwzkBeuxUb9W8QOue4o86KmZufjHRp6KyTyXhAPl7Z2DiYjjjImaRzgErzCM52w2MAKT5/nTTLxc54cEjlJ+FqhXuKsK4XOjOphvgBmQbdOmfH41KqqjCiVfiJ9Y/OZDfQOcLcHPlzlz9DvQGzB6uHmYRc3kdnbgs5KooC5ILN4Ko8z0FSTgZMoBmViOze5lE0wG3uIPdQeQ/iep+GAOUXaxs9I/wrWuOvjH7w4XFbAYExzkxDx+y1JqHvJuP4j1zWVq7TWpsGVyK2EbnSfdzpAOD3gQo/d81rFdjNm9YSzywkxNIoOI37wzjKMocknBK4d36Y7pbyGOvWeJBEAxRzMt2OQD7rDYgYwRurLvk4O+RnH4qhTg4juA64MeWN0ZVZXAEqY1gdCD7rr+q2D8CCPCrmLsndkYOQYvvosVkwjlTTjVcye9mUQmUQmUQmUQmUQk1nOUcMpwc4z6Hr+VaVPwMDFNdpvSaGqzjPLzEuD3yiN3LBtLrgjqdcSjfJ8Au2PxHyzXVdgqZnhtIrW3Cpc77H2fe5lStrto5BIuzDPw36gjxHpXKSwq2Z7u7TranB4T27uWlcu+MnyGB9KHfjOZNNQqThEeezaRhdquoK7xsqtjI1ZV+h81jcfOmNKRxmcP+oK29GQtzB3+E6H2iso442cpzGaRGJOMnvgqMjGwO30606Z5SsZ2mPZqssaM2RIoUkDDMVDGTLjpk6PU6sA42qDuNpPGVOevT2e6TScDWQnUgAGygYAx8q53cFiSRGO/CgAGDf8MoWDMgJXpgkfDp16+NArsAxkyDYh3/AEh4j5Y8gKnBXnIzxcolvOK5fGQAD1rIuSdpoEwIwNq2nfxFacJxvKcQztKdxOLS5PUgA/2GJ/jWBGDGAfVly7OFg8iHJXCnJH+EgYYehIYbdQQa6tX4BOa5y0Ev+GiOUAAlHJKjqcjdlOdsDqGY7DYYxky69RN6rduEnykH27RcRMPAFGAYkGM4wdRADadjkZ6EZ8wHeOFA+nZuo3/f9444lHUMJjS04bXKn0SZRCZRCYTU4kFgDiYKiTPRRCeUQm7yE4z4f+f7fAAdAKu1jMAD0i1OkqpZmQYLc/n+81zVIxMokwzg96YJkkXYqwIz/H0PQ+hNaVPwMDEtfpvSNO1fXp5id1t50niWRDlXUMP3j5j+FdXmJ883RsGeJEDgMM6WyPQjxqBLPg7w2rTGZRiErXbKRljJBxj+NIanOY1RjrK92ctWly0qkBSuFB7zysoYAN+gFUgkjp57EmKqt8ybbegl1aFhu75OOgGFH8T8SfPp0rdhMVMo3HgecNJwdWPqDjPzxSNn4o6h9SWDszd4urmA4yBEy4JyRpGvbONiybgD3x5V0qvwgRN0IHF45+WP3lgvLVZUKN0PQ7HBHQjwOD4HY7g7E1rMjvKTxWMmMhiutdatlupGQSO8D8MqTjHeqvDidDRWEkjx5yz3RyinxIFVaZUzhVcmfSJlEJlEI97GrGblElUMkgKEEeYyCPEEFRuOma0UkK2Jwe3QwrR16GWLi/s6bWpt3URn3uYTlfhhe8Mbb7+tW4QV4zt9/KIabt50UraOI9Onx/4iTiXYm6jPdTmg9NBUfkxH5VgXUc8jzB/8czo09u0t+MEH3H9oqvODXEIBlhdAW0jOk949B3WOKqtqM3Ap38MMPqBG6+1NM55+84/eMbbshckgSKsQJxl3XJPpgnNU79ScIC3kD+uItZ23Qq5UH37fvHnEOy0FnbSSyEO+nALdNR2XC9PeI65rJXud15AZ5Dngb8/2x5TlnXXauwV52PQff1lFbpTk9YBjaeUSZ1P2ZXDpAqSZ5cjNyiT4g95ceAJDEeobplc9Gg+qAZ4LtrgOqYp7/PrLy1bzlSNJQSQDnScH49cfHBB/rCqk+EJIDQGhiJe1lsJIChGS+yjzIBYj02U1lcud5pU2Jt2dtxpZyN9cqD0CyMu3xCJ/ZFWqG0q53jC9TaotElDKwOFHnM2knVg58Nv3bk0rwetN+8wMSa/4QC6yrEhkyFYtq0leh1AHSe7tkg7YG/StwSJQsccPTwkXZ7tFbhZjqIzLlY1QnA0og06Rp0sylhg9Hycb0wvLeU7mz/E/CDSTm5ZlAOHffdsAMR4aipwi6sj5jOaCegj1FRorax+Z5D784+4i3gKoxmNInC65U+jzKITKISa1kKsrDqpyP/BvV62KsDFtXQt9TVt1nY+C8XNxGhRlVl/nUIyTkd0jyyR+/wAq2tIVSE68p8+epq7Cj8xzk08WW1tqATc4OzaTrAOxJwd9sE9NxtSWl1NyOU4dids+MmytCM5jFrlAAxU5OAMDvEtsMDw6+NPIauMZX1vIZmRDY2O0iktUmUkg4OVI23GcMD12yo6eXWtEU18ZA8vbKkhsTn/tI4jkpbg9DqYD6KPj1OPQedcyqtgS7+QHs8ffPUdiUBnNvQfU/sPrKSsDH9E/StsGelLqOskFi+PdNTwmV75M850XscjG2Ec+ACfu87Dc5Kkj3Tq7ynY77dKeReJARzE8L2mnDqXI3BOZY4uKNE3LmBfHRgDrx5suO+OneTPwrUt/lObw55Rlb3CONSFXHTKnOD4gjwP51UkiGMycGoBzAiaXUAkXScjcEEdQwOQRnyNbA5lYJDNyXZZCArnUjdFyQA6kk4B1ZYAnfXtnBqwEjMYnp6UYzCDG5X9Dvn9X3fm3Qfv9DVeACGYHFO5WUORqRyMLnABUMB5nusN/PJ26UHabVYZgCJWuzPZBfs8bGQYeNcqEI/Q0sGOvvdSOgqOHfMdbXlfVCjI2z5Sy2PDI7de7knGNTYzjqcYGBv5dfHNTyEWsue5stF/ELgDdmA+JA/fWZyYwmBOLmuXPoU9AohJ4LcscCrATN3CjJlq4B2d1sCwxWqKM7zjazX8KkLLVxSzEBiMMblt8ug6ZICoc4Vgx8PAgeJGXO6rdeGeR1God34mhFvxdygMkbfzYc8sO58c91VJU5BGCQdjttSlmgcjhDZ+UzF6jfE2uuMRyDS65Rw2NajDgDOEB3JO2BjOSPGsTVq2swAB7cg/DrmX4qwuZvHxcAxxwRgITpG45gHmIzggZx7xHX5HpV6cJt/J+MwNnFF6cPCyF3w4GslSOi6gS37WltR66sNjG9alFPMTSrU2V7KTjwja44En6KqficVgyHOwjqa5upkcnD4YlBlKJnYZPU+QzuT6CriuVbWv4ze2ng91ST6ct9x8NO9XCYmD6ji5wnTgjQCV1ZKyDSg9V195CPQEenjU7dZjjP4ZpxF4M4GhWOMyBlRgvjhgwbIGSOv8AlCgDlLGp8ZImcLglMSsLhnyNjJGpBHTPd0nfr18R1qcKekoylSRDdM39LEPhE38Zarx1jrK4YzeNUBOpw7EYJYrnHlgbD4Ab+NTxr4yeEzGsY8d2KLPgCoA/IGrBs9ZXhhEecb4+XSiTFco+8nUeKI3rkhlP5IKq82p2YGa8NQLb6WOwZxsxU41tpGQRjbHjQWCjJg68bnzg8vElHdCSELtnIbI886ix+e9YHUKdowlDAZgjzqzYyNXlkasfDrUB8zdVxOOVz57+eg0SI14G/fFXWJ6tfUl/t12BDMPgf/BV2z0nmXG+8b8/MbrvkqdPTOobqRnYEHBHwrSmwKd5ztRSWG0Ci4YdbSABJXI+8QnCkaCTjxB749cYzgine/WIdyw2k8HDmWYyNJqHeAUExgAkd7CHdiFz1UZJJ8NNTqFlxQZHJw5iwdpFLctlyw93J7unGO8Aclj1Kj0019JWSNOYTcWfMGlpnOQoPTcZbWPA95WK9dsmoOqST6O0LsNUYCllZR1BBGPVdzj4dPLT0qBqQYdyYBxa2ZZDMCXXBO5A0ju4VTnukno2nYeI94MBgRtMyCJJY2UhAcERH3sOCRk+GgMuB6tkk5OBUETYOMYxNphGDmecZ8lbQN/Mli30IrM2IJoDYRwqMCTrOkZxHFgHqQo6+v6RPrWLan/GApJ3YyVLh/Ej6YP7zWDXOYGtRILicA4LBScY1dPl0zWBmijaTwwgjvaT8v8Ac1dQCJm7EHaF20IU7AD4DFMUrhpi7E85W+0nEvvSnMaMgqueijIVj3h07rMSNieWoB3Jp/MrUAW3GZnZwSjUdDOW2ZnOCOmA5JJBAx0LnoDjFUwScxmx04QoPLlj7/YxhJIFXTsW1EsQNsny38Nh8qU1FoPqyaEJPEYv72d2yPLH+9LiOYAElEVMIsoWnz+e1EH6/wDZ/wB6p6K89D/1BpP+74fzPR2pg/X/ALP+9Horw/6g0n/d8P5jPhfbS0jOW5vyQf6quunYRTUdt6dxhc/D+ZZU9qNhjBE39j/9q0NBM5Da1M7Z+Eki9qXDx/Tj+pn97VT0Uyp1qQhfa7YDoZ/+2P8AVR6O0zOprPSaye1qwIxmf5Jj9z0ejNJGpr8JGntVsAMAz/2M/veq+jPJ9Lr8JrJ7UuHN7wmPxiB/+6j0VvGT6YnhNoPapw5PdWVc9cRAZ8s96j0Z/GVOprMIHthsvOf/ALY/1VPo9g5GU7+rwmje2K1/HL8OT/Hmfwq3c29TDvqfAzE9rlj+lzs+kQx/jqnorS3pNc9b2t8Px1uAfMRrn82Iqw0xEg6lJqvtYsP6S6/7UX+VSdNKnULCh7Z+HZwY5seegfu1VU6U+AmfejoTPX9sfD/Dnj/pgfuaq+i2DliT3qdZNB7auHj3uef+mP8AVWiU2DniUdkPKR8R9rPB7hSsqTtkEZ5YBwQQRnX03O3SmV4+sy5cpNF7ZeFogRFnVQMAcof66hgxgpAgr+1/h2cqJV2x/MD+DisjSx5zZbVE0T2u8P8AEzH4Q4//ACGgUYl/SBPX9r/Dv+f/ANsf6604McpIvWcGgsZXR3SN2RMa2VSVXPTUQML861ic2n4bMiI7xSKknuMyMFf9kkYb5UQhbdmrwac2lyNZwmYZO8cFsL3e8dKk7eAJohBjwqfltLyZeWjaWfltoVhsQzYwDkgYPnRCb3fBbmJBJLbzRoejvG6qc9MEjBohN5+AXSJzHtrhY8Z1tE4THnqK4xRCet2duwnMNrcCMLqLmF9OnGdWrTjTjfPlRCRtwW4EixG3mErDUsZjfWw33C4yRsdx5GiE0l4XOoVmhlUMxRSUYBnBwVUkbsCCMDfIohJx2euyzILW41IAWXkvqUHOCw05AODjPkaIQdOFzGIzCGUwjrIEbljfG74wNyB18aITE4ZMUEghkMZbSHCMULeChsYLenWiEm/kG65vJ+zT83Tq5fKfXp89OM49aITRODXBlMIgmMqjJjEbmQDzK4yBuPDxohNzwG65gi+zT8wjIj5T68eenGcetEJsez13r5f2W416dWjkvq0jALadOcZIGfUUQkdlwW4mXVFbzSLnTqSN2XV1xkDGcb4ohJpuzd4ilntLlVHUtDIAPAZJXzohIhwO55hi+zz80LqMfKfWF8yuMgbjfHjRCRNwyYcvMMo5v813G+86Dubd/cjpnqKITe44NcRq7PBMixkBy0bgITggMSO6SGXY/iHnRCZPwe4SMSvBMsTYxI0bBDnphiMHNEJFfWEsLBZo5ImI1ASIykg9CAwGRsd/SiE6r7FeE/a7HidvnSJTArN5Ll9ZGfELk0QnSLC8tbqThciqoiVrpbYH3SYjy4yo/YRmHy8qISj9krri7cbt14iJxHzpiupCINfImxyjjSRpLYwTtRCWeSOGZ+GtC4+wJdyxyxMuCbr7wo8hzhsygYH4nU75ABCCWkl68nG14mH+whJOXzFxHpy3L5Jxg9wA7b5C571EIX2o7XW3D2Rp55WZ7BVWzCExOWLYkZj3QTgqfQeNEIL20Zv5NhVTxLJ4fjFqga2P3ePvyUJA88Ed3NEI2vUsv5csi7XH237N92q6eQUxNnVtq1e/0OPdohFywxLZQ3k+DFZXV9MFP6cv2iVYFHxdsj1C0QjsXn2e+v526H+T4z5d5mRv/q0QiLtBZR2/C+I8Oj923txKfjLLLIB8lRfqKIQL2V3FvHwe0a5B0/b8R7ZUSklYy3oCc58CAfCiElvLa9hsuKmFml4l9qXmSRKeaYSIzHy13Kry2OFGdPfAJxmiEsHBdRuOHtc929PDpuccAPjVBjWBvnVqwPPXRCKexfay3ubu0tYZpbt4IZme6lQq7atPdAIyRvvn8C7nc0QiJvaJGsnD4LSS54hLFMxllMTcx4mDB0VcamwDq6f+6Xr4EJYjLFZ8U4dwyA7Ga5uZANscxJzEu3kGI+CqaIRbwvjE9xb8ZWaVpBFeBIwx91RLsB6bD6UQjq04bMO0lxOYpBC1kFEuhuWW+77obGCdjtnwNEIBwuySGy4Vd3AwbSFo0jYEN9pmaONAR17ulsjw6+FEI0vY7djxJbvPJPELUNjGCdFpoD520FtIb9XNEIvunu2uuMpehv5OFsdGoYjHdGnlHoTjUTjcMF8cUQnMfbfK7XluXR0P2OIYcYPVyfzJHyohKTYcYuIFdIZpYlkGHVHZQw3GGAO+xPXzNEJqeKzlI4+dJoiOqJdbaUYnJKDPdOd8iiEYzdsr9zGWvLkmMkoea+VJBUkHOc6WYZ64Y+ZohABxm45bxc+XlyPrdNbaGfIOplzgtlRv12HlRCEcS7T3lxGIprqeWMfoPIxXbpkE94j1ohBOI8SmuGVppZJWVQql2LEKMkKCTsBk7etEIf8A8W32jl/bLnl6dOjnPp04xpxnGMbYohIH7Q3RmWc3M5mRdKyGRuYq77Bs5A7x29TRCa3HHbl4+U9xM0eovoMjFNZJYtpzjJZic+ZNEJJc9pLuQMJLqdw5UuGlchimChOTvpwMeWKISNuPXR5pNxMTOAJiZHJkAGFEhJ74A2GfCiEjXi04iEImkEQbWIw7aA34gucA+tEIZH2rvVl5wu7jmlQpfmtqKjoCc7gZOxohIh2iuxM04uZ+cy6Wk5jayv4S2c6dht02ohBeG8Smt31wSvE+CNUbFWweoyDnFEJ7w3iUtvKs0MjRyrnS6nvDIIP1BI+dEJuvGbgT/aBNKJ8k83W3MyRg97Oehx8KITaLjlyokC3EyiVtUgEjAO2c6n37xzvk0QjzgvtDv4J4pXurmZUcM0TzyaXHipySMH4GiEXcc7U3NzIzNNKE5zSxxc1ikbMxYaBnAI1EAgCiEGuu0F1KsiSXEzrKwaRWkYh2UAKWBPeICqAT+EeVEJve9pLuaIQy3M8kQ6I0jFdumQTvjwz08KIQXiXE5rhg88rysFChnYsQo6AE+G5+p86IQSiEyiEyiEyiEyiEyiEyiEyiEyiEyiEyiEyiEyiEyiEyiEyiEyiEyiEyiEyiEyiEyiEyi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cs620218.vk.me/v620218567/1504/w2LDsrRNS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254" y="2112184"/>
            <a:ext cx="3258994" cy="4609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4" name="Picture 6" descr="http://www.sostav.ru/articles/rus/2008/20.06/news/images/1cor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132856"/>
            <a:ext cx="3059494" cy="4589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6" name="Picture 8" descr="http://www.sprt.tatar/files/pl_kor%20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536" y="259248"/>
            <a:ext cx="5587008" cy="154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2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7441A-7ED7-4C12-9B32-83D48B1A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FF99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11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0E0BE1-DE5E-4F36-97C2-C76E24BB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53DDD4C-4362-4286-8393-A52524F14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6697" y="289489"/>
            <a:ext cx="82296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9 декабря отмечается Международный день борьбы с коррупцией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1CC355-588C-438F-BFCD-662404183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585756" cy="3028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M267image001">
            <a:extLst>
              <a:ext uri="{FF2B5EF4-FFF2-40B4-BE49-F238E27FC236}">
                <a16:creationId xmlns="" xmlns:a16="http://schemas.microsoft.com/office/drawing/2014/main" id="{44E705C8-C12D-4C61-9220-17E52209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045" y="1589651"/>
            <a:ext cx="40576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5F96A33-F14E-483C-B939-DCFDCB2B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786346"/>
            <a:ext cx="8135938" cy="19399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9 декабря 2003 года была открыта для подписания Конвенция ООН против коррупции, принятая Генеральной ассамблеей ООН 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1 ноября 2003 года.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  <p:pic>
        <p:nvPicPr>
          <p:cNvPr id="10" name="Заголовок 1">
            <a:extLst>
              <a:ext uri="{FF2B5EF4-FFF2-40B4-BE49-F238E27FC236}">
                <a16:creationId xmlns="" xmlns:a16="http://schemas.microsoft.com/office/drawing/2014/main" id="{AA6FED74-DD32-47EA-9F46-384BE9CC6DCC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038" y="-19050"/>
            <a:ext cx="1128712" cy="6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5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История коррупции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124943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Исторические корни коррупции, вероятно, восходят к обычаю делать подарки, чтобы добиться расположения. Дорогой подарок выделял человека среди других просителей и способствовал тому, чтобы его просьба была выполнена. Поэтому в первобытных обществах плата жрецу или вождю была нормой. По мере усложнения государственного аппарата и усиления власти центрального правительства, появились профессиональные чиновники, которые, по замыслу правителей, должны были довольствоваться только фиксированным жалованием. На практике чиновники стремились воспользоваться своим положением для тайного увеличения своих доходов.</a:t>
            </a:r>
          </a:p>
        </p:txBody>
      </p:sp>
      <p:pic>
        <p:nvPicPr>
          <p:cNvPr id="16386" name="Picture 2" descr="http://xn----7sbafwwcgf2a3aw4n.xn--p1ai/upload/iblock/cc3/cc3180d1b88da7032df9b5b311c08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996" y="4751752"/>
            <a:ext cx="6264696" cy="1972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3816423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/>
              <a:t>Коррупция</a:t>
            </a:r>
            <a:r>
              <a:rPr lang="ru-RU" dirty="0"/>
              <a:t> ( лат. </a:t>
            </a:r>
            <a:r>
              <a:rPr lang="ru-RU" i="1" dirty="0"/>
              <a:t>corruptio</a:t>
            </a:r>
            <a:r>
              <a:rPr lang="ru-RU" dirty="0"/>
              <a:t> — подкуп, порча) — термин, обозначающий обычно использование должностным лицом своих властных полномочий и доверенных ему прав, а также связанных с этим официальным статусом авторитета, возможностей, связей в целях личной выгоды, противоречащее законодательству и моральным установкам.</a:t>
            </a:r>
          </a:p>
        </p:txBody>
      </p:sp>
      <p:pic>
        <p:nvPicPr>
          <p:cNvPr id="20482" name="Picture 2" descr="http://www.un.org/ru/youthink/images/corruption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89512"/>
            <a:ext cx="8229600" cy="2281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Гифка деньги, винс макмэн, gif картинки, гиф анимация скачать бесплатно ">
            <a:extLst>
              <a:ext uri="{FF2B5EF4-FFF2-40B4-BE49-F238E27FC236}">
                <a16:creationId xmlns="" xmlns:a16="http://schemas.microsoft.com/office/drawing/2014/main" id="{A6BFEA5F-1B86-4CAD-93A5-06C19B33D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71" y="3299937"/>
            <a:ext cx="2759477" cy="20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3189"/>
            <a:ext cx="7704856" cy="4365103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Характерным признаком коррупции является конфликт между действиями должностного лица и интересами его нанимателя либо конфликт между действиями выборного лица и интересами общества. Многие виды коррупции аналогичны мошенничеству, совершаемому должностным лицом, и относятся к категории преступлений против государственной власти.</a:t>
            </a:r>
          </a:p>
        </p:txBody>
      </p:sp>
      <p:pic>
        <p:nvPicPr>
          <p:cNvPr id="19458" name="Picture 2" descr="http://gymn14.ucoz.ru/_si/0/7403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70485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3"/>
            <a:ext cx="8496944" cy="3672407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Коррупции может быть подвержено любое должностное лицо, обладающее </a:t>
            </a:r>
            <a:r>
              <a:rPr lang="ru-RU" i="1" dirty="0"/>
              <a:t>дискреционной властью</a:t>
            </a:r>
            <a:r>
              <a:rPr lang="ru-RU" dirty="0"/>
              <a:t> в сфере распределения каких-либо не принадлежащих ему ресурсов по своему усмотрению (чиновник, депутат, судья, сотрудник правоохранительных органов, администратор и т. д.). Главным стимулом к коррупции является возможность получения экономической прибыли (</a:t>
            </a:r>
            <a:r>
              <a:rPr lang="ru-RU" i="1" dirty="0"/>
              <a:t>ренты</a:t>
            </a:r>
            <a:r>
              <a:rPr lang="ru-RU" dirty="0"/>
              <a:t>), связанной с использованием властных полномочий, а главным сдерживающим фактором — риск разоблачения и наказания.</a:t>
            </a:r>
          </a:p>
        </p:txBody>
      </p:sp>
      <p:pic>
        <p:nvPicPr>
          <p:cNvPr id="18434" name="Picture 2" descr="http://www.dobro.org.ru/wp-content/uploads/2014/04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5"/>
            <a:ext cx="4414843" cy="256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i.allday.ru/c3/2e/6e/1298814677_shutterstock_23994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87259"/>
            <a:ext cx="3816424" cy="261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honn.ru/u/dd/galob/4384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4"/>
            <a:ext cx="9144000" cy="677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opypast.ru/uploads/posts/1387401202_1317547246_karikatura1014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0"/>
            <a:ext cx="9144000" cy="6928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4" name="Picture 6" descr="http://vidomosti-ua.com/photo/original-1358949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210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Мы против коррупции!</vt:lpstr>
      <vt:lpstr>9 декабря отмечается Международный день борьбы с коррупцией </vt:lpstr>
      <vt:lpstr>История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Коррупция процветает там, где…</vt:lpstr>
      <vt:lpstr>Госслужбы, которые наиболее активные в собирании взяток</vt:lpstr>
      <vt:lpstr>Что же нам делать?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против коррупции!</dc:title>
  <dc:creator>Наташа</dc:creator>
  <cp:lastModifiedBy>metodist</cp:lastModifiedBy>
  <cp:revision>31</cp:revision>
  <dcterms:created xsi:type="dcterms:W3CDTF">2015-12-08T14:19:20Z</dcterms:created>
  <dcterms:modified xsi:type="dcterms:W3CDTF">2020-07-07T08:41:09Z</dcterms:modified>
</cp:coreProperties>
</file>