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14A2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51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613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99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538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122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82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53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99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411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01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5F6F8-CF93-44C5-9255-272D5650ACD8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C11FA-D741-412C-86ED-3064928BA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1012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738735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Жевательный и сосательный табак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15608" y="6237312"/>
            <a:ext cx="3128392" cy="620688"/>
          </a:xfrm>
        </p:spPr>
        <p:txBody>
          <a:bodyPr>
            <a:normAutofit/>
          </a:bodyPr>
          <a:lstStyle/>
          <a:p>
            <a:r>
              <a:rPr lang="ru-RU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Подготовила студентка 29 СД </a:t>
            </a:r>
          </a:p>
          <a:p>
            <a:r>
              <a:rPr lang="ru-RU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Клёнц</a:t>
            </a:r>
            <a:r>
              <a:rPr lang="ru-RU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Марина</a:t>
            </a:r>
            <a:endParaRPr lang="ru-RU" sz="1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34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922114"/>
          </a:xfrm>
        </p:spPr>
        <p:txBody>
          <a:bodyPr>
            <a:normAutofit/>
          </a:bodyPr>
          <a:lstStyle/>
          <a:p>
            <a:r>
              <a:rPr lang="ru-RU" dirty="0" smtClean="0"/>
              <a:t>Жевательный табак (</a:t>
            </a:r>
            <a:r>
              <a:rPr lang="ru-RU" dirty="0" err="1" smtClean="0"/>
              <a:t>снюс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3040"/>
            <a:ext cx="8892480" cy="2958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Жевательным</a:t>
            </a:r>
            <a:r>
              <a:rPr lang="ru-RU" sz="1800" dirty="0" smtClean="0"/>
              <a:t> называется бездымный </a:t>
            </a:r>
            <a:r>
              <a:rPr lang="ru-RU" sz="1800" dirty="0" err="1" smtClean="0"/>
              <a:t>цельнолистовой</a:t>
            </a:r>
            <a:r>
              <a:rPr lang="ru-RU" sz="1800" dirty="0" smtClean="0"/>
              <a:t> табак, содержащий соли, увлажнители и </a:t>
            </a:r>
            <a:r>
              <a:rPr lang="ru-RU" sz="1800" dirty="0" err="1" smtClean="0"/>
              <a:t>ароматизаторы</a:t>
            </a:r>
            <a:r>
              <a:rPr lang="ru-RU" sz="1800" dirty="0" smtClean="0"/>
              <a:t>. Он закладывается за щеку или губу и жуется, в результате чего быстро впитывается в слизистые оболочки и попадает в кровь. </a:t>
            </a:r>
          </a:p>
          <a:p>
            <a:pPr marL="0" indent="0">
              <a:buNone/>
            </a:pPr>
            <a:r>
              <a:rPr lang="ru-RU" sz="1800" dirty="0" smtClean="0"/>
              <a:t>    </a:t>
            </a:r>
            <a:r>
              <a:rPr lang="ru-RU" sz="1800" dirty="0" err="1" smtClean="0"/>
              <a:t>Снюс</a:t>
            </a:r>
            <a:r>
              <a:rPr lang="ru-RU" sz="1800" dirty="0" smtClean="0"/>
              <a:t> обычно приравнивают к жевательному табаку, но это скорее его популярная разновидность. Он выглядит как измельченная пудра, поэтому его правильнее назвать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сосательным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dirty="0" smtClean="0"/>
              <a:t>    В отличие от содержимого сигарет, жевательный табак содержит меньше вредных примесей, в том числе </a:t>
            </a:r>
            <a:r>
              <a:rPr lang="ru-RU" sz="1800" dirty="0" err="1" smtClean="0"/>
              <a:t>нитрозаминов</a:t>
            </a:r>
            <a:r>
              <a:rPr lang="ru-RU" sz="18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 smtClean="0"/>
              <a:t> Соль усиливает вкус и консервирует продукт, за счет чего продлевается его срок годности.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 smtClean="0"/>
              <a:t> Увлажнители(зачастую вода) защищают </a:t>
            </a:r>
            <a:r>
              <a:rPr lang="ru-RU" sz="1800" dirty="0" err="1" smtClean="0"/>
              <a:t>снюс</a:t>
            </a:r>
            <a:r>
              <a:rPr lang="ru-RU" sz="1800" dirty="0" smtClean="0"/>
              <a:t> от высыхания.</a:t>
            </a:r>
            <a:endParaRPr lang="ru-RU" sz="1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906011"/>
            <a:ext cx="4427984" cy="29519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5906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6496" y="0"/>
            <a:ext cx="107504" cy="3326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21" y="0"/>
            <a:ext cx="3836399" cy="68580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    Если при курении никотин из табака проникает в организм с дымом, то при жевании или рассасывании — через слюну, с которой быстро всасывается в слизистые и кровь. </a:t>
            </a:r>
          </a:p>
          <a:p>
            <a:pPr marL="0" indent="0">
              <a:buNone/>
            </a:pPr>
            <a:r>
              <a:rPr lang="ru-RU" dirty="0" smtClean="0"/>
              <a:t>    Когда никотин поступает в организм, человек ощущает расслабление, как и в результате курения. Одни жуют табак, чтобы бороться со стрессом и депрессиями, другие — для улучшения аппетита. За счет различных добавок слюна после </a:t>
            </a:r>
            <a:r>
              <a:rPr lang="ru-RU" dirty="0" err="1" smtClean="0"/>
              <a:t>снюса</a:t>
            </a:r>
            <a:r>
              <a:rPr lang="ru-RU" dirty="0" smtClean="0"/>
              <a:t> становится вкусной, и для усиления эффекта ее глотают.</a:t>
            </a:r>
          </a:p>
          <a:p>
            <a:pPr marL="0" indent="0">
              <a:buNone/>
            </a:pPr>
            <a:r>
              <a:rPr lang="ru-RU" dirty="0" smtClean="0"/>
              <a:t>    Однако, если человек выбрал табак с высоким содержанием никотина, после проглатывания слюны он почувствует </a:t>
            </a: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</a:rPr>
              <a:t>симптомы отравления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головокружение;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тошноту;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/>
              <a:t>рвотные позывы.</a:t>
            </a:r>
          </a:p>
          <a:p>
            <a:pPr marL="0" indent="0">
              <a:buNone/>
            </a:pPr>
            <a:r>
              <a:rPr lang="ru-RU" dirty="0" smtClean="0"/>
              <a:t>Поэтому в арсенале человека, употребляющего </a:t>
            </a:r>
            <a:r>
              <a:rPr lang="ru-RU" dirty="0" err="1" smtClean="0"/>
              <a:t>снюс</a:t>
            </a:r>
            <a:r>
              <a:rPr lang="ru-RU" dirty="0" smtClean="0"/>
              <a:t>, есть специальная плевательница. В нее сплевывают слюну, которую нельзя проглатывать.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628800"/>
            <a:ext cx="4764021" cy="357301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64900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Вред и последствия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700" dirty="0" smtClean="0"/>
              <a:t>Исследователи утверждают, что жевательный табак провоцирует развитие ряда заболеваний:</a:t>
            </a:r>
          </a:p>
          <a:p>
            <a:pPr marL="0" indent="0">
              <a:buNone/>
            </a:pPr>
            <a:r>
              <a:rPr lang="ru-RU" sz="1700" dirty="0" smtClean="0"/>
              <a:t>болезней носоглотки;</a:t>
            </a:r>
          </a:p>
          <a:p>
            <a:pPr>
              <a:buFont typeface="Wingdings" pitchFamily="2" charset="2"/>
              <a:buChar char="§"/>
            </a:pPr>
            <a:r>
              <a:rPr lang="ru-RU" sz="1700" dirty="0" smtClean="0"/>
              <a:t>рака желудка, простаты, кишечника;</a:t>
            </a:r>
          </a:p>
          <a:p>
            <a:pPr>
              <a:buFont typeface="Wingdings" pitchFamily="2" charset="2"/>
              <a:buChar char="§"/>
            </a:pPr>
            <a:r>
              <a:rPr lang="ru-RU" sz="1700" dirty="0" smtClean="0"/>
              <a:t>потери чувствительности вкусовых рецепторов;</a:t>
            </a:r>
          </a:p>
          <a:p>
            <a:pPr>
              <a:buFont typeface="Wingdings" pitchFamily="2" charset="2"/>
              <a:buChar char="§"/>
            </a:pPr>
            <a:r>
              <a:rPr lang="ru-RU" sz="1700" dirty="0" smtClean="0"/>
              <a:t>нарушений аппетита;</a:t>
            </a:r>
          </a:p>
          <a:p>
            <a:pPr>
              <a:buFont typeface="Wingdings" pitchFamily="2" charset="2"/>
              <a:buChar char="§"/>
            </a:pPr>
            <a:r>
              <a:rPr lang="ru-RU" sz="1700" dirty="0" smtClean="0"/>
              <a:t>сердечных патологий:</a:t>
            </a:r>
          </a:p>
          <a:p>
            <a:pPr>
              <a:buFont typeface="Wingdings" pitchFamily="2" charset="2"/>
              <a:buChar char="§"/>
            </a:pPr>
            <a:r>
              <a:rPr lang="ru-RU" sz="1700" dirty="0" smtClean="0"/>
              <a:t>гипертонии;</a:t>
            </a:r>
          </a:p>
          <a:p>
            <a:pPr>
              <a:buFont typeface="Wingdings" pitchFamily="2" charset="2"/>
              <a:buChar char="§"/>
            </a:pPr>
            <a:r>
              <a:rPr lang="ru-RU" sz="1700" dirty="0" smtClean="0"/>
              <a:t>заболеваний зубов и десен;</a:t>
            </a:r>
          </a:p>
          <a:p>
            <a:pPr>
              <a:buFont typeface="Wingdings" pitchFamily="2" charset="2"/>
              <a:buChar char="§"/>
            </a:pPr>
            <a:r>
              <a:rPr lang="ru-RU" sz="1700" dirty="0" smtClean="0"/>
              <a:t>атрофии мышц</a:t>
            </a:r>
            <a:r>
              <a:rPr lang="en-US" sz="1700" dirty="0" smtClean="0"/>
              <a:t>;</a:t>
            </a:r>
          </a:p>
          <a:p>
            <a:pPr>
              <a:buFont typeface="Wingdings" pitchFamily="2" charset="2"/>
              <a:buChar char="§"/>
            </a:pPr>
            <a:r>
              <a:rPr lang="ru-RU" sz="1700" dirty="0" smtClean="0"/>
              <a:t>Вызывает синдром отмены и никотиновую ломку при попытке бросить</a:t>
            </a:r>
          </a:p>
          <a:p>
            <a:pPr marL="0" indent="0">
              <a:buNone/>
            </a:pPr>
            <a:r>
              <a:rPr lang="ru-RU" sz="1700" dirty="0" smtClean="0"/>
              <a:t>Дело в том, что в жевательном табаке, как и в курительном, содержатся вредные вещества в высокой концентрации:</a:t>
            </a:r>
          </a:p>
          <a:p>
            <a:pPr marL="0" indent="0">
              <a:buNone/>
            </a:pPr>
            <a:r>
              <a:rPr lang="ru-RU" sz="1700" b="1" dirty="0" smtClean="0"/>
              <a:t>Никотин, канцерогены, соль и сахар.</a:t>
            </a:r>
          </a:p>
          <a:p>
            <a:pPr marL="0" indent="0">
              <a:buNone/>
            </a:pPr>
            <a:r>
              <a:rPr lang="ru-RU" sz="1700" dirty="0" smtClean="0"/>
              <a:t>Одна порция </a:t>
            </a:r>
            <a:r>
              <a:rPr lang="ru-RU" sz="1700" dirty="0" err="1" smtClean="0"/>
              <a:t>снюса</a:t>
            </a:r>
            <a:r>
              <a:rPr lang="ru-RU" sz="1700" dirty="0" smtClean="0"/>
              <a:t> содержит </a:t>
            </a:r>
            <a:r>
              <a:rPr lang="ru-RU" sz="1700" dirty="0" smtClean="0">
                <a:solidFill>
                  <a:srgbClr val="FF0000"/>
                </a:solidFill>
              </a:rPr>
              <a:t>в 5 раз больше </a:t>
            </a:r>
            <a:r>
              <a:rPr lang="ru-RU" sz="1700" dirty="0" smtClean="0"/>
              <a:t>никотина, чем сигарета. Поэтому у людей, потребляющих жевательный табак, быстрее развивается привыкание, причем одновременно и физическое, и психологическое. </a:t>
            </a:r>
          </a:p>
          <a:p>
            <a:pPr marL="0" indent="0">
              <a:buNone/>
            </a:pPr>
            <a:r>
              <a:rPr lang="ru-RU" sz="1700" dirty="0" smtClean="0"/>
              <a:t>Многие производители сейчас выпускают </a:t>
            </a:r>
            <a:r>
              <a:rPr lang="ru-RU" sz="1700" dirty="0" err="1" smtClean="0"/>
              <a:t>снюс</a:t>
            </a:r>
            <a:r>
              <a:rPr lang="ru-RU" sz="1700" dirty="0" smtClean="0"/>
              <a:t> с низким содержанием никотина. Думая, что он абсолютно безвреден, его часто начинают пробовать подростки, чтобы испытать новые ощущения или казаться более взрослым и солидным в глазах сверстников.</a:t>
            </a:r>
          </a:p>
        </p:txBody>
      </p:sp>
    </p:spTree>
    <p:extLst>
      <p:ext uri="{BB962C8B-B14F-4D97-AF65-F5344CB8AC3E}">
        <p14:creationId xmlns:p14="http://schemas.microsoft.com/office/powerpoint/2010/main" val="810939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Синдром отмены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3240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dirty="0" smtClean="0"/>
              <a:t>Сопровождается неприятными симптомами и последствиями: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агрессивность;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плохое настроение;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депрессия;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сильный стресс;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расстройства пищеварения;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 smtClean="0"/>
              <a:t>нарушения ночного сна.</a:t>
            </a:r>
          </a:p>
          <a:p>
            <a:pPr marL="0" indent="0">
              <a:buNone/>
            </a:pPr>
            <a:r>
              <a:rPr lang="ru-RU" sz="1600" dirty="0" smtClean="0"/>
              <a:t>Кроме того, в составе </a:t>
            </a:r>
            <a:r>
              <a:rPr lang="ru-RU" sz="1600" dirty="0" err="1" smtClean="0"/>
              <a:t>снюса</a:t>
            </a:r>
            <a:r>
              <a:rPr lang="ru-RU" sz="1600" dirty="0" smtClean="0"/>
              <a:t> присутствует так же и 28 канцерогенов (никель, радиоактивный полониум-210, </a:t>
            </a:r>
            <a:r>
              <a:rPr lang="ru-RU" sz="1600" dirty="0" err="1" smtClean="0"/>
              <a:t>нитрозамины</a:t>
            </a:r>
            <a:r>
              <a:rPr lang="ru-RU" sz="1600" dirty="0" smtClean="0"/>
              <a:t>), даже в малых дозах провоцирующие развитие раковых опухолей, а в жевательном табаке их содержание превышает все допустимые нормы. </a:t>
            </a:r>
          </a:p>
          <a:p>
            <a:pPr marL="0" indent="0" algn="ctr">
              <a:buNone/>
            </a:pPr>
            <a:r>
              <a:rPr lang="ru-RU" sz="1600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Научно установлено, что в </a:t>
            </a:r>
            <a:r>
              <a:rPr lang="ru-RU" sz="1600" dirty="0" err="1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снюсе</a:t>
            </a:r>
            <a:r>
              <a:rPr lang="ru-RU" sz="1600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100 раз больше канцерогенов, чем в пиве и беконе — мягко говоря, не самых полезных продуктах.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031348"/>
            <a:ext cx="4031940" cy="268796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457" y="3983004"/>
            <a:ext cx="4114743" cy="2736304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526064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4488" y="11266"/>
            <a:ext cx="147642" cy="3213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5738" y="0"/>
            <a:ext cx="9179737" cy="4005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      </a:t>
            </a:r>
            <a:r>
              <a:rPr lang="ru-RU" sz="1700" dirty="0" smtClean="0"/>
              <a:t>По информации онкологического общества США, у потребителей жевательного табака в 50 раз чаще выявляется рак десен, щек, внутренней поверхности губ. Клетки тканей в этих областях пытаются создать барьер, который бы препятствовал дальнейшему распространению </a:t>
            </a:r>
            <a:r>
              <a:rPr lang="ru-RU" sz="1700" dirty="0" err="1" smtClean="0"/>
              <a:t>снюса</a:t>
            </a:r>
            <a:r>
              <a:rPr lang="ru-RU" sz="1700" dirty="0" smtClean="0"/>
              <a:t>, однако из-за воздействия канцерогенов здоровые клетки трансформируются в раковые.</a:t>
            </a:r>
          </a:p>
          <a:p>
            <a:pPr marL="0" indent="0">
              <a:buNone/>
            </a:pPr>
            <a:r>
              <a:rPr lang="ru-RU" sz="1700" dirty="0" smtClean="0"/>
              <a:t>      После всасывания в слизистые канцерогены из жевательного табака попадают в кровь, с которой разносятся по всему телу. Поэтому онкологический процесс может возникнуть не только в ротовой полости, но и в любой другой части организма. </a:t>
            </a:r>
            <a:r>
              <a:rPr lang="ru-RU" sz="17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Чаще всего </a:t>
            </a:r>
            <a:r>
              <a:rPr lang="ru-RU" sz="1700" dirty="0" smtClean="0"/>
              <a:t>страдают желудок, кишечник, а у мужчин — еще и простата.</a:t>
            </a:r>
          </a:p>
          <a:p>
            <a:pPr marL="0" indent="0">
              <a:buNone/>
            </a:pPr>
            <a:r>
              <a:rPr lang="ru-RU" sz="1700" dirty="0" smtClean="0"/>
              <a:t>Повышенное содержание соли в </a:t>
            </a:r>
            <a:r>
              <a:rPr lang="ru-RU" sz="1700" dirty="0" err="1" smtClean="0"/>
              <a:t>снюсе</a:t>
            </a:r>
            <a:r>
              <a:rPr lang="ru-RU" sz="1700" dirty="0" smtClean="0"/>
              <a:t> может спровоцировать скачок АД. Это создает риски возникновения болезней сердца и сосудов, а также гипертонии. </a:t>
            </a:r>
          </a:p>
          <a:p>
            <a:pPr marL="0" indent="0">
              <a:buNone/>
            </a:pPr>
            <a:r>
              <a:rPr lang="ru-RU" sz="1700" dirty="0" smtClean="0"/>
              <a:t>      Высокая концентрация сахара в жевательном табаке приводит к стоматологическим болезням.</a:t>
            </a:r>
          </a:p>
          <a:p>
            <a:pPr marL="0" indent="0">
              <a:buNone/>
            </a:pPr>
            <a:r>
              <a:rPr lang="ru-RU" sz="1700" dirty="0" smtClean="0"/>
              <a:t>Человек теряет аппетит или же приобретает нездоровые пристрастия в еде, в результате чего у него нарушается пищеварение.</a:t>
            </a:r>
          </a:p>
        </p:txBody>
      </p:sp>
    </p:spTree>
    <p:extLst>
      <p:ext uri="{BB962C8B-B14F-4D97-AF65-F5344CB8AC3E}">
        <p14:creationId xmlns:p14="http://schemas.microsoft.com/office/powerpoint/2010/main" val="2613205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r>
              <a:rPr lang="ru-RU" sz="9600" dirty="0" smtClean="0"/>
              <a:t>Спасибо за внимание</a:t>
            </a:r>
            <a:endParaRPr lang="ru-RU" sz="9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36496" y="6597352"/>
            <a:ext cx="73968" cy="260648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1336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658</Words>
  <Application>Microsoft Office PowerPoint</Application>
  <PresentationFormat>Экран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Жевательный и сосательный табак</vt:lpstr>
      <vt:lpstr>Жевательный табак (снюс)</vt:lpstr>
      <vt:lpstr>Презентация PowerPoint</vt:lpstr>
      <vt:lpstr>Вред и последствия</vt:lpstr>
      <vt:lpstr>Синдром отмены 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bevz.marina2100@gmail.com</dc:creator>
  <cp:lastModifiedBy>bevz.marina2100@gmail.com</cp:lastModifiedBy>
  <cp:revision>7</cp:revision>
  <dcterms:created xsi:type="dcterms:W3CDTF">2020-02-09T16:07:58Z</dcterms:created>
  <dcterms:modified xsi:type="dcterms:W3CDTF">2020-02-09T17:10:19Z</dcterms:modified>
</cp:coreProperties>
</file>