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060848"/>
            <a:ext cx="5616624" cy="237626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 smtClean="0"/>
              <a:t>Презентация на тему :  «Вред курения на организм человека»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6165304"/>
            <a:ext cx="3958208" cy="569658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/>
              <a:t>Выполнила: студентка 11-СД группы</a:t>
            </a:r>
          </a:p>
          <a:p>
            <a:pPr algn="r"/>
            <a:r>
              <a:rPr lang="ru-RU" dirty="0" smtClean="0"/>
              <a:t>Данилова Анастасия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11663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ГАПОУ КО «Медицинский техникум» г. Обнинск</a:t>
            </a:r>
            <a:endParaRPr lang="ru-RU" dirty="0">
              <a:latin typeface="+mj-lt"/>
            </a:endParaRPr>
          </a:p>
        </p:txBody>
      </p:sp>
      <p:pic>
        <p:nvPicPr>
          <p:cNvPr id="5122" name="Picture 2" descr="https://a.d-cd.net/2776fa4s-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441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hsto.org/getpro/habr/comment_images/5fe/65a/c30/5fe65ac308d7104aa6c8a3c9f1b277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79644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404664"/>
            <a:ext cx="8229600" cy="4298776"/>
          </a:xfrm>
        </p:spPr>
        <p:txBody>
          <a:bodyPr/>
          <a:lstStyle/>
          <a:p>
            <a:pPr marL="18288" indent="0">
              <a:buNone/>
            </a:pPr>
            <a:r>
              <a:rPr lang="ru-RU" u="sng" dirty="0" smtClean="0">
                <a:effectLst/>
              </a:rPr>
              <a:t>Никотин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– сильный яд, один из самых опасных ядов растительного происхождения. Приводит к привыканию. Затрудняет доставку кислорода к мышцам и сердцу. Учащает сердцебиение и пульс. Отравляет клетки мозга. При курении всасывается в организм, в малых дозах вызывает возбуждение ЦНС, а в больших дозах – вызывает паралич (остановку дыхания, остановку сердца</a:t>
            </a:r>
            <a:r>
              <a:rPr lang="ru-RU" dirty="0" smtClean="0">
                <a:effectLst/>
              </a:rPr>
              <a:t>).</a:t>
            </a:r>
          </a:p>
          <a:p>
            <a:pPr marL="18288" indent="0">
              <a:buNone/>
            </a:pPr>
            <a:r>
              <a:rPr lang="ru-RU" dirty="0">
                <a:solidFill>
                  <a:srgbClr val="FF0000"/>
                </a:solidFill>
                <a:effectLst/>
              </a:rPr>
              <a:t>Никотин – это наркотик. </a:t>
            </a:r>
            <a:endParaRPr lang="ru-RU" dirty="0" smtClean="0">
              <a:solidFill>
                <a:srgbClr val="FF0000"/>
              </a:solidFill>
              <a:effectLst/>
            </a:endParaRPr>
          </a:p>
          <a:p>
            <a:pPr marL="18288" indent="0">
              <a:buNone/>
            </a:pPr>
            <a:r>
              <a:rPr lang="ru-RU" dirty="0" smtClean="0">
                <a:effectLst/>
              </a:rPr>
              <a:t>По </a:t>
            </a:r>
            <a:r>
              <a:rPr lang="ru-RU" dirty="0">
                <a:effectLst/>
              </a:rPr>
              <a:t>словам учёных, половина курильщиков хочет бросить курить, но не может. Они попадают в зависимость от никотина.</a:t>
            </a:r>
          </a:p>
          <a:p>
            <a:pPr marL="1828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66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908720"/>
            <a:ext cx="7543800" cy="914400"/>
          </a:xfrm>
        </p:spPr>
        <p:txBody>
          <a:bodyPr/>
          <a:lstStyle/>
          <a:p>
            <a:pPr algn="ctr"/>
            <a:r>
              <a:rPr lang="ru-RU" sz="4400" dirty="0">
                <a:effectLst/>
              </a:rPr>
              <a:t>Больше всего от курения страдают лёгкие. </a:t>
            </a:r>
            <a:endParaRPr lang="ru-RU" sz="4400" dirty="0"/>
          </a:p>
        </p:txBody>
      </p:sp>
      <p:pic>
        <p:nvPicPr>
          <p:cNvPr id="11266" name="Picture 2" descr="https://ds05.infourok.ru/uploads/ex/003b/00035b9a-6aaae0d7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24056" r="6377" b="10200"/>
          <a:stretch/>
        </p:blipFill>
        <p:spPr bwMode="auto">
          <a:xfrm>
            <a:off x="1082841" y="2852936"/>
            <a:ext cx="7095484" cy="358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2475708"/>
            <a:ext cx="334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Здоровые лёгкие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53989" y="24836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Лёгкие курильщика</a:t>
            </a:r>
          </a:p>
        </p:txBody>
      </p:sp>
    </p:spTree>
    <p:extLst>
      <p:ext uri="{BB962C8B-B14F-4D97-AF65-F5344CB8AC3E}">
        <p14:creationId xmlns:p14="http://schemas.microsoft.com/office/powerpoint/2010/main" val="3644353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88640"/>
            <a:ext cx="6096000" cy="3657599"/>
          </a:xfrm>
        </p:spPr>
        <p:txBody>
          <a:bodyPr/>
          <a:lstStyle/>
          <a:p>
            <a:pPr marL="18288" indent="0">
              <a:buNone/>
            </a:pPr>
            <a:r>
              <a:rPr lang="ru-RU" dirty="0">
                <a:effectLst/>
              </a:rPr>
              <a:t>В лёгких при курении постепенно скапливается табачный дым и сажа. Мучительный кашель травмирует ткани лёгкого. </a:t>
            </a:r>
            <a:endParaRPr lang="ru-RU" dirty="0" smtClean="0">
              <a:effectLst/>
            </a:endParaRPr>
          </a:p>
          <a:p>
            <a:pPr marL="18288" indent="0">
              <a:buNone/>
            </a:pPr>
            <a:endParaRPr lang="ru-RU" dirty="0">
              <a:effectLst/>
            </a:endParaRPr>
          </a:p>
          <a:p>
            <a:pPr marL="18288" indent="0">
              <a:buNone/>
            </a:pPr>
            <a:r>
              <a:rPr lang="ru-RU" dirty="0" smtClean="0">
                <a:effectLst/>
              </a:rPr>
              <a:t>Табачный </a:t>
            </a:r>
            <a:r>
              <a:rPr lang="ru-RU" dirty="0">
                <a:effectLst/>
              </a:rPr>
              <a:t>деготь обволакивает легкие, скапливается внутри. Легкие каменеют.</a:t>
            </a:r>
            <a:endParaRPr lang="ru-RU" dirty="0"/>
          </a:p>
        </p:txBody>
      </p:sp>
      <p:pic>
        <p:nvPicPr>
          <p:cNvPr id="12290" name="Picture 2" descr="https://ds02.infourok.ru/uploads/ex/12dc/0007ee93-3f6c079f/img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8" t="34509" r="6861" b="29319"/>
          <a:stretch/>
        </p:blipFill>
        <p:spPr bwMode="auto">
          <a:xfrm>
            <a:off x="5531269" y="1484784"/>
            <a:ext cx="337579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ds02.infourok.ru/uploads/ex/12dc/0007ee93-3f6c079f/img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1" t="63208" r="39885" b="5166"/>
          <a:stretch/>
        </p:blipFill>
        <p:spPr bwMode="auto">
          <a:xfrm>
            <a:off x="1331640" y="3931064"/>
            <a:ext cx="4032448" cy="24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549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836712"/>
            <a:ext cx="8136904" cy="1728191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800" dirty="0" smtClean="0">
                <a:effectLst/>
              </a:rPr>
              <a:t> При курении повышается </a:t>
            </a:r>
            <a:r>
              <a:rPr lang="ru-RU" sz="2800" dirty="0">
                <a:effectLst/>
              </a:rPr>
              <a:t>кровяное давление, увеличивается нагрузка на сердце.</a:t>
            </a:r>
            <a:endParaRPr lang="ru-RU" sz="2800" dirty="0"/>
          </a:p>
        </p:txBody>
      </p:sp>
      <p:pic>
        <p:nvPicPr>
          <p:cNvPr id="13314" name="Picture 2" descr="https://ds02.infourok.ru/uploads/ex/12dc/0007ee93-3f6c079f/img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" t="46857" r="43206" b="8657"/>
          <a:stretch/>
        </p:blipFill>
        <p:spPr bwMode="auto">
          <a:xfrm>
            <a:off x="179512" y="3068960"/>
            <a:ext cx="4580546" cy="30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ds02.infourok.ru/uploads/ex/12dc/0007ee93-3f6c079f/img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1" t="34220" r="6504" b="21668"/>
          <a:stretch/>
        </p:blipFill>
        <p:spPr bwMode="auto">
          <a:xfrm>
            <a:off x="5220072" y="2492896"/>
            <a:ext cx="3050850" cy="302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304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352928" cy="2376264"/>
          </a:xfrm>
        </p:spPr>
        <p:txBody>
          <a:bodyPr/>
          <a:lstStyle/>
          <a:p>
            <a:pPr marL="18288" indent="0">
              <a:buNone/>
            </a:pPr>
            <a:r>
              <a:rPr lang="ru-RU" dirty="0">
                <a:effectLst/>
              </a:rPr>
              <a:t>Дым от сигарет делает зубы желтыми, разрушает эмаль. Поражается слизистая оболочка десен, неба, щек. Неприятный запах изо рта. Голос становится хриплым.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0"/>
            <a:ext cx="7543800" cy="914400"/>
          </a:xfrm>
        </p:spPr>
        <p:txBody>
          <a:bodyPr/>
          <a:lstStyle/>
          <a:p>
            <a:pPr algn="ctr"/>
            <a:r>
              <a:rPr lang="ru-RU" sz="2800" dirty="0" smtClean="0"/>
              <a:t>Табачный дым и зубы</a:t>
            </a:r>
            <a:endParaRPr lang="ru-RU" sz="2800" dirty="0"/>
          </a:p>
        </p:txBody>
      </p:sp>
      <p:pic>
        <p:nvPicPr>
          <p:cNvPr id="14338" name="Picture 2" descr="https://ds02.infourok.ru/uploads/ex/12dc/0007ee93-3f6c079f/img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49138" r="49365" b="4008"/>
          <a:stretch/>
        </p:blipFill>
        <p:spPr bwMode="auto">
          <a:xfrm>
            <a:off x="251520" y="2998602"/>
            <a:ext cx="4315626" cy="321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ds02.infourok.ru/uploads/ex/12dc/0007ee93-3f6c079f/img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4" t="40534" r="4341" b="28577"/>
          <a:stretch/>
        </p:blipFill>
        <p:spPr bwMode="auto">
          <a:xfrm>
            <a:off x="4700187" y="2852936"/>
            <a:ext cx="3794334" cy="211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ds02.infourok.ru/uploads/ex/12dc/0007ee93-3f6c079f/img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0" t="76285" r="9558" b="3872"/>
          <a:stretch/>
        </p:blipFill>
        <p:spPr bwMode="auto">
          <a:xfrm>
            <a:off x="5043792" y="5157192"/>
            <a:ext cx="3107123" cy="157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372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536504"/>
          </a:xfrm>
        </p:spPr>
        <p:txBody>
          <a:bodyPr/>
          <a:lstStyle/>
          <a:p>
            <a:r>
              <a:rPr lang="ru-RU" dirty="0">
                <a:effectLst/>
              </a:rPr>
              <a:t>рак губы, рта, горла, пищевода, гортани, легких</a:t>
            </a:r>
            <a:r>
              <a:rPr lang="ru-RU" dirty="0" smtClean="0">
                <a:effectLst/>
              </a:rPr>
              <a:t>;</a:t>
            </a:r>
          </a:p>
          <a:p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сердечно-сосудистые заболевания (инфаркт, инсульт, тромбоз артерий</a:t>
            </a:r>
            <a:r>
              <a:rPr lang="ru-RU" dirty="0" smtClean="0">
                <a:effectLst/>
              </a:rPr>
              <a:t>);</a:t>
            </a:r>
          </a:p>
          <a:p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дыхательных органов(бронхит, бронхиальная астма, воспаление голосовых связок, туберкулез легких); 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пищеварительной </a:t>
            </a:r>
            <a:r>
              <a:rPr lang="ru-RU" dirty="0">
                <a:effectLst/>
              </a:rPr>
              <a:t>системы(хронический гастрит, колит, язва, цирроз печени); 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нервной </a:t>
            </a:r>
            <a:r>
              <a:rPr lang="ru-RU" dirty="0">
                <a:effectLst/>
              </a:rPr>
              <a:t>системы(невриты, полиневриты)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88640"/>
            <a:ext cx="7543800" cy="914400"/>
          </a:xfrm>
        </p:spPr>
        <p:txBody>
          <a:bodyPr/>
          <a:lstStyle/>
          <a:p>
            <a:r>
              <a:rPr lang="ru-RU" sz="3200" dirty="0" smtClean="0"/>
              <a:t>У курильщика развиваются болезни:</a:t>
            </a:r>
            <a:endParaRPr lang="ru-RU" sz="3200" dirty="0"/>
          </a:p>
        </p:txBody>
      </p:sp>
      <p:pic>
        <p:nvPicPr>
          <p:cNvPr id="15362" name="Picture 2" descr="https://ds02.infourok.ru/uploads/ex/12dc/0007ee93-3f6c079f/img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5" t="69645" r="2148" b="4023"/>
          <a:stretch/>
        </p:blipFill>
        <p:spPr bwMode="auto">
          <a:xfrm>
            <a:off x="5796136" y="4509120"/>
            <a:ext cx="3157839" cy="213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874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608512"/>
          </a:xfrm>
        </p:spPr>
        <p:txBody>
          <a:bodyPr/>
          <a:lstStyle/>
          <a:p>
            <a:pPr marL="18288" indent="0">
              <a:buNone/>
            </a:pPr>
            <a:r>
              <a:rPr lang="ru-RU" dirty="0">
                <a:effectLst/>
              </a:rPr>
              <a:t>В той части, которая выделяется непосредственно в воздух при курении, содержание некоторых ядовитых веществ больше, чем в потоке курильщика. </a:t>
            </a:r>
            <a:endParaRPr lang="ru-RU" dirty="0" smtClean="0">
              <a:effectLst/>
            </a:endParaRPr>
          </a:p>
          <a:p>
            <a:pPr marL="18288" indent="0">
              <a:buNone/>
            </a:pPr>
            <a:endParaRPr lang="ru-RU" dirty="0">
              <a:effectLst/>
            </a:endParaRPr>
          </a:p>
          <a:p>
            <a:pPr marL="18288" indent="0">
              <a:buNone/>
            </a:pPr>
            <a:r>
              <a:rPr lang="ru-RU" dirty="0" smtClean="0">
                <a:effectLst/>
              </a:rPr>
              <a:t>Человек</a:t>
            </a:r>
            <a:r>
              <a:rPr lang="ru-RU" dirty="0">
                <a:effectLst/>
              </a:rPr>
              <a:t>, который находится в течение часа в сильно накуренном помещении, получает такую же дозу ядовитых веществ, как и выкуривший четыре сигареты</a:t>
            </a:r>
            <a:r>
              <a:rPr lang="ru-RU" dirty="0" smtClean="0">
                <a:effectLst/>
              </a:rPr>
              <a:t>.</a:t>
            </a:r>
          </a:p>
          <a:p>
            <a:pPr marL="18288" indent="0">
              <a:buNone/>
            </a:pPr>
            <a:endParaRPr lang="ru-RU" dirty="0">
              <a:effectLst/>
            </a:endParaRPr>
          </a:p>
          <a:p>
            <a:pPr marL="18288" indent="0">
              <a:buNone/>
            </a:pP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Пассивный курильщик вдыхает 70% вредных веществ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543800" cy="914400"/>
          </a:xfrm>
        </p:spPr>
        <p:txBody>
          <a:bodyPr/>
          <a:lstStyle/>
          <a:p>
            <a:pPr algn="ctr"/>
            <a:r>
              <a:rPr lang="ru-RU" sz="3200" dirty="0">
                <a:effectLst/>
              </a:rPr>
              <a:t>Курящий наносит большой вред здоровью окружающих.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83782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268760"/>
            <a:ext cx="8352928" cy="3600400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отставание в физическом и интеллектуальном </a:t>
            </a:r>
            <a:r>
              <a:rPr lang="ru-RU" dirty="0" smtClean="0">
                <a:effectLst/>
              </a:rPr>
              <a:t>развитии</a:t>
            </a:r>
          </a:p>
          <a:p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уменьшается объем памяти, им труднее заучивать материал 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они </a:t>
            </a:r>
            <a:r>
              <a:rPr lang="ru-RU" dirty="0">
                <a:effectLst/>
              </a:rPr>
              <a:t>становятся рассеянными, снижаются внимание, наблюдательность 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частые </a:t>
            </a:r>
            <a:r>
              <a:rPr lang="ru-RU" dirty="0">
                <a:effectLst/>
              </a:rPr>
              <a:t>головные боли, головокружения, нередко развиваются </a:t>
            </a:r>
            <a:r>
              <a:rPr lang="ru-RU" dirty="0" smtClean="0">
                <a:effectLst/>
              </a:rPr>
              <a:t>невриты</a:t>
            </a:r>
          </a:p>
          <a:p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быстрая утомляемость и пониженная 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работоспособность </a:t>
            </a:r>
            <a:r>
              <a:rPr lang="ru-RU" dirty="0">
                <a:effectLst/>
              </a:rPr>
              <a:t>вызывает расстройство сна и аппетита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43800" cy="914400"/>
          </a:xfrm>
        </p:spPr>
        <p:txBody>
          <a:bodyPr/>
          <a:lstStyle/>
          <a:p>
            <a:r>
              <a:rPr lang="ru-RU" sz="4000" dirty="0" smtClean="0"/>
              <a:t>У курящих студентов:</a:t>
            </a:r>
            <a:endParaRPr lang="ru-RU" sz="4000" dirty="0"/>
          </a:p>
        </p:txBody>
      </p:sp>
      <p:pic>
        <p:nvPicPr>
          <p:cNvPr id="16388" name="Picture 4" descr="https://ds02.infourok.ru/uploads/ex/12dc/0007ee93-3f6c079f/img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2" t="19144" r="2900" b="51477"/>
          <a:stretch/>
        </p:blipFill>
        <p:spPr bwMode="auto">
          <a:xfrm>
            <a:off x="5724128" y="4581128"/>
            <a:ext cx="3119215" cy="20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290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24745"/>
            <a:ext cx="8928992" cy="3240360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>
                <a:effectLst/>
              </a:rPr>
              <a:t>Дети</a:t>
            </a:r>
            <a:r>
              <a:rPr lang="ru-RU" dirty="0">
                <a:effectLst/>
              </a:rPr>
              <a:t>, родившиеся от курящих матерей отстают от своих сверстников в умственном и физическом развитии. </a:t>
            </a:r>
            <a:endParaRPr lang="ru-RU" dirty="0" smtClean="0">
              <a:effectLst/>
            </a:endParaRPr>
          </a:p>
          <a:p>
            <a:pPr marL="18288" indent="0">
              <a:buNone/>
            </a:pPr>
            <a:endParaRPr lang="ru-RU" dirty="0">
              <a:effectLst/>
            </a:endParaRPr>
          </a:p>
          <a:p>
            <a:pPr marL="18288" indent="0">
              <a:buNone/>
            </a:pPr>
            <a:endParaRPr lang="ru-RU" dirty="0" smtClean="0">
              <a:effectLst/>
            </a:endParaRPr>
          </a:p>
          <a:p>
            <a:pPr marL="18288" indent="0">
              <a:buNone/>
            </a:pPr>
            <a:endParaRPr lang="ru-RU" dirty="0">
              <a:effectLst/>
            </a:endParaRPr>
          </a:p>
          <a:p>
            <a:pPr marL="18288" indent="0">
              <a:buNone/>
            </a:pPr>
            <a:r>
              <a:rPr lang="ru-RU" dirty="0" smtClean="0">
                <a:effectLst/>
              </a:rPr>
              <a:t>Самый </a:t>
            </a:r>
            <a:r>
              <a:rPr lang="ru-RU" dirty="0">
                <a:effectLst/>
              </a:rPr>
              <a:t>большой вред курение наносит детям при внутриутробном развитии.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543800" cy="914400"/>
          </a:xfrm>
        </p:spPr>
        <p:txBody>
          <a:bodyPr/>
          <a:lstStyle/>
          <a:p>
            <a:r>
              <a:rPr lang="ru-RU" sz="4400" dirty="0" smtClean="0"/>
              <a:t>Дети курильщиков</a:t>
            </a:r>
            <a:endParaRPr lang="ru-RU" sz="4400" dirty="0"/>
          </a:p>
        </p:txBody>
      </p:sp>
      <p:pic>
        <p:nvPicPr>
          <p:cNvPr id="17410" name="Picture 2" descr="https://ds02.infourok.ru/uploads/ex/12dc/0007ee93-3f6c079f/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" t="57238" r="53527" b="5877"/>
          <a:stretch/>
        </p:blipFill>
        <p:spPr bwMode="auto">
          <a:xfrm>
            <a:off x="213645" y="4149080"/>
            <a:ext cx="3452501" cy="252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ds02.infourok.ru/uploads/ex/12dc/0007ee93-3f6c079f/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3" t="52129" r="3968" b="10488"/>
          <a:stretch/>
        </p:blipFill>
        <p:spPr bwMode="auto">
          <a:xfrm>
            <a:off x="4644008" y="4152333"/>
            <a:ext cx="4050707" cy="256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966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2.infourok.ru/uploads/ex/12dc/0007ee93-3f6c079f/img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2" t="56335" r="7216" b="4662"/>
          <a:stretch/>
        </p:blipFill>
        <p:spPr bwMode="auto">
          <a:xfrm>
            <a:off x="5580112" y="4236920"/>
            <a:ext cx="3398847" cy="251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052737"/>
            <a:ext cx="8280920" cy="3672408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Курение наносит серьезный вред здоровью человека, сокращает жизнь 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Организм </a:t>
            </a:r>
            <a:r>
              <a:rPr lang="ru-RU" dirty="0">
                <a:effectLst/>
              </a:rPr>
              <a:t>курильщика изнашивается и стареет значительно раньше, чем организм некурящего 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Сигаретный </a:t>
            </a:r>
            <a:r>
              <a:rPr lang="ru-RU" dirty="0">
                <a:effectLst/>
              </a:rPr>
              <a:t>дым опасен для здоровья не только для курящих, но и дышащих этим дымом 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Уничтожается </a:t>
            </a:r>
            <a:r>
              <a:rPr lang="ru-RU" dirty="0">
                <a:effectLst/>
              </a:rPr>
              <a:t>красота человека, особенно женщины 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Никотин </a:t>
            </a:r>
            <a:r>
              <a:rPr lang="ru-RU" dirty="0">
                <a:effectLst/>
              </a:rPr>
              <a:t>забирает свободу, делает человека своим рабом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543800" cy="914400"/>
          </a:xfrm>
        </p:spPr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63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600200"/>
            <a:ext cx="4000872" cy="190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Табак – это травянистое растение семейства паслёновых используется даже в декоративном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садоводстве.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904656" cy="634082"/>
          </a:xfrm>
        </p:spPr>
        <p:txBody>
          <a:bodyPr/>
          <a:lstStyle/>
          <a:p>
            <a:pPr algn="ctr"/>
            <a:r>
              <a:rPr lang="ru-RU" b="1" i="1" dirty="0" smtClean="0"/>
              <a:t>История</a:t>
            </a:r>
            <a:endParaRPr lang="ru-RU" b="1" i="1" dirty="0"/>
          </a:p>
        </p:txBody>
      </p:sp>
      <p:pic>
        <p:nvPicPr>
          <p:cNvPr id="1026" name="Picture 2" descr="https://planetasemyan.ru/upload/iblock/309/30949836635555cabc8346ebac23a5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r="22715"/>
          <a:stretch/>
        </p:blipFill>
        <p:spPr bwMode="auto">
          <a:xfrm>
            <a:off x="467544" y="1340768"/>
            <a:ext cx="2303870" cy="421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orum.bestflowers.ru/media/sdc11198.227980/fu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219154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lowers.cveti-sadi.ru/files/2010/05/tabak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340" y="3573016"/>
            <a:ext cx="3857140" cy="275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438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052736"/>
            <a:ext cx="8352928" cy="3441575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Каждая выкуренная сигарета сокращает жизнь на 6-10 </a:t>
            </a:r>
            <a:r>
              <a:rPr lang="ru-RU" dirty="0" smtClean="0">
                <a:effectLst/>
              </a:rPr>
              <a:t>минут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Выкуривая 1 пачку сигарет , курильщик забивает свои легкие в год 1 литром никотиновой смолы 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Ежегодно </a:t>
            </a:r>
            <a:r>
              <a:rPr lang="ru-RU" dirty="0">
                <a:effectLst/>
              </a:rPr>
              <a:t>в России умирает около 1 миллиона человек от болезней, вызванных </a:t>
            </a:r>
            <a:r>
              <a:rPr lang="ru-RU" dirty="0" smtClean="0">
                <a:effectLst/>
              </a:rPr>
              <a:t>курением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Для </a:t>
            </a:r>
            <a:r>
              <a:rPr lang="ru-RU" dirty="0">
                <a:effectLst/>
              </a:rPr>
              <a:t>взрослого человека одна пачка, выкуренная за один прием, смертельна! 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Во </a:t>
            </a:r>
            <a:r>
              <a:rPr lang="ru-RU" dirty="0">
                <a:effectLst/>
              </a:rPr>
              <a:t>всем мире 31 мая отмечают День </a:t>
            </a:r>
            <a:r>
              <a:rPr lang="ru-RU">
                <a:effectLst/>
              </a:rPr>
              <a:t>без </a:t>
            </a:r>
            <a:r>
              <a:rPr lang="ru-RU" smtClean="0">
                <a:effectLst/>
              </a:rPr>
              <a:t>табака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543800" cy="914400"/>
          </a:xfrm>
        </p:spPr>
        <p:txBody>
          <a:bodyPr/>
          <a:lstStyle/>
          <a:p>
            <a:r>
              <a:rPr lang="ru-RU" dirty="0" smtClean="0"/>
              <a:t>Знаешь ли ты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19458" name="Picture 2" descr="https://ds02.infourok.ru/uploads/ex/12dc/0007ee93-3f6c079f/img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5" t="60619" r="2342" b="3493"/>
          <a:stretch/>
        </p:blipFill>
        <p:spPr bwMode="auto">
          <a:xfrm>
            <a:off x="5364088" y="4364181"/>
            <a:ext cx="3691784" cy="246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26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4680520" cy="273630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Родина табака – тропическая Америка. Табак в европейские страны завез в XV веке Христофор Колумб. В Россию табак завезли иностранные купцы</a:t>
            </a:r>
          </a:p>
        </p:txBody>
      </p:sp>
      <p:pic>
        <p:nvPicPr>
          <p:cNvPr id="2050" name="Picture 2" descr="https://ds02.infourok.ru/uploads/ex/12dc/0007ee93-3f6c079f/640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0" t="18819" r="3769" b="7723"/>
          <a:stretch/>
        </p:blipFill>
        <p:spPr bwMode="auto">
          <a:xfrm>
            <a:off x="5508104" y="1124744"/>
            <a:ext cx="2904353" cy="415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s02.infourok.ru/uploads/ex/12dc/0007ee93-3f6c079f/640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1" t="58038" r="47767" b="4206"/>
          <a:stretch/>
        </p:blipFill>
        <p:spPr bwMode="auto">
          <a:xfrm>
            <a:off x="755576" y="4221088"/>
            <a:ext cx="3168352" cy="232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86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600200"/>
            <a:ext cx="3744416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царствование царя Михаила Федоровича Романова уличенных в курении в первый раз наказывали 60 ударами палок по стопам, во второй раз – отрезанием носа или ушей. После пожара в Москве в 1634 году, причиной которого было курение, оно было запрещено под страхом смертной казни.</a:t>
            </a:r>
          </a:p>
        </p:txBody>
      </p:sp>
      <p:pic>
        <p:nvPicPr>
          <p:cNvPr id="3074" name="Picture 2" descr="https://ds02.infourok.ru/uploads/ex/12dc/0007ee93-3f6c079f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t="16594" r="55153" b="13251"/>
          <a:stretch/>
        </p:blipFill>
        <p:spPr bwMode="auto">
          <a:xfrm>
            <a:off x="467544" y="1484784"/>
            <a:ext cx="3871246" cy="481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845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3970784" cy="4873752"/>
          </a:xfrm>
        </p:spPr>
        <p:txBody>
          <a:bodyPr/>
          <a:lstStyle/>
          <a:p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Торговля табаком и курение были разрешены в России в 1697 году в царствование Петра I , который сам стал заядлым курильщиком.</a:t>
            </a:r>
          </a:p>
        </p:txBody>
      </p:sp>
      <p:pic>
        <p:nvPicPr>
          <p:cNvPr id="4098" name="Picture 2" descr="https://ds02.infourok.ru/uploads/ex/12dc/0007ee93-3f6c079f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3" t="12403" r="3627" b="5229"/>
          <a:stretch/>
        </p:blipFill>
        <p:spPr bwMode="auto">
          <a:xfrm>
            <a:off x="4572000" y="1196752"/>
            <a:ext cx="3695781" cy="485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916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6552728" cy="4320480"/>
          </a:xfrm>
        </p:spPr>
        <p:txBody>
          <a:bodyPr/>
          <a:lstStyle/>
          <a:p>
            <a:r>
              <a:rPr lang="ru-RU" dirty="0" smtClean="0"/>
              <a:t>Желание быть похожим на взрослых</a:t>
            </a:r>
          </a:p>
          <a:p>
            <a:r>
              <a:rPr lang="ru-RU" dirty="0" smtClean="0"/>
              <a:t>Любопытство</a:t>
            </a:r>
          </a:p>
          <a:p>
            <a:r>
              <a:rPr lang="ru-RU" dirty="0" smtClean="0"/>
              <a:t>Предлагают (заставляют) взрослые ребята</a:t>
            </a:r>
          </a:p>
          <a:p>
            <a:r>
              <a:rPr lang="ru-RU" dirty="0" smtClean="0"/>
              <a:t>Скука</a:t>
            </a:r>
          </a:p>
          <a:p>
            <a:r>
              <a:rPr lang="ru-RU" dirty="0" smtClean="0"/>
              <a:t>За компанию</a:t>
            </a:r>
          </a:p>
          <a:p>
            <a:r>
              <a:rPr lang="ru-RU" dirty="0" smtClean="0"/>
              <a:t>Чтобы похудеть</a:t>
            </a:r>
          </a:p>
          <a:p>
            <a:r>
              <a:rPr lang="ru-RU" dirty="0" smtClean="0"/>
              <a:t>Престиж</a:t>
            </a:r>
          </a:p>
          <a:p>
            <a:r>
              <a:rPr lang="ru-RU" dirty="0" smtClean="0"/>
              <a:t>Так как курят члены семьи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543800" cy="914400"/>
          </a:xfrm>
        </p:spPr>
        <p:txBody>
          <a:bodyPr/>
          <a:lstStyle/>
          <a:p>
            <a:r>
              <a:rPr lang="ru-RU" sz="3200" dirty="0" smtClean="0"/>
              <a:t>Почему подростки начинают курить</a:t>
            </a:r>
            <a:r>
              <a:rPr lang="en-US" sz="3200" dirty="0" smtClean="0"/>
              <a:t>?</a:t>
            </a:r>
            <a:endParaRPr lang="ru-RU" sz="3200" dirty="0"/>
          </a:p>
        </p:txBody>
      </p:sp>
      <p:pic>
        <p:nvPicPr>
          <p:cNvPr id="6148" name="Picture 4" descr="https://smi8.info/wp-content/uploads/2019/10/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3809952" cy="253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96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1"/>
            <a:ext cx="7344816" cy="2664296"/>
          </a:xfrm>
        </p:spPr>
        <p:txBody>
          <a:bodyPr/>
          <a:lstStyle/>
          <a:p>
            <a:pPr marL="18288" indent="0">
              <a:buNone/>
            </a:pPr>
            <a:r>
              <a:rPr lang="ru-RU" dirty="0">
                <a:effectLst/>
              </a:rPr>
              <a:t>В момент затяжки температура на кончике сигареты достигает 600-900°С. Дым, образующийся при курении табака, представляет собой сложную смесь многих ядовитых веществ.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43800" cy="914400"/>
          </a:xfrm>
        </p:spPr>
        <p:txBody>
          <a:bodyPr/>
          <a:lstStyle/>
          <a:p>
            <a:pPr algn="ctr"/>
            <a:r>
              <a:rPr lang="ru-RU" sz="3200" dirty="0">
                <a:effectLst/>
              </a:rPr>
              <a:t>Горящая сигарета – это химическая фабрика </a:t>
            </a:r>
            <a:endParaRPr lang="ru-RU" sz="3200" dirty="0"/>
          </a:p>
        </p:txBody>
      </p:sp>
      <p:pic>
        <p:nvPicPr>
          <p:cNvPr id="7170" name="Picture 2" descr="https://versiya.info/uploads/posts/2017-12/1513612736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56992"/>
            <a:ext cx="4892030" cy="31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62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6888088" cy="1008112"/>
          </a:xfrm>
        </p:spPr>
        <p:txBody>
          <a:bodyPr/>
          <a:lstStyle/>
          <a:p>
            <a:pPr marL="18288" indent="0">
              <a:buNone/>
            </a:pPr>
            <a:r>
              <a:rPr lang="ru-RU" dirty="0">
                <a:effectLst/>
              </a:rPr>
              <a:t>Табачный дым содержит 4000 химических веществ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543800" cy="914400"/>
          </a:xfrm>
        </p:spPr>
        <p:txBody>
          <a:bodyPr/>
          <a:lstStyle/>
          <a:p>
            <a:pPr algn="ctr"/>
            <a:r>
              <a:rPr lang="ru-RU" sz="4000" dirty="0">
                <a:effectLst/>
              </a:rPr>
              <a:t>В результате курения образуются токсичные вещества</a:t>
            </a:r>
            <a:endParaRPr lang="ru-RU" sz="4000" dirty="0"/>
          </a:p>
        </p:txBody>
      </p:sp>
      <p:pic>
        <p:nvPicPr>
          <p:cNvPr id="8194" name="Picture 2" descr="https://xn--h1aaawkeh.xn--p1ai/wp-content/uploads/2019/09/nikotin-v-sigaretah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0"/>
          <a:stretch/>
        </p:blipFill>
        <p:spPr bwMode="auto">
          <a:xfrm>
            <a:off x="1691680" y="2780928"/>
            <a:ext cx="5904656" cy="381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859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404664"/>
            <a:ext cx="6096000" cy="3657599"/>
          </a:xfrm>
        </p:spPr>
        <p:txBody>
          <a:bodyPr/>
          <a:lstStyle/>
          <a:p>
            <a:pPr marL="18288" indent="0">
              <a:buNone/>
            </a:pPr>
            <a:r>
              <a:rPr lang="ru-RU" u="sng" dirty="0">
                <a:effectLst/>
              </a:rPr>
              <a:t>Табачный деготь </a:t>
            </a:r>
            <a:r>
              <a:rPr lang="ru-RU" dirty="0">
                <a:effectLst/>
              </a:rPr>
              <a:t>- вязкая жидкость черного цвета, образуется при разложении, гниении растений без доступа воздуха. В течение года в легкие заядлого курильщика попадает около 1 кг табачного дегтя. Курение является причиной заболевания рака легких. Это происходит из-за того, что в табачном дегте содержится радиоактивный элемент - полоний.</a:t>
            </a:r>
            <a:endParaRPr lang="ru-RU" dirty="0"/>
          </a:p>
        </p:txBody>
      </p:sp>
      <p:pic>
        <p:nvPicPr>
          <p:cNvPr id="9218" name="Picture 2" descr="https://avatars.mds.yandex.net/get-zen_doc/751940/pub_5c508f8fc76c2600ad03f3f0_5c509b7812633d00afb5b1cd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5342049" cy="300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9892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61</TotalTime>
  <Words>717</Words>
  <Application>Microsoft Office PowerPoint</Application>
  <PresentationFormat>Экран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Базовая</vt:lpstr>
      <vt:lpstr>  Презентация на тему :  «Вред курения на организм человека»</vt:lpstr>
      <vt:lpstr>История</vt:lpstr>
      <vt:lpstr>Презентация PowerPoint</vt:lpstr>
      <vt:lpstr>Презентация PowerPoint</vt:lpstr>
      <vt:lpstr>Презентация PowerPoint</vt:lpstr>
      <vt:lpstr>Почему подростки начинают курить?</vt:lpstr>
      <vt:lpstr>Горящая сигарета – это химическая фабрика </vt:lpstr>
      <vt:lpstr>В результате курения образуются токсичные вещества</vt:lpstr>
      <vt:lpstr>Презентация PowerPoint</vt:lpstr>
      <vt:lpstr>Презентация PowerPoint</vt:lpstr>
      <vt:lpstr>Больше всего от курения страдают лёгкие. </vt:lpstr>
      <vt:lpstr>Презентация PowerPoint</vt:lpstr>
      <vt:lpstr>Презентация PowerPoint</vt:lpstr>
      <vt:lpstr>Табачный дым и зубы</vt:lpstr>
      <vt:lpstr>У курильщика развиваются болезни:</vt:lpstr>
      <vt:lpstr>Курящий наносит большой вред здоровью окружающих.</vt:lpstr>
      <vt:lpstr>У курящих студентов:</vt:lpstr>
      <vt:lpstr>Дети курильщиков</vt:lpstr>
      <vt:lpstr>Выводы:</vt:lpstr>
      <vt:lpstr>Знаешь ли ты?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: «Вреда курения на организм человека»</dc:title>
  <cp:lastModifiedBy>metodist</cp:lastModifiedBy>
  <cp:revision>9</cp:revision>
  <dcterms:modified xsi:type="dcterms:W3CDTF">2020-02-05T07:39:37Z</dcterms:modified>
</cp:coreProperties>
</file>