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0BD574-BDC9-493A-A62A-9605E1D5BAEB}" v="205" dt="2020-11-24T14:49:42.832"/>
    <p1510:client id="{235820A9-033C-4B54-BD3F-5509DB9A8BEA}" v="23" dt="2020-11-24T14:53:08.827"/>
    <p1510:client id="{270CDA1C-6505-464D-99B4-00C04C435C47}" v="201" dt="2020-11-24T13:35:55.4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>
        <p:scale>
          <a:sx n="89" d="100"/>
          <a:sy n="89" d="100"/>
        </p:scale>
        <p:origin x="-126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515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109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05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929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298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77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300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16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32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0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21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7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E94261F-1ED3-4E90-88E6-1347914400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4253" y="908717"/>
            <a:ext cx="9671125" cy="2838938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Презентация по теме "спидофобия"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50408" y="5502178"/>
            <a:ext cx="5088650" cy="1198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</a:rPr>
              <a:t>25.11.2020</a:t>
            </a:r>
            <a:endParaRPr lang="ru-RU" sz="20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A15A31-E87B-47AF-991A-A5E4543AEBC1}"/>
              </a:ext>
            </a:extLst>
          </p:cNvPr>
          <p:cNvSpPr txBox="1"/>
          <p:nvPr/>
        </p:nvSpPr>
        <p:spPr>
          <a:xfrm>
            <a:off x="1413161" y="581891"/>
            <a:ext cx="9721003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</a:rPr>
              <a:t>ГАПОУ КО </a:t>
            </a:r>
            <a:r>
              <a:rPr lang="en-US" sz="2500" dirty="0" smtClean="0">
                <a:solidFill>
                  <a:schemeClr val="bg1"/>
                </a:solidFill>
              </a:rPr>
              <a:t>«</a:t>
            </a:r>
            <a:r>
              <a:rPr lang="ru-RU" sz="2500" dirty="0" smtClean="0">
                <a:solidFill>
                  <a:schemeClr val="bg1"/>
                </a:solidFill>
              </a:rPr>
              <a:t>М</a:t>
            </a:r>
            <a:r>
              <a:rPr lang="en-US" sz="2500" dirty="0" smtClean="0">
                <a:solidFill>
                  <a:schemeClr val="bg1"/>
                </a:solidFill>
              </a:rPr>
              <a:t>едицинский</a:t>
            </a:r>
            <a:r>
              <a:rPr lang="ru-RU" sz="2500" dirty="0" smtClean="0">
                <a:solidFill>
                  <a:schemeClr val="bg1"/>
                </a:solidFill>
              </a:rPr>
              <a:t> </a:t>
            </a:r>
            <a:r>
              <a:rPr lang="en-US" sz="2500" dirty="0" smtClean="0">
                <a:solidFill>
                  <a:schemeClr val="bg1"/>
                </a:solidFill>
              </a:rPr>
              <a:t>техникум</a:t>
            </a:r>
            <a:r>
              <a:rPr lang="en-US" sz="2500" dirty="0">
                <a:solidFill>
                  <a:schemeClr val="bg1"/>
                </a:solidFill>
              </a:rPr>
              <a:t>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15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1" y="238692"/>
            <a:ext cx="1758840" cy="17588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59" y="238692"/>
            <a:ext cx="1758840" cy="17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D1AA55E-40D5-461B-A5A8-4AE8AAB71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90510C-9D06-4B3A-8A33-E567B0C51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0"/>
            <a:ext cx="6190412" cy="1182927"/>
          </a:xfrm>
        </p:spPr>
        <p:txBody>
          <a:bodyPr anchor="b">
            <a:normAutofit/>
          </a:bodyPr>
          <a:lstStyle/>
          <a:p>
            <a:r>
              <a:rPr lang="ru-RU" sz="5400" b="1"/>
              <a:t>Заключение</a:t>
            </a:r>
            <a:endParaRPr lang="ru-RU" sz="5400"/>
          </a:p>
          <a:p>
            <a:endParaRPr lang="ru-RU" sz="5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EB498BD-8089-4626-91EA-4978EBEF5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2B2AF28-22D8-4B8B-9B22-B2AD13CE9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800" dirty="0">
                <a:ea typeface="+mn-lt"/>
                <a:cs typeface="+mn-lt"/>
              </a:rPr>
              <a:t>Спидофобия — не просто панический страх СПИДа, а серьёзное психологическое расстройство. Чтобы обрести уверенность в себе, стать духовно свободным, требуется приложить усилия самому и не отказываться от помощи врачей психотерапевтов.</a:t>
            </a:r>
            <a:endParaRPr lang="ru-RU" sz="1800" dirty="0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ACF4063-8EBC-4561-BF9B-92ED79C63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4" r="23749" b="-1"/>
          <a:stretch/>
        </p:blipFill>
        <p:spPr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13" name="Graphic 11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0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0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источников: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8CCC7BE-1728-428F-8536-090066FF55D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16684" y="2008504"/>
            <a:ext cx="10515600" cy="19000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Roboto"/>
              </a:rPr>
              <a:t>https</a:t>
            </a:r>
            <a:r>
              <a:rPr lang="en-US" dirty="0">
                <a:latin typeface="Roboto"/>
              </a:rPr>
              <a:t>://</a:t>
            </a:r>
            <a:r>
              <a:rPr lang="en-US" dirty="0" smtClean="0">
                <a:latin typeface="Roboto"/>
              </a:rPr>
              <a:t>psymost.ru/fobii-strahi/spidofobiya-boyazn-spida</a:t>
            </a:r>
            <a:endParaRPr lang="ru-RU" dirty="0" smtClean="0">
              <a:latin typeface="Roboto"/>
            </a:endParaRPr>
          </a:p>
          <a:p>
            <a:r>
              <a:rPr lang="en-US" dirty="0">
                <a:latin typeface="Roboto"/>
              </a:rPr>
              <a:t>https://zen.yandex.ru/media/</a:t>
            </a:r>
            <a:r>
              <a:rPr lang="en-US" dirty="0" err="1">
                <a:latin typeface="Roboto"/>
              </a:rPr>
              <a:t>yaplitka</a:t>
            </a:r>
            <a:r>
              <a:rPr lang="en-US" dirty="0">
                <a:latin typeface="Roboto"/>
              </a:rPr>
              <a:t>/</a:t>
            </a:r>
            <a:r>
              <a:rPr lang="en-US" dirty="0" err="1">
                <a:latin typeface="Roboto"/>
              </a:rPr>
              <a:t>spidofobiia</a:t>
            </a:r>
            <a:r>
              <a:rPr lang="en-US" dirty="0">
                <a:latin typeface="Roboto"/>
              </a:rPr>
              <a:t>—ot-simptomov-do-izlecheniia-5cace58e5fb7b000afd50b70</a:t>
            </a:r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68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CFE952-9775-414E-8175-23BE17A45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90909" cy="1173163"/>
          </a:xfrm>
        </p:spPr>
        <p:txBody>
          <a:bodyPr>
            <a:normAutofit/>
          </a:bodyPr>
          <a:lstStyle/>
          <a:p>
            <a:r>
              <a:rPr lang="ru-RU" sz="2400" b="1" dirty="0"/>
              <a:t>Спидофобия – боязнь СПИДа, причины, лечения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70659079-4D18-4B22-98BC-8C567CA86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3644" y="2975552"/>
            <a:ext cx="4815329" cy="360319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C0FCFE-5027-4763-B784-523368C44DDE}"/>
              </a:ext>
            </a:extLst>
          </p:cNvPr>
          <p:cNvSpPr txBox="1"/>
          <p:nvPr/>
        </p:nvSpPr>
        <p:spPr>
          <a:xfrm>
            <a:off x="803564" y="997527"/>
            <a:ext cx="500149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Roboto"/>
              </a:rPr>
              <a:t>Спидофобия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—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панический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страх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оказаться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больным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СПИДом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.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Заболевание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относится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к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разряду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психических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расстройств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личности.В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основном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речь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идет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об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ипохондрии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когда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человек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уверен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в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том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что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тяжело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болен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несмотря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на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отрицательный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результат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клинических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анализов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и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заверения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врачей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в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безосновательности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переживаний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.</a:t>
            </a:r>
          </a:p>
          <a:p>
            <a:r>
              <a:rPr lang="en-US" dirty="0">
                <a:solidFill>
                  <a:srgbClr val="333333"/>
                </a:solidFill>
                <a:latin typeface="Roboto"/>
              </a:rPr>
              <a:t>В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большинстве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случаев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ипохондрия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развивается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у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впечатлительных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людей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. В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группе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риска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оказываются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мужчины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и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женщины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в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возрастной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категории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от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20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до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30 </a:t>
            </a:r>
            <a:r>
              <a:rPr lang="en-US" dirty="0" err="1">
                <a:solidFill>
                  <a:srgbClr val="333333"/>
                </a:solidFill>
                <a:latin typeface="Roboto"/>
              </a:rPr>
              <a:t>лет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4850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0C9779-8EC6-4C02-A445-685437C2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-313748"/>
            <a:ext cx="10515600" cy="1325563"/>
          </a:xfrm>
        </p:spPr>
        <p:txBody>
          <a:bodyPr>
            <a:normAutofit/>
          </a:bodyPr>
          <a:lstStyle/>
          <a:p>
            <a:r>
              <a:rPr lang="ru-RU" sz="1600" b="1" dirty="0">
                <a:ea typeface="+mj-lt"/>
                <a:cs typeface="+mj-lt"/>
              </a:rPr>
              <a:t>Страх заболеть СПИДом сопровождается следующими симптоматическими проявлениями:</a:t>
            </a:r>
            <a:endParaRPr lang="ru-RU" sz="1600" b="1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DA268AA-91C8-45BA-976C-9F30F70C4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218" y="758826"/>
            <a:ext cx="8409710" cy="52795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1400" dirty="0">
                <a:ea typeface="+mn-lt"/>
                <a:cs typeface="+mn-lt"/>
              </a:rPr>
              <a:t>Страдающие </a:t>
            </a:r>
            <a:r>
              <a:rPr lang="ru-RU" sz="1400" dirty="0" err="1">
                <a:ea typeface="+mn-lt"/>
                <a:cs typeface="+mn-lt"/>
              </a:rPr>
              <a:t>спидофобией</a:t>
            </a:r>
            <a:r>
              <a:rPr lang="ru-RU" sz="1400" dirty="0">
                <a:ea typeface="+mn-lt"/>
                <a:cs typeface="+mn-lt"/>
              </a:rPr>
              <a:t> убеждены, что кашель и увеличенные лимфоузлы представляют собой симптомы, возникающие на начальной стадии развития неизлечимой болезни. Чем интенсивнее болевой синдром, тем больше уверенности в том, что они больны и скоро умрут.</a:t>
            </a:r>
            <a:endParaRPr lang="ru-RU" sz="1400"/>
          </a:p>
          <a:p>
            <a:r>
              <a:rPr lang="ru-RU" sz="1400" dirty="0">
                <a:ea typeface="+mn-lt"/>
                <a:cs typeface="+mn-lt"/>
              </a:rPr>
              <a:t>Будучи хорошо проинформированными относительно способов передачи ВИЧ, пациенты все равно убеждены, что в их случае был высокий риск инфицирования, поэтому они требуют безотлагательной медицинской помощи. Для страдающих </a:t>
            </a:r>
            <a:r>
              <a:rPr lang="ru-RU" sz="1400" dirty="0" err="1">
                <a:ea typeface="+mn-lt"/>
                <a:cs typeface="+mn-lt"/>
              </a:rPr>
              <a:t>спидофобией</a:t>
            </a:r>
            <a:r>
              <a:rPr lang="ru-RU" sz="1400" dirty="0">
                <a:ea typeface="+mn-lt"/>
                <a:cs typeface="+mn-lt"/>
              </a:rPr>
              <a:t> недопустимы даже объятия в верхней одежде с ВИЧ-инфицированным, так как они считают, что существует опасность заражения, но по объективным данным это не представляется возможным.</a:t>
            </a:r>
            <a:endParaRPr lang="ru-RU" sz="1400"/>
          </a:p>
          <a:p>
            <a:r>
              <a:rPr lang="ru-RU" sz="1400" dirty="0">
                <a:ea typeface="+mn-lt"/>
                <a:cs typeface="+mn-lt"/>
              </a:rPr>
              <a:t>Они сдают различные анализы, т.к. убеждены, что врачи поставили ложный диагноз. Но при этом пациенты боятся узнать, что вирус поразил их иммунную систему. Они могут плакать и настаивать на подтверждении диагноза, повтора анализа.</a:t>
            </a:r>
            <a:endParaRPr lang="ru-RU" sz="1400"/>
          </a:p>
          <a:p>
            <a:r>
              <a:rPr lang="ru-RU" sz="1400" dirty="0">
                <a:ea typeface="+mn-lt"/>
                <a:cs typeface="+mn-lt"/>
              </a:rPr>
              <a:t>Даже отрицательные результаты анализов через полгода после незащищенного полового акта не могут успокоить человека, страдающего </a:t>
            </a:r>
            <a:r>
              <a:rPr lang="ru-RU" sz="1400" dirty="0" err="1">
                <a:ea typeface="+mn-lt"/>
                <a:cs typeface="+mn-lt"/>
              </a:rPr>
              <a:t>спидофобией</a:t>
            </a:r>
            <a:r>
              <a:rPr lang="ru-RU" sz="1400" dirty="0">
                <a:ea typeface="+mn-lt"/>
                <a:cs typeface="+mn-lt"/>
              </a:rPr>
              <a:t>.</a:t>
            </a:r>
            <a:endParaRPr lang="ru-RU" sz="1400"/>
          </a:p>
          <a:p>
            <a:r>
              <a:rPr lang="ru-RU" sz="1400" dirty="0">
                <a:ea typeface="+mn-lt"/>
                <a:cs typeface="+mn-lt"/>
              </a:rPr>
              <a:t>Пациенты убеждены, что у них еще плохо изученная форма заболевания, поэтому врачи не могут выявить вирусную инфекцию в ходе лабораторного обследования. Нередки случаи, когда люди больны, но их заболевание не является неизлечимым. Нельзя утверждать, что симптомы не имеют физиологической подоплеки.</a:t>
            </a:r>
            <a:endParaRPr lang="ru-RU" sz="1400"/>
          </a:p>
          <a:p>
            <a:r>
              <a:rPr lang="ru-RU" sz="1400" dirty="0">
                <a:ea typeface="+mn-lt"/>
                <a:cs typeface="+mn-lt"/>
              </a:rPr>
              <a:t>У страдающих </a:t>
            </a:r>
            <a:r>
              <a:rPr lang="ru-RU" sz="1400" dirty="0" err="1">
                <a:ea typeface="+mn-lt"/>
                <a:cs typeface="+mn-lt"/>
              </a:rPr>
              <a:t>спидофобией</a:t>
            </a:r>
            <a:r>
              <a:rPr lang="ru-RU" sz="1400" dirty="0">
                <a:ea typeface="+mn-lt"/>
                <a:cs typeface="+mn-lt"/>
              </a:rPr>
              <a:t> отмечается готовность тратить много денег на повторную сдачу анализов. Есть люди, которые даже берут кредит на прохождение обследования в европейских клиниках. Все зависит от тяжести протекания психического расстройства.</a:t>
            </a:r>
            <a:endParaRPr lang="ru-RU" sz="1400"/>
          </a:p>
          <a:p>
            <a:r>
              <a:rPr lang="ru-RU" sz="1400" dirty="0">
                <a:ea typeface="+mn-lt"/>
                <a:cs typeface="+mn-lt"/>
              </a:rPr>
              <a:t>Со стороны окружающих поступают предложения обратиться за консультацией к психологу или психотерапевту.</a:t>
            </a:r>
            <a:endParaRPr lang="ru-RU" sz="1400"/>
          </a:p>
          <a:p>
            <a:r>
              <a:rPr lang="ru-RU" sz="1400" dirty="0">
                <a:ea typeface="+mn-lt"/>
                <a:cs typeface="+mn-lt"/>
              </a:rPr>
              <a:t>Страдающие </a:t>
            </a:r>
            <a:r>
              <a:rPr lang="ru-RU" sz="1400" err="1">
                <a:ea typeface="+mn-lt"/>
                <a:cs typeface="+mn-lt"/>
              </a:rPr>
              <a:t>спидофобией</a:t>
            </a:r>
            <a:r>
              <a:rPr lang="ru-RU" sz="1400" dirty="0">
                <a:ea typeface="+mn-lt"/>
                <a:cs typeface="+mn-lt"/>
              </a:rPr>
              <a:t> часами изучают литературу о смертельной болезни, пытаясь выявить сходство своих симптомов с клинической картиной СПИДа. С такими пациентами трудно спорить, т.к. у них наблюдается способность находить научные факты, подтверждающие их убеждения.</a:t>
            </a:r>
            <a:endParaRPr lang="ru-RU" sz="1400"/>
          </a:p>
          <a:p>
            <a:endParaRPr lang="ru-RU" dirty="0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BF7FD43-B6EE-427F-BA16-B7AA8FF30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763342"/>
            <a:ext cx="2743200" cy="1923098"/>
          </a:xfrm>
          <a:prstGeom prst="rect">
            <a:avLst/>
          </a:prstGeom>
        </p:spPr>
      </p:pic>
      <p:pic>
        <p:nvPicPr>
          <p:cNvPr id="5" name="Рисунок 5" descr="Изображение выглядит как человек, внутренний, молодо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754E367-C340-41A1-A1FB-C5A11FE7E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836" y="3802085"/>
            <a:ext cx="2743200" cy="163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1BDB3B-A315-4958-8810-ABC505C93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ru-RU" sz="2600" b="1" dirty="0">
                <a:ea typeface="+mj-lt"/>
                <a:cs typeface="+mj-lt"/>
              </a:rPr>
              <a:t>Человек может столкнуться с такими проблемами, если </a:t>
            </a:r>
            <a:r>
              <a:rPr lang="ru-RU" sz="2600" b="1" dirty="0">
                <a:solidFill>
                  <a:srgbClr val="FF0000"/>
                </a:solidFill>
                <a:ea typeface="+mj-lt"/>
                <a:cs typeface="+mj-lt"/>
              </a:rPr>
              <a:t>откажется</a:t>
            </a:r>
            <a:r>
              <a:rPr lang="ru-RU" sz="2600" b="1" dirty="0">
                <a:ea typeface="+mj-lt"/>
                <a:cs typeface="+mj-lt"/>
              </a:rPr>
              <a:t> лечить </a:t>
            </a:r>
            <a:r>
              <a:rPr lang="ru-RU" sz="2600" b="1" dirty="0" err="1">
                <a:ea typeface="+mj-lt"/>
                <a:cs typeface="+mj-lt"/>
              </a:rPr>
              <a:t>спидофобию</a:t>
            </a:r>
            <a:r>
              <a:rPr lang="ru-RU" sz="2600" b="1" dirty="0">
                <a:ea typeface="+mj-lt"/>
                <a:cs typeface="+mj-lt"/>
              </a:rPr>
              <a:t>:</a:t>
            </a:r>
            <a:endParaRPr lang="ru-RU" sz="26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1F06963-6374-4B48-844F-071A9BAAA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женщ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B455643-9015-4297-94DF-D51D25DD2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82" r="28618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Graphic 11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xmlns="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E08BEF3-6B30-427B-91C3-30A3F4E8B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800">
                <a:ea typeface="+mn-lt"/>
                <a:cs typeface="+mn-lt"/>
              </a:rPr>
              <a:t>Затяжная депрессия.</a:t>
            </a:r>
            <a:endParaRPr lang="ru-RU" sz="1800"/>
          </a:p>
          <a:p>
            <a:r>
              <a:rPr lang="ru-RU" sz="1800">
                <a:ea typeface="+mn-lt"/>
                <a:cs typeface="+mn-lt"/>
              </a:rPr>
              <a:t>Избегание контактов с людьми или, наоборот, беспорядочные половые связи.</a:t>
            </a:r>
            <a:endParaRPr lang="ru-RU" sz="1800"/>
          </a:p>
          <a:p>
            <a:r>
              <a:rPr lang="ru-RU" sz="1800">
                <a:ea typeface="+mn-lt"/>
                <a:cs typeface="+mn-lt"/>
              </a:rPr>
              <a:t>Возможно самоубийство в состоянии отчаяния.</a:t>
            </a:r>
            <a:endParaRPr lang="ru-RU" sz="1800"/>
          </a:p>
          <a:p>
            <a:endParaRPr lang="ru-RU" sz="1800"/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66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2679492-7988-4050-9056-54244445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417474-6FBE-49BD-AD1F-6FD9D5609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837" y="-897658"/>
            <a:ext cx="4395340" cy="1716255"/>
          </a:xfrm>
        </p:spPr>
        <p:txBody>
          <a:bodyPr anchor="b">
            <a:normAutofit/>
          </a:bodyPr>
          <a:lstStyle/>
          <a:p>
            <a:r>
              <a:rPr lang="ru-RU" sz="1600" b="1" dirty="0">
                <a:ea typeface="+mj-lt"/>
                <a:cs typeface="+mj-lt"/>
              </a:rPr>
              <a:t>Существует ряд провоцирующих факторов:</a:t>
            </a:r>
            <a:endParaRPr lang="ru-RU" sz="16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091B163-7D61-4891-ABCF-5C13D9C41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утренний, стол, часы, друг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D1FEEBD-64F9-4B1A-BD1B-F5CE66AE5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43" y="1699338"/>
            <a:ext cx="5221625" cy="345932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8BB80D5-0E02-4469-9EEE-3CA2103AF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074" y="969522"/>
            <a:ext cx="4545556" cy="354417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1200" dirty="0">
                <a:ea typeface="+mn-lt"/>
                <a:cs typeface="+mn-lt"/>
              </a:rPr>
              <a:t>Боязнь СПИДа возникает на фоне стресса: пациенты столкнулись с тяжелой болезнью, поразившей их близких.</a:t>
            </a:r>
            <a:endParaRPr lang="ru-RU" sz="1200"/>
          </a:p>
          <a:p>
            <a:r>
              <a:rPr lang="ru-RU" sz="1200" dirty="0">
                <a:ea typeface="+mn-lt"/>
                <a:cs typeface="+mn-lt"/>
              </a:rPr>
              <a:t>Психологическое расстройство, которое характерно для мужчины, отказывающегося принимать свою гомосексуальность. После очередного сексуального контакта у людей, которые страдают </a:t>
            </a:r>
            <a:r>
              <a:rPr lang="ru-RU" sz="1200" dirty="0" err="1">
                <a:ea typeface="+mn-lt"/>
                <a:cs typeface="+mn-lt"/>
              </a:rPr>
              <a:t>спидофобией</a:t>
            </a:r>
            <a:r>
              <a:rPr lang="ru-RU" sz="1200" dirty="0">
                <a:ea typeface="+mn-lt"/>
                <a:cs typeface="+mn-lt"/>
              </a:rPr>
              <a:t>, возникает непреодолимое желание сдавать анализы, т.к. они убеждены, что произошло инфицирование.</a:t>
            </a:r>
            <a:endParaRPr lang="ru-RU" sz="1200"/>
          </a:p>
          <a:p>
            <a:r>
              <a:rPr lang="ru-RU" sz="1200" dirty="0">
                <a:ea typeface="+mn-lt"/>
                <a:cs typeface="+mn-lt"/>
              </a:rPr>
              <a:t>Систематическое стрессовое воздействие. Люди становятся чувствительными, замечают малейшие изменения, касающиеся их здоровья: если кольнуло в боку, то диагностируется цирроз печени, а головная боль рассматривается в качестве симптома развития злокачественной опухоли.</a:t>
            </a:r>
            <a:endParaRPr lang="ru-RU" sz="1200"/>
          </a:p>
          <a:p>
            <a:r>
              <a:rPr lang="ru-RU" sz="1200" dirty="0">
                <a:ea typeface="+mn-lt"/>
                <a:cs typeface="+mn-lt"/>
              </a:rPr>
              <a:t>Мужчина может испытывать чувство вины, что становится причиной появления </a:t>
            </a:r>
            <a:r>
              <a:rPr lang="ru-RU" sz="1200" err="1">
                <a:ea typeface="+mn-lt"/>
                <a:cs typeface="+mn-lt"/>
              </a:rPr>
              <a:t>спидодофобии</a:t>
            </a:r>
            <a:r>
              <a:rPr lang="ru-RU" sz="1200" dirty="0">
                <a:ea typeface="+mn-lt"/>
                <a:cs typeface="+mn-lt"/>
              </a:rPr>
              <a:t>. Он пользуется платными секс услугами , а затем переживает по поводу возможного заражения ВИЧ. Даже если человек не пренебрегает латексной контрацепцией, он панически боится быть инфицированным.</a:t>
            </a:r>
            <a:endParaRPr lang="ru-RU" sz="1200"/>
          </a:p>
          <a:p>
            <a:r>
              <a:rPr lang="ru-RU" sz="1200" dirty="0">
                <a:ea typeface="+mn-lt"/>
                <a:cs typeface="+mn-lt"/>
              </a:rPr>
              <a:t>Ранее уже ставили ложный диагноз (ошибка медиков), поэтому человек переживает, что ВИЧ поразит его. Простудное заболевание считается опасным. А рецидив хронической болезни рассматривается в качестве симптома иммунодефицита.</a:t>
            </a:r>
            <a:endParaRPr lang="ru-RU" sz="1200"/>
          </a:p>
          <a:p>
            <a:endParaRPr lang="ru-RU" sz="9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563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523577-069D-4E96-8E85-E77F0B599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ru-RU" sz="2600" b="1">
                <a:ea typeface="+mj-lt"/>
                <a:cs typeface="+mj-lt"/>
              </a:rPr>
              <a:t>Лучшим методом борьбы со спидофобией является соблюдение мер профилактики:</a:t>
            </a:r>
            <a:endParaRPr lang="ru-RU" sz="2600" b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1F06963-6374-4B48-844F-071A9BAAA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ровать, внутренний, укладывает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F25D0715-138D-4003-BE33-39A942972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6" r="17233" b="-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Graphic 11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xmlns="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59557B-4EB4-4000-9289-EC3AD0D36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800">
                <a:ea typeface="+mn-lt"/>
                <a:cs typeface="+mn-lt"/>
              </a:rPr>
              <a:t>Избегайте беспорядочных половых связей.</a:t>
            </a:r>
            <a:endParaRPr lang="ru-RU" sz="1800"/>
          </a:p>
          <a:p>
            <a:r>
              <a:rPr lang="ru-RU" sz="1800">
                <a:ea typeface="+mn-lt"/>
                <a:cs typeface="+mn-lt"/>
              </a:rPr>
              <a:t>Пользуйтесь презервативами.</a:t>
            </a:r>
            <a:endParaRPr lang="ru-RU" sz="1800"/>
          </a:p>
          <a:p>
            <a:r>
              <a:rPr lang="ru-RU" sz="1800">
                <a:ea typeface="+mn-lt"/>
                <a:cs typeface="+mn-lt"/>
              </a:rPr>
              <a:t>Объективно оценивайте риск заразиться ВИЧ.</a:t>
            </a:r>
            <a:endParaRPr lang="ru-RU" sz="1800"/>
          </a:p>
          <a:p>
            <a:r>
              <a:rPr lang="ru-RU" sz="1800">
                <a:ea typeface="+mn-lt"/>
                <a:cs typeface="+mn-lt"/>
              </a:rPr>
              <a:t>Сократите количество источников стресса.</a:t>
            </a:r>
            <a:endParaRPr lang="ru-RU" sz="1800"/>
          </a:p>
          <a:p>
            <a:endParaRPr lang="ru-RU" sz="1800"/>
          </a:p>
        </p:txBody>
      </p:sp>
      <p:sp>
        <p:nvSpPr>
          <p:cNvPr id="18" name="Graphic 10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E4CE27-EDEB-404C-B999-0BC739183DF7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AutoNum type="arabicPeriod"/>
            </a:pPr>
            <a:endParaRPr lang="en-US" dirty="0">
              <a:solidFill>
                <a:srgbClr val="333333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46186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D1AA55E-40D5-461B-A5A8-4AE8AAB71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ADF34D-0F13-4093-8425-AF0212D6B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0"/>
            <a:ext cx="6190412" cy="1182927"/>
          </a:xfrm>
        </p:spPr>
        <p:txBody>
          <a:bodyPr anchor="b">
            <a:normAutofit/>
          </a:bodyPr>
          <a:lstStyle/>
          <a:p>
            <a:r>
              <a:rPr lang="ru-RU" sz="3800" b="1"/>
              <a:t>Можно ли помочь излечиться спидофобу</a:t>
            </a:r>
            <a:endParaRPr lang="ru-RU" sz="3800"/>
          </a:p>
          <a:p>
            <a:endParaRPr lang="ru-RU" sz="38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EB498BD-8089-4626-91EA-4978EBEF5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B4DFA3-BD36-4566-A4D6-7344076CB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700">
                <a:ea typeface="+mn-lt"/>
                <a:cs typeface="+mn-lt"/>
              </a:rPr>
              <a:t>Чтобы узнать, как исцелиться от спидофобии, встречаются с врачом психотерапевтом. Чем раньше произойдёт обращение за квалифицированной помощью, тем быстрее восстановиться психическое здоровье.</a:t>
            </a:r>
            <a:endParaRPr lang="ru-RU" sz="1700"/>
          </a:p>
          <a:p>
            <a:r>
              <a:rPr lang="ru-RU" sz="1700">
                <a:ea typeface="+mn-lt"/>
                <a:cs typeface="+mn-lt"/>
              </a:rPr>
              <a:t>Потребуется помощь родных, которые должны обратить внимание больного на проблему, убедить в пользе посещений врача. Спидофобу потребуется комплексная терапия, включающая приём аптечных препаратов, беседы с психологом. Иногда, на начальной стадии фобии достаточно беседы с близким человеком, подкрепляющим свои доводы неоспоримыми аргументами.</a:t>
            </a:r>
            <a:endParaRPr lang="ru-RU" sz="1700"/>
          </a:p>
          <a:p>
            <a:endParaRPr lang="ru-RU" sz="1700"/>
          </a:p>
        </p:txBody>
      </p:sp>
      <p:pic>
        <p:nvPicPr>
          <p:cNvPr id="4" name="Рисунок 4" descr="Изображение выглядит как человек, одежда, молодо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1FEB1282-ED53-45E3-9AD4-CB7CB7915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53" r="15647"/>
          <a:stretch/>
        </p:blipFill>
        <p:spPr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13" name="Graphic 11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0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xmlns="" id="{A2679492-7988-4050-9056-54244445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8BC6B2-3CB3-420E-A3C1-6AC76A6B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anchor="b">
            <a:normAutofit/>
          </a:bodyPr>
          <a:lstStyle/>
          <a:p>
            <a:r>
              <a:rPr lang="ru-RU" sz="3400" b="1"/>
              <a:t>Медикаментозное лечение</a:t>
            </a:r>
          </a:p>
          <a:p>
            <a:endParaRPr lang="ru-RU" sz="3400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xmlns="" id="{B091B163-7D61-4891-ABCF-5C13D9C41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утренний, человек, мужчина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1721297E-9391-49F9-BD00-59C506E5E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10" r="19403"/>
          <a:stretch/>
        </p:blipFill>
        <p:spPr>
          <a:xfrm>
            <a:off x="277091" y="297873"/>
            <a:ext cx="5221625" cy="625898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7293C3-99E3-4058-9D9D-B643D52EB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983" y="2424249"/>
            <a:ext cx="4434721" cy="37104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1400" dirty="0">
                <a:ea typeface="+mn-lt"/>
                <a:cs typeface="+mn-lt"/>
              </a:rPr>
              <a:t>Постоянное пребывание в стрессовом состоянии приводит к повышению уровня кортизола в организме. Если концентрацию гормона не стабилизировать, вырастает риск сердечно-сосудистых заболеваний, сахарного диабета второго типа, развития остеопороза.</a:t>
            </a:r>
            <a:endParaRPr lang="ru-RU" sz="1400"/>
          </a:p>
          <a:p>
            <a:r>
              <a:rPr lang="ru-RU" sz="1400" dirty="0">
                <a:ea typeface="+mn-lt"/>
                <a:cs typeface="+mn-lt"/>
              </a:rPr>
              <a:t>Антидепрессанты назначаются больным </a:t>
            </a:r>
            <a:r>
              <a:rPr lang="ru-RU" sz="1400" dirty="0" err="1">
                <a:ea typeface="+mn-lt"/>
                <a:cs typeface="+mn-lt"/>
              </a:rPr>
              <a:t>спидофобией</a:t>
            </a:r>
            <a:r>
              <a:rPr lang="ru-RU" sz="1400" dirty="0">
                <a:ea typeface="+mn-lt"/>
                <a:cs typeface="+mn-lt"/>
              </a:rPr>
              <a:t> в тяжёлых случаях.</a:t>
            </a:r>
            <a:endParaRPr lang="ru-RU" sz="1400"/>
          </a:p>
          <a:p>
            <a:r>
              <a:rPr lang="ru-RU" sz="1400" dirty="0">
                <a:ea typeface="+mn-lt"/>
                <a:cs typeface="+mn-lt"/>
              </a:rPr>
              <a:t>Медикаменты сглаживают симптомы заболевания, нормализуют биохимические изменения.</a:t>
            </a:r>
            <a:endParaRPr lang="ru-RU" sz="1400"/>
          </a:p>
          <a:p>
            <a:r>
              <a:rPr lang="ru-RU" sz="1400" dirty="0">
                <a:ea typeface="+mn-lt"/>
                <a:cs typeface="+mn-lt"/>
              </a:rPr>
              <a:t>Рекомендуется принимать седативные препараты в назначаемой врачом дозировке, так как у пациента вероятен синдром отмены.</a:t>
            </a:r>
            <a:endParaRPr lang="ru-RU" sz="1400"/>
          </a:p>
          <a:p>
            <a:r>
              <a:rPr lang="ru-RU" sz="1400" dirty="0">
                <a:ea typeface="+mn-lt"/>
                <a:cs typeface="+mn-lt"/>
              </a:rPr>
              <a:t>Самостоятельный выбор таблеток приводит к усугублению ситуации.</a:t>
            </a:r>
            <a:endParaRPr lang="ru-RU" sz="1300"/>
          </a:p>
          <a:p>
            <a:endParaRPr lang="ru-RU" sz="1300"/>
          </a:p>
        </p:txBody>
      </p: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680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D1AA55E-40D5-461B-A5A8-4AE8AAB71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1C992E-0415-4BCC-8823-A7D2588D8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0"/>
            <a:ext cx="6190412" cy="11829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>
                <a:ea typeface="+mj-lt"/>
                <a:cs typeface="+mj-lt"/>
              </a:rPr>
              <a:t>Психотерапия</a:t>
            </a:r>
            <a:endParaRPr lang="ru-RU" dirty="0" err="1"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EB498BD-8089-4626-91EA-4978EBEF5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D16C3C-FD0F-471A-A688-BD8AF5ECC0ED}"/>
              </a:ext>
            </a:extLst>
          </p:cNvPr>
          <p:cNvSpPr txBox="1"/>
          <p:nvPr/>
        </p:nvSpPr>
        <p:spPr>
          <a:xfrm>
            <a:off x="803776" y="2829330"/>
            <a:ext cx="6190412" cy="334445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Чтобы</a:t>
            </a:r>
            <a:r>
              <a:rPr lang="en-US" sz="1400" dirty="0"/>
              <a:t> </a:t>
            </a:r>
            <a:r>
              <a:rPr lang="en-US" sz="1400" dirty="0" err="1"/>
              <a:t>избавить</a:t>
            </a:r>
            <a:r>
              <a:rPr lang="en-US" sz="1400" dirty="0"/>
              <a:t> </a:t>
            </a:r>
            <a:r>
              <a:rPr lang="en-US" sz="1400" dirty="0" err="1"/>
              <a:t>пациента</a:t>
            </a:r>
            <a:r>
              <a:rPr lang="en-US" sz="1400" dirty="0"/>
              <a:t> </a:t>
            </a:r>
            <a:r>
              <a:rPr lang="en-US" sz="1400" dirty="0" err="1"/>
              <a:t>от</a:t>
            </a:r>
            <a:r>
              <a:rPr lang="en-US" sz="1400" dirty="0"/>
              <a:t> </a:t>
            </a:r>
            <a:r>
              <a:rPr lang="en-US" sz="1400" dirty="0" err="1"/>
              <a:t>признаков</a:t>
            </a:r>
            <a:r>
              <a:rPr lang="en-US" sz="1400" dirty="0"/>
              <a:t> </a:t>
            </a:r>
            <a:r>
              <a:rPr lang="en-US" sz="1400" dirty="0" err="1"/>
              <a:t>спидофобии</a:t>
            </a:r>
            <a:r>
              <a:rPr lang="en-US" sz="1400" dirty="0"/>
              <a:t>, </a:t>
            </a:r>
            <a:r>
              <a:rPr lang="en-US" sz="1400" dirty="0" err="1"/>
              <a:t>врач</a:t>
            </a:r>
            <a:r>
              <a:rPr lang="en-US" sz="1400" dirty="0"/>
              <a:t> </a:t>
            </a:r>
            <a:r>
              <a:rPr lang="en-US" sz="1400" dirty="0" err="1"/>
              <a:t>проводит</a:t>
            </a:r>
            <a:r>
              <a:rPr lang="en-US" sz="1400" dirty="0"/>
              <a:t> </a:t>
            </a:r>
            <a:r>
              <a:rPr lang="en-US" sz="1400" dirty="0" err="1"/>
              <a:t>психоанализ</a:t>
            </a:r>
            <a:r>
              <a:rPr lang="en-US" sz="1400" dirty="0"/>
              <a:t>, </a:t>
            </a:r>
            <a:r>
              <a:rPr lang="en-US" sz="1400" dirty="0" err="1"/>
              <a:t>выявляет</a:t>
            </a:r>
            <a:r>
              <a:rPr lang="en-US" sz="1400" dirty="0"/>
              <a:t> </a:t>
            </a:r>
            <a:r>
              <a:rPr lang="en-US" sz="1400" dirty="0" err="1"/>
              <a:t>первопричину</a:t>
            </a:r>
            <a:r>
              <a:rPr lang="en-US" sz="1400" dirty="0"/>
              <a:t> </a:t>
            </a:r>
            <a:r>
              <a:rPr lang="en-US" sz="1400" dirty="0" err="1"/>
              <a:t>страхов</a:t>
            </a:r>
            <a:r>
              <a:rPr lang="en-US" sz="14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Основной</a:t>
            </a:r>
            <a:r>
              <a:rPr lang="en-US" sz="1400" dirty="0"/>
              <a:t> </a:t>
            </a:r>
            <a:r>
              <a:rPr lang="en-US" sz="1400" dirty="0" err="1"/>
              <a:t>фактор</a:t>
            </a:r>
            <a:r>
              <a:rPr lang="en-US" sz="1400" dirty="0"/>
              <a:t>, </a:t>
            </a:r>
            <a:r>
              <a:rPr lang="en-US" sz="1400" dirty="0" err="1"/>
              <a:t>провоцирующий</a:t>
            </a:r>
            <a:r>
              <a:rPr lang="en-US" sz="1400" dirty="0"/>
              <a:t> </a:t>
            </a:r>
            <a:r>
              <a:rPr lang="en-US" sz="1400" dirty="0" err="1"/>
              <a:t>болезнь</a:t>
            </a:r>
            <a:r>
              <a:rPr lang="en-US" sz="1400" dirty="0"/>
              <a:t> — </a:t>
            </a:r>
            <a:r>
              <a:rPr lang="en-US" sz="1400" dirty="0" err="1"/>
              <a:t>неприятие</a:t>
            </a:r>
            <a:r>
              <a:rPr lang="en-US" sz="1400" dirty="0"/>
              <a:t> </a:t>
            </a:r>
            <a:r>
              <a:rPr lang="en-US" sz="1400" dirty="0" err="1"/>
              <a:t>себя</a:t>
            </a:r>
            <a:r>
              <a:rPr lang="en-US" sz="1400" dirty="0"/>
              <a:t>, </a:t>
            </a:r>
            <a:r>
              <a:rPr lang="en-US" sz="1400" dirty="0" err="1"/>
              <a:t>как</a:t>
            </a:r>
            <a:r>
              <a:rPr lang="en-US" sz="1400" dirty="0"/>
              <a:t> </a:t>
            </a:r>
            <a:r>
              <a:rPr lang="en-US" sz="1400" dirty="0" err="1"/>
              <a:t>полноценной</a:t>
            </a:r>
            <a:r>
              <a:rPr lang="en-US" sz="1400" dirty="0"/>
              <a:t> </a:t>
            </a:r>
            <a:r>
              <a:rPr lang="en-US" sz="1400" dirty="0" err="1"/>
              <a:t>личности</a:t>
            </a:r>
            <a:r>
              <a:rPr lang="en-US" sz="1400" dirty="0"/>
              <a:t>, </a:t>
            </a:r>
            <a:r>
              <a:rPr lang="en-US" sz="1400" dirty="0" err="1"/>
              <a:t>преуменьшение</a:t>
            </a:r>
            <a:r>
              <a:rPr lang="en-US" sz="1400" dirty="0"/>
              <a:t> </a:t>
            </a:r>
            <a:r>
              <a:rPr lang="en-US" sz="1400" dirty="0" err="1"/>
              <a:t>достоинств</a:t>
            </a:r>
            <a:r>
              <a:rPr lang="en-US" sz="1400" dirty="0"/>
              <a:t>, </a:t>
            </a:r>
            <a:r>
              <a:rPr lang="en-US" sz="1400" dirty="0" err="1"/>
              <a:t>выискивание</a:t>
            </a:r>
            <a:r>
              <a:rPr lang="en-US" sz="1400" dirty="0"/>
              <a:t> </a:t>
            </a:r>
            <a:r>
              <a:rPr lang="en-US" sz="1400" dirty="0" err="1"/>
              <a:t>недостатков</a:t>
            </a:r>
            <a:r>
              <a:rPr lang="en-US" sz="1400" dirty="0"/>
              <a:t>. </a:t>
            </a:r>
            <a:r>
              <a:rPr lang="en-US" sz="1400" dirty="0" err="1"/>
              <a:t>Чаще</a:t>
            </a:r>
            <a:r>
              <a:rPr lang="en-US" sz="1400" dirty="0"/>
              <a:t>, </a:t>
            </a:r>
            <a:r>
              <a:rPr lang="en-US" sz="1400" dirty="0" err="1"/>
              <a:t>такому</a:t>
            </a:r>
            <a:r>
              <a:rPr lang="en-US" sz="1400" dirty="0"/>
              <a:t> </a:t>
            </a:r>
            <a:r>
              <a:rPr lang="en-US" sz="1400" dirty="0" err="1"/>
              <a:t>поведению</a:t>
            </a:r>
            <a:r>
              <a:rPr lang="en-US" sz="1400" dirty="0"/>
              <a:t> </a:t>
            </a:r>
            <a:r>
              <a:rPr lang="en-US" sz="1400" dirty="0" err="1"/>
              <a:t>предшествует</a:t>
            </a:r>
            <a:r>
              <a:rPr lang="en-US" sz="1400" dirty="0"/>
              <a:t> </a:t>
            </a:r>
            <a:r>
              <a:rPr lang="en-US" sz="1400" dirty="0" err="1"/>
              <a:t>неправильное</a:t>
            </a:r>
            <a:r>
              <a:rPr lang="en-US" sz="1400" dirty="0"/>
              <a:t> </a:t>
            </a:r>
            <a:r>
              <a:rPr lang="en-US" sz="1400" dirty="0" err="1"/>
              <a:t>воспитание</a:t>
            </a:r>
            <a:r>
              <a:rPr lang="en-US" sz="1400" dirty="0"/>
              <a:t> </a:t>
            </a:r>
            <a:r>
              <a:rPr lang="en-US" sz="1400" dirty="0" err="1"/>
              <a:t>родителями</a:t>
            </a:r>
            <a:r>
              <a:rPr lang="en-US" sz="1400" dirty="0"/>
              <a:t> в </a:t>
            </a:r>
            <a:r>
              <a:rPr lang="en-US" sz="1400" dirty="0" err="1"/>
              <a:t>детстве</a:t>
            </a:r>
            <a:r>
              <a:rPr lang="en-US" sz="14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Другая</a:t>
            </a:r>
            <a:r>
              <a:rPr lang="en-US" sz="1400" dirty="0"/>
              <a:t> </a:t>
            </a:r>
            <a:r>
              <a:rPr lang="en-US" sz="1400" dirty="0" err="1"/>
              <a:t>распространённая</a:t>
            </a:r>
            <a:r>
              <a:rPr lang="en-US" sz="1400" dirty="0"/>
              <a:t> </a:t>
            </a:r>
            <a:r>
              <a:rPr lang="en-US" sz="1400" dirty="0" err="1"/>
              <a:t>причина</a:t>
            </a:r>
            <a:r>
              <a:rPr lang="en-US" sz="1400" dirty="0"/>
              <a:t> </a:t>
            </a:r>
            <a:r>
              <a:rPr lang="en-US" sz="1400" dirty="0" err="1"/>
              <a:t>фобии</a:t>
            </a:r>
            <a:r>
              <a:rPr lang="en-US" sz="1400" dirty="0"/>
              <a:t> — </a:t>
            </a:r>
            <a:r>
              <a:rPr lang="en-US" sz="1400" dirty="0" err="1"/>
              <a:t>элементарная</a:t>
            </a:r>
            <a:r>
              <a:rPr lang="en-US" sz="1400" dirty="0"/>
              <a:t> </a:t>
            </a:r>
            <a:r>
              <a:rPr lang="en-US" sz="1400" dirty="0" err="1"/>
              <a:t>неграмотность</a:t>
            </a:r>
            <a:r>
              <a:rPr lang="en-US" sz="1400" dirty="0"/>
              <a:t>. </a:t>
            </a:r>
            <a:r>
              <a:rPr lang="en-US" sz="1400" dirty="0" err="1"/>
              <a:t>Больной</a:t>
            </a:r>
            <a:r>
              <a:rPr lang="en-US" sz="1400" dirty="0"/>
              <a:t> </a:t>
            </a:r>
            <a:r>
              <a:rPr lang="en-US" sz="1400" dirty="0" err="1"/>
              <a:t>знает</a:t>
            </a:r>
            <a:r>
              <a:rPr lang="en-US" sz="1400" dirty="0"/>
              <a:t> о ВИЧ-</a:t>
            </a:r>
            <a:r>
              <a:rPr lang="en-US" sz="1400" dirty="0" err="1"/>
              <a:t>инфекции</a:t>
            </a:r>
            <a:r>
              <a:rPr lang="en-US" sz="1400" dirty="0"/>
              <a:t> в </a:t>
            </a:r>
            <a:r>
              <a:rPr lang="en-US" sz="1400" dirty="0" err="1"/>
              <a:t>целом</a:t>
            </a:r>
            <a:r>
              <a:rPr lang="en-US" sz="1400" dirty="0"/>
              <a:t>. </a:t>
            </a:r>
            <a:r>
              <a:rPr lang="en-US" sz="1400" dirty="0" err="1"/>
              <a:t>Но</a:t>
            </a:r>
            <a:r>
              <a:rPr lang="en-US" sz="1400" dirty="0"/>
              <a:t> </a:t>
            </a:r>
            <a:r>
              <a:rPr lang="en-US" sz="1400" dirty="0" err="1"/>
              <a:t>ему</a:t>
            </a:r>
            <a:r>
              <a:rPr lang="en-US" sz="1400" dirty="0"/>
              <a:t> </a:t>
            </a:r>
            <a:r>
              <a:rPr lang="en-US" sz="1400" dirty="0" err="1"/>
              <a:t>не</a:t>
            </a:r>
            <a:r>
              <a:rPr lang="en-US" sz="1400" dirty="0"/>
              <a:t> </a:t>
            </a:r>
            <a:r>
              <a:rPr lang="en-US" sz="1400" dirty="0" err="1"/>
              <a:t>известно</a:t>
            </a:r>
            <a:r>
              <a:rPr lang="en-US" sz="1400" dirty="0"/>
              <a:t>, </a:t>
            </a:r>
            <a:r>
              <a:rPr lang="en-US" sz="1400" dirty="0" err="1"/>
              <a:t>что</a:t>
            </a:r>
            <a:r>
              <a:rPr lang="en-US" sz="1400" dirty="0"/>
              <a:t> </a:t>
            </a:r>
            <a:r>
              <a:rPr lang="en-US" sz="1400" dirty="0" err="1"/>
              <a:t>потливость</a:t>
            </a:r>
            <a:r>
              <a:rPr lang="en-US" sz="1400" dirty="0"/>
              <a:t>, </a:t>
            </a:r>
            <a:r>
              <a:rPr lang="en-US" sz="1400" dirty="0" err="1"/>
              <a:t>гипертермия</a:t>
            </a:r>
            <a:r>
              <a:rPr lang="en-US" sz="1400" dirty="0"/>
              <a:t> и </a:t>
            </a:r>
            <a:r>
              <a:rPr lang="en-US" sz="1400" dirty="0" err="1"/>
              <a:t>увеличенные</a:t>
            </a:r>
            <a:r>
              <a:rPr lang="en-US" sz="1400" dirty="0"/>
              <a:t> </a:t>
            </a:r>
            <a:r>
              <a:rPr lang="en-US" sz="1400" dirty="0" err="1"/>
              <a:t>лимфоузлы</a:t>
            </a:r>
            <a:r>
              <a:rPr lang="en-US" sz="1400" dirty="0"/>
              <a:t> </a:t>
            </a:r>
            <a:r>
              <a:rPr lang="en-US" sz="1400" dirty="0" err="1"/>
              <a:t>необязательные</a:t>
            </a:r>
            <a:r>
              <a:rPr lang="en-US" sz="1400" dirty="0"/>
              <a:t> </a:t>
            </a:r>
            <a:r>
              <a:rPr lang="en-US" sz="1400" dirty="0" err="1"/>
              <a:t>признаки</a:t>
            </a:r>
            <a:r>
              <a:rPr lang="en-US" sz="1400" dirty="0"/>
              <a:t> </a:t>
            </a:r>
            <a:r>
              <a:rPr lang="en-US" sz="1400" dirty="0" err="1"/>
              <a:t>СПИДа</a:t>
            </a:r>
            <a:r>
              <a:rPr lang="en-US" sz="14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Врач</a:t>
            </a:r>
            <a:r>
              <a:rPr lang="en-US" sz="1400" dirty="0"/>
              <a:t> </a:t>
            </a:r>
            <a:r>
              <a:rPr lang="en-US" sz="1400" dirty="0" err="1"/>
              <a:t>консультирует</a:t>
            </a:r>
            <a:r>
              <a:rPr lang="en-US" sz="1400" dirty="0"/>
              <a:t> </a:t>
            </a:r>
            <a:r>
              <a:rPr lang="en-US" sz="1400" dirty="0" err="1"/>
              <a:t>родственников</a:t>
            </a:r>
            <a:r>
              <a:rPr lang="en-US" sz="1400" dirty="0"/>
              <a:t> </a:t>
            </a:r>
            <a:r>
              <a:rPr lang="en-US" sz="1400" dirty="0" err="1"/>
              <a:t>по</a:t>
            </a:r>
            <a:r>
              <a:rPr lang="en-US" sz="1400" dirty="0"/>
              <a:t> </a:t>
            </a:r>
            <a:r>
              <a:rPr lang="en-US" sz="1400" dirty="0" err="1"/>
              <a:t>поводу</a:t>
            </a:r>
            <a:r>
              <a:rPr lang="en-US" sz="1400" dirty="0"/>
              <a:t> </a:t>
            </a:r>
            <a:r>
              <a:rPr lang="en-US" sz="1400" dirty="0" err="1"/>
              <a:t>налаживания</a:t>
            </a:r>
            <a:r>
              <a:rPr lang="en-US" sz="1400" dirty="0"/>
              <a:t> </a:t>
            </a:r>
            <a:r>
              <a:rPr lang="en-US" sz="1400" dirty="0" err="1"/>
              <a:t>общения</a:t>
            </a:r>
            <a:r>
              <a:rPr lang="en-US" sz="1400" dirty="0"/>
              <a:t>, </a:t>
            </a:r>
            <a:r>
              <a:rPr lang="en-US" sz="1400" dirty="0" err="1"/>
              <a:t>выработке</a:t>
            </a:r>
            <a:r>
              <a:rPr lang="en-US" sz="1400" dirty="0"/>
              <a:t> у </a:t>
            </a:r>
            <a:r>
              <a:rPr lang="en-US" sz="1400" dirty="0" err="1"/>
              <a:t>спидофоба</a:t>
            </a:r>
            <a:r>
              <a:rPr lang="en-US" sz="1400" dirty="0"/>
              <a:t> </a:t>
            </a:r>
            <a:r>
              <a:rPr lang="en-US" sz="1400" dirty="0" err="1"/>
              <a:t>позитивного</a:t>
            </a:r>
            <a:r>
              <a:rPr lang="en-US" sz="1400" dirty="0"/>
              <a:t> </a:t>
            </a:r>
            <a:r>
              <a:rPr lang="en-US" sz="1400" dirty="0" err="1"/>
              <a:t>мышления</a:t>
            </a:r>
            <a:r>
              <a:rPr lang="en-US" sz="1400" dirty="0"/>
              <a:t>.</a:t>
            </a:r>
          </a:p>
        </p:txBody>
      </p:sp>
      <p:pic>
        <p:nvPicPr>
          <p:cNvPr id="5" name="Рисунок 5" descr="Изображение выглядит как человек, внутренний, мужчин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BE50656-910A-461B-A56F-7FE0C5BD0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49" r="2" b="2"/>
          <a:stretch/>
        </p:blipFill>
        <p:spPr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14" name="Graphic 11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37027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920</Words>
  <Application>Microsoft Office PowerPoint</Application>
  <PresentationFormat>Произвольный</PresentationFormat>
  <Paragraphs>51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GradientVTI</vt:lpstr>
      <vt:lpstr>Презентация по теме "спидофобия"</vt:lpstr>
      <vt:lpstr>Спидофобия – боязнь СПИДа, причины, лечения </vt:lpstr>
      <vt:lpstr>Страх заболеть СПИДом сопровождается следующими симптоматическими проявлениями:</vt:lpstr>
      <vt:lpstr>Человек может столкнуться с такими проблемами, если откажется лечить спидофобию:</vt:lpstr>
      <vt:lpstr>Существует ряд провоцирующих факторов:</vt:lpstr>
      <vt:lpstr>Лучшим методом борьбы со спидофобией является соблюдение мер профилактики:</vt:lpstr>
      <vt:lpstr>Можно ли помочь излечиться спидофобу </vt:lpstr>
      <vt:lpstr>Медикаментозное лечение </vt:lpstr>
      <vt:lpstr>Психотерапия</vt:lpstr>
      <vt:lpstr>Заключение </vt:lpstr>
      <vt:lpstr>Список источников: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metodist</cp:lastModifiedBy>
  <cp:revision>195</cp:revision>
  <dcterms:created xsi:type="dcterms:W3CDTF">2020-11-24T13:19:50Z</dcterms:created>
  <dcterms:modified xsi:type="dcterms:W3CDTF">2020-11-25T07:57:04Z</dcterms:modified>
</cp:coreProperties>
</file>