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3AB27D9-484E-4281-8E28-DFA94E1984B3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0948E2F-A822-405A-BA1D-A07AD3D98E6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eder.com/lbn777_eder_en.html" TargetMode="External"/><Relationship Id="rId2" Type="http://schemas.openxmlformats.org/officeDocument/2006/relationships/hyperlink" Target="https://arxiv.org/abs/2103.1456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versetoday.ru/2020/11/09/%D1%85%D0%B0%D0%B1%D0%B1%D0%BB-%D0%BF%D0%BE%D0%BA%D0%B0%D0%B7%D0%B0%D0%BB-ugca-193/" TargetMode="External"/><Relationship Id="rId5" Type="http://schemas.openxmlformats.org/officeDocument/2006/relationships/hyperlink" Target="https://ru.wikipedia.org/wiki/NGC_3169" TargetMode="External"/><Relationship Id="rId4" Type="http://schemas.openxmlformats.org/officeDocument/2006/relationships/hyperlink" Target="https://spacegid.com/galaktika-m61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16855"/>
            <a:ext cx="6400800" cy="622920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>
                <a:latin typeface="Bahnschrift Light SemiCondensed" pitchFamily="34" charset="0"/>
              </a:rPr>
              <a:t>Выполнила Клёнц Марина</a:t>
            </a:r>
          </a:p>
          <a:p>
            <a:r>
              <a:rPr lang="ru-RU" sz="1600" dirty="0" smtClean="0">
                <a:latin typeface="Bahnschrift Light SemiCondensed" pitchFamily="34" charset="0"/>
              </a:rPr>
              <a:t>2021 год</a:t>
            </a:r>
            <a:endParaRPr lang="ru-RU" sz="1600" dirty="0">
              <a:latin typeface="Bahnschrift Light SemiCondensed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797152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Bahnschrift Light SemiCondensed" pitchFamily="34" charset="0"/>
              </a:rPr>
              <a:t>Государственное автономное профессиональное образовательное учреждение Калужской области «Медицинский техникум»</a:t>
            </a:r>
            <a:br>
              <a:rPr lang="ru-RU" sz="1600" dirty="0" smtClean="0">
                <a:latin typeface="Bahnschrift Light SemiCondensed" pitchFamily="34" charset="0"/>
              </a:rPr>
            </a:br>
            <a:r>
              <a:rPr lang="ru-RU" sz="1600" dirty="0">
                <a:latin typeface="Bahnschrift Light SemiCondensed" pitchFamily="34" charset="0"/>
              </a:rPr>
              <a:t/>
            </a:r>
            <a:br>
              <a:rPr lang="ru-RU" sz="1600" dirty="0">
                <a:latin typeface="Bahnschrift Light SemiCondensed" pitchFamily="34" charset="0"/>
              </a:rPr>
            </a:br>
            <a:r>
              <a:rPr lang="ru-RU" sz="1600" dirty="0" smtClean="0">
                <a:latin typeface="Bahnschrift Light SemiCondensed" pitchFamily="34" charset="0"/>
              </a:rPr>
              <a:t/>
            </a:r>
            <a:br>
              <a:rPr lang="ru-RU" sz="1600" dirty="0" smtClean="0">
                <a:latin typeface="Bahnschrift Light SemiCondensed" pitchFamily="34" charset="0"/>
              </a:rPr>
            </a:br>
            <a:r>
              <a:rPr lang="ru-RU" sz="1600" dirty="0" smtClean="0">
                <a:latin typeface="Bahnschrift Light SemiCondensed" pitchFamily="34" charset="0"/>
              </a:rPr>
              <a:t/>
            </a:r>
            <a:br>
              <a:rPr lang="ru-RU" sz="1600" dirty="0" smtClean="0">
                <a:latin typeface="Bahnschrift Light SemiCondensed" pitchFamily="34" charset="0"/>
              </a:rPr>
            </a:br>
            <a:r>
              <a:rPr lang="ru-RU" sz="1600" dirty="0">
                <a:latin typeface="Bahnschrift Light SemiCondensed" pitchFamily="34" charset="0"/>
              </a:rPr>
              <a:t/>
            </a:r>
            <a:br>
              <a:rPr lang="ru-RU" sz="1600" dirty="0">
                <a:latin typeface="Bahnschrift Light SemiCondensed" pitchFamily="34" charset="0"/>
              </a:rPr>
            </a:br>
            <a:r>
              <a:rPr lang="ru-RU" sz="1600" dirty="0" smtClean="0">
                <a:latin typeface="Bahnschrift Light SemiCondensed" pitchFamily="34" charset="0"/>
              </a:rPr>
              <a:t/>
            </a:r>
            <a:br>
              <a:rPr lang="ru-RU" sz="1600" dirty="0" smtClean="0">
                <a:latin typeface="Bahnschrift Light SemiCondensed" pitchFamily="34" charset="0"/>
              </a:rPr>
            </a:br>
            <a:r>
              <a:rPr lang="ru-RU" sz="1600" dirty="0">
                <a:latin typeface="Bahnschrift Light SemiCondensed" pitchFamily="34" charset="0"/>
              </a:rPr>
              <a:t/>
            </a:r>
            <a:br>
              <a:rPr lang="ru-RU" sz="1600" dirty="0">
                <a:latin typeface="Bahnschrift Light SemiCondensed" pitchFamily="34" charset="0"/>
              </a:rPr>
            </a:br>
            <a:r>
              <a:rPr lang="ru-RU" sz="1600" dirty="0" smtClean="0">
                <a:latin typeface="Bahnschrift Light SemiCondensed" pitchFamily="34" charset="0"/>
              </a:rPr>
              <a:t/>
            </a:r>
            <a:br>
              <a:rPr lang="ru-RU" sz="1600" dirty="0" smtClean="0">
                <a:latin typeface="Bahnschrift Light SemiCondensed" pitchFamily="34" charset="0"/>
              </a:rPr>
            </a:br>
            <a:r>
              <a:rPr lang="ru-RU" sz="1600" dirty="0" smtClean="0">
                <a:latin typeface="Bahnschrift Light SemiCondensed" pitchFamily="34" charset="0"/>
              </a:rPr>
              <a:t/>
            </a:r>
            <a:br>
              <a:rPr lang="ru-RU" sz="1600" dirty="0" smtClean="0">
                <a:latin typeface="Bahnschrift Light SemiCondensed" pitchFamily="34" charset="0"/>
              </a:rPr>
            </a:br>
            <a:r>
              <a:rPr lang="ru-RU" sz="1600" dirty="0">
                <a:latin typeface="Bahnschrift Light SemiCondensed" pitchFamily="34" charset="0"/>
              </a:rPr>
              <a:t/>
            </a:r>
            <a:br>
              <a:rPr lang="ru-RU" sz="1600" dirty="0">
                <a:latin typeface="Bahnschrift Light SemiCondensed" pitchFamily="34" charset="0"/>
              </a:rPr>
            </a:br>
            <a:r>
              <a:rPr lang="ru-RU" sz="1600" dirty="0">
                <a:latin typeface="Bahnschrift Light SemiCondensed" pitchFamily="34" charset="0"/>
              </a:rPr>
              <a:t/>
            </a:r>
            <a:br>
              <a:rPr lang="ru-RU" sz="1600" dirty="0">
                <a:latin typeface="Bahnschrift Light SemiCondensed" pitchFamily="34" charset="0"/>
              </a:rPr>
            </a:br>
            <a:r>
              <a:rPr lang="ru-RU" sz="1600" dirty="0" smtClean="0">
                <a:latin typeface="Bahnschrift Light SemiCondensed" pitchFamily="34" charset="0"/>
              </a:rPr>
              <a:t/>
            </a:r>
            <a:br>
              <a:rPr lang="ru-RU" sz="1600" dirty="0" smtClean="0">
                <a:latin typeface="Bahnschrift Light SemiCondensed" pitchFamily="34" charset="0"/>
              </a:rPr>
            </a:br>
            <a:r>
              <a:rPr lang="ru-RU" sz="1600" dirty="0">
                <a:latin typeface="Bahnschrift Light SemiCondensed" pitchFamily="34" charset="0"/>
              </a:rPr>
              <a:t/>
            </a:r>
            <a:br>
              <a:rPr lang="ru-RU" sz="1600" dirty="0">
                <a:latin typeface="Bahnschrift Light SemiCondensed" pitchFamily="34" charset="0"/>
              </a:rPr>
            </a:br>
            <a:r>
              <a:rPr lang="ru-RU" sz="8000" dirty="0" smtClean="0">
                <a:latin typeface="Bahnschrift Light SemiCondensed" pitchFamily="34" charset="0"/>
              </a:rPr>
              <a:t>Космические снимки</a:t>
            </a:r>
            <a:endParaRPr lang="ru-RU" sz="1600" dirty="0">
              <a:latin typeface="Bahnschrift Ligh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6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Галактика </a:t>
            </a:r>
            <a:r>
              <a:rPr lang="en-US" sz="3200" dirty="0"/>
              <a:t>UGCA </a:t>
            </a:r>
            <a:r>
              <a:rPr lang="en-US" sz="3200" dirty="0" smtClean="0"/>
              <a:t>193</a:t>
            </a:r>
            <a:r>
              <a:rPr lang="ru-RU" sz="3200" dirty="0" smtClean="0"/>
              <a:t>. </a:t>
            </a:r>
            <a:r>
              <a:rPr lang="ru-RU" sz="3200" dirty="0"/>
              <a:t>находится примерно в 32 миллионах световых лет от нас в созвездии Секстанта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28" y="1628800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27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1084982"/>
          </a:xfrm>
        </p:spPr>
        <p:txBody>
          <a:bodyPr>
            <a:normAutofit/>
          </a:bodyPr>
          <a:lstStyle/>
          <a:p>
            <a:r>
              <a:rPr lang="ru-RU" dirty="0"/>
              <a:t>"Бирюзовые перья" в Большом </a:t>
            </a:r>
            <a:r>
              <a:rPr lang="ru-RU" dirty="0" err="1"/>
              <a:t>Магеллановом</a:t>
            </a:r>
            <a:r>
              <a:rPr lang="ru-RU" dirty="0"/>
              <a:t> Облаке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412776"/>
            <a:ext cx="6972267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57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источников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https://arxiv.org/abs/2103.14566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https://www.astroeder.com/lbn777_eder_en.html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https://spacegid.com/galaktika-m61.html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https://ru.wikipedia.org/wiki/NGC_3169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https://universetoday.ru/2020/11/09/%D1%85%D0%B0%D0%B1%D0%B1%D0%BB-%D0%BF%D0%BE%D0%BA%D0%B0%D0%B7%D0%B0%D0%BB-ugca-193/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77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Мир, в котором мы живём просто невероятен. Помимо того, что окружает нас на нашей небольшой планете Земля есть огромное количество неизведанного, находящегося в космосе.</a:t>
            </a:r>
          </a:p>
          <a:p>
            <a:pPr marL="0" indent="0">
              <a:buNone/>
            </a:pPr>
            <a:r>
              <a:rPr lang="ru-RU" sz="3200" dirty="0" smtClean="0"/>
              <a:t> К счастью наука не стоит на месте, и помимо полётов в космос вслед за Гагариным отважных космонавтов мы, оставшиеся на земле, получаем огромное количество снимков самых разных небесных тел со множества аппаратов.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0338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989333"/>
            <a:ext cx="7272808" cy="850106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</a:t>
            </a:r>
            <a:r>
              <a:rPr lang="ru-RU" sz="2800" dirty="0"/>
              <a:t>н</a:t>
            </a:r>
            <a:r>
              <a:rPr lang="en-US" sz="2800" dirty="0" err="1"/>
              <a:t>epa</a:t>
            </a:r>
            <a:r>
              <a:rPr lang="en-US" sz="2800" dirty="0"/>
              <a:t> p</a:t>
            </a:r>
            <a:r>
              <a:rPr lang="ru-RU" sz="2800" dirty="0"/>
              <a:t>яд</a:t>
            </a:r>
            <a:r>
              <a:rPr lang="en-US" sz="2800" dirty="0"/>
              <a:t>o</a:t>
            </a:r>
            <a:r>
              <a:rPr lang="ru-RU" sz="2800" dirty="0"/>
              <a:t>м </a:t>
            </a:r>
            <a:r>
              <a:rPr lang="en-US" sz="2800" dirty="0"/>
              <a:t>c Co</a:t>
            </a:r>
            <a:r>
              <a:rPr lang="ru-RU" sz="2800" dirty="0" err="1"/>
              <a:t>лнц</a:t>
            </a:r>
            <a:r>
              <a:rPr lang="en-US" sz="2800" dirty="0"/>
              <a:t>e</a:t>
            </a:r>
            <a:r>
              <a:rPr lang="ru-RU" sz="2800" dirty="0"/>
              <a:t>м, з</a:t>
            </a:r>
            <a:r>
              <a:rPr lang="en-US" sz="2800" dirty="0"/>
              <a:t>a</a:t>
            </a:r>
            <a:r>
              <a:rPr lang="ru-RU" sz="2800" dirty="0"/>
              <a:t>к</a:t>
            </a:r>
            <a:r>
              <a:rPr lang="en-US" sz="2800" dirty="0"/>
              <a:t>p</a:t>
            </a:r>
            <a:r>
              <a:rPr lang="ru-RU" sz="2800" dirty="0" err="1"/>
              <a:t>ытым</a:t>
            </a:r>
            <a:r>
              <a:rPr lang="ru-RU" sz="2800" dirty="0"/>
              <a:t> Лун</a:t>
            </a:r>
            <a:r>
              <a:rPr lang="en-US" sz="2800" dirty="0"/>
              <a:t>o</a:t>
            </a:r>
            <a:r>
              <a:rPr lang="ru-RU" sz="2800" dirty="0"/>
              <a:t>й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en-US" sz="2800" dirty="0" err="1"/>
              <a:t>Ka</a:t>
            </a:r>
            <a:r>
              <a:rPr lang="ru-RU" sz="2800" dirty="0"/>
              <a:t>д</a:t>
            </a:r>
            <a:r>
              <a:rPr lang="en-US" sz="2800" dirty="0"/>
              <a:t>p </a:t>
            </a:r>
            <a:r>
              <a:rPr lang="ru-RU" sz="2800" dirty="0"/>
              <a:t>к</a:t>
            </a:r>
            <a:r>
              <a:rPr lang="en-US" sz="2800" dirty="0" err="1"/>
              <a:t>oc</a:t>
            </a:r>
            <a:r>
              <a:rPr lang="ru-RU" sz="2800" dirty="0" err="1"/>
              <a:t>мич</a:t>
            </a:r>
            <a:r>
              <a:rPr lang="en-US" sz="2800" dirty="0" err="1"/>
              <a:t>ec</a:t>
            </a:r>
            <a:r>
              <a:rPr lang="ru-RU" sz="2800" dirty="0"/>
              <a:t>к</a:t>
            </a:r>
            <a:r>
              <a:rPr lang="en-US" sz="2800" dirty="0"/>
              <a:t>o</a:t>
            </a:r>
            <a:r>
              <a:rPr lang="ru-RU" sz="2800" dirty="0"/>
              <a:t>г</a:t>
            </a:r>
            <a:r>
              <a:rPr lang="en-US" sz="2800" dirty="0"/>
              <a:t>o a</a:t>
            </a:r>
            <a:r>
              <a:rPr lang="ru-RU" sz="2800" dirty="0" err="1"/>
              <a:t>пп</a:t>
            </a:r>
            <a:r>
              <a:rPr lang="en-US" sz="2800" dirty="0" err="1"/>
              <a:t>apa</a:t>
            </a:r>
            <a:r>
              <a:rPr lang="ru-RU" sz="2800" dirty="0"/>
              <a:t>т</a:t>
            </a:r>
            <a:r>
              <a:rPr lang="en-US" sz="2800" dirty="0"/>
              <a:t>a «K</a:t>
            </a:r>
            <a:r>
              <a:rPr lang="ru-RU" sz="2800" dirty="0"/>
              <a:t>л</a:t>
            </a:r>
            <a:r>
              <a:rPr lang="en-US" sz="2800" dirty="0"/>
              <a:t>e</a:t>
            </a:r>
            <a:r>
              <a:rPr lang="ru-RU" sz="2800" dirty="0"/>
              <a:t>м</a:t>
            </a:r>
            <a:r>
              <a:rPr lang="en-US" sz="2800" dirty="0"/>
              <a:t>e</a:t>
            </a:r>
            <a:r>
              <a:rPr lang="ru-RU" sz="2800" dirty="0" err="1"/>
              <a:t>нтин</a:t>
            </a:r>
            <a:r>
              <a:rPr lang="en-US" sz="2800" dirty="0"/>
              <a:t>a»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365854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2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394720" cy="4304037"/>
          </a:xfrm>
        </p:spPr>
        <p:txBody>
          <a:bodyPr>
            <a:normAutofit/>
          </a:bodyPr>
          <a:lstStyle/>
          <a:p>
            <a:r>
              <a:rPr lang="ru-RU" sz="1800" dirty="0"/>
              <a:t>Туманность Калифорния </a:t>
            </a:r>
            <a:r>
              <a:rPr lang="ru-RU" sz="1800" dirty="0" smtClean="0"/>
              <a:t>находится </a:t>
            </a:r>
            <a:r>
              <a:rPr lang="ru-RU" sz="1800" dirty="0"/>
              <a:t>от нас на расстоянии около 1.500 световых лет. Она располагается в созвездии Персея и представляет из себя слабую эмиссионную туманность. Её диаметр составляет около 100 световых лет. Насыщенный и яркий рубиновый оттенок придаёт ей ионизированный водород.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412"/>
            <a:ext cx="4104456" cy="65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69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656184"/>
          </a:xfrm>
        </p:spPr>
        <p:txBody>
          <a:bodyPr>
            <a:normAutofit/>
          </a:bodyPr>
          <a:lstStyle/>
          <a:p>
            <a:r>
              <a:rPr lang="ru-RU" sz="1600" dirty="0"/>
              <a:t>Найденный в далёком 2011 году газовый гигант WASP-43 </a:t>
            </a:r>
            <a:r>
              <a:rPr lang="ru-RU" sz="1600" dirty="0" smtClean="0"/>
              <a:t>b. Он </a:t>
            </a:r>
            <a:r>
              <a:rPr lang="ru-RU" sz="1600" dirty="0"/>
              <a:t>оказался одной из самых тёмных планет во Вселенной. В недавнем исследовании выяснилось, что это небесное тело поглощает почти весь свет. 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WASP-43 b вращается вокруг молодого оранжевого карлика возрастом около 400 млн. лет и расположен в южном созвездии Секстант на расстоянии 280 световых лет от нашей звезды.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893372"/>
            <a:ext cx="7200801" cy="479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77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867"/>
            <a:ext cx="8712968" cy="1440160"/>
          </a:xfrm>
        </p:spPr>
        <p:txBody>
          <a:bodyPr>
            <a:normAutofit/>
          </a:bodyPr>
          <a:lstStyle/>
          <a:p>
            <a:r>
              <a:rPr lang="ru-RU" sz="2000" dirty="0"/>
              <a:t>Туманность LBN 777 («птенец орла») - часть молекулярного облака в Тельце, расстояние до которого около 400 св. лет. </a:t>
            </a:r>
            <a:br>
              <a:rPr lang="ru-RU" sz="2000" dirty="0"/>
            </a:br>
            <a:r>
              <a:rPr lang="ru-RU" sz="2000" dirty="0"/>
              <a:t>Снимок сделан с 4-метрового телескопа </a:t>
            </a:r>
            <a:r>
              <a:rPr lang="ru-RU" sz="2000" dirty="0" err="1"/>
              <a:t>Mayall</a:t>
            </a:r>
            <a:r>
              <a:rPr lang="ru-RU" sz="2000" dirty="0"/>
              <a:t> (</a:t>
            </a:r>
            <a:r>
              <a:rPr lang="ru-RU" sz="2000" dirty="0" smtClean="0"/>
              <a:t>обсерватория </a:t>
            </a:r>
            <a:r>
              <a:rPr lang="ru-RU" sz="2000" dirty="0" err="1"/>
              <a:t>Китт</a:t>
            </a:r>
            <a:r>
              <a:rPr lang="ru-RU" sz="2000" dirty="0"/>
              <a:t>-Пик, </a:t>
            </a:r>
            <a:r>
              <a:rPr lang="ru-RU" sz="2000" dirty="0" smtClean="0"/>
              <a:t>пустыня Аризона)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56" y="1700808"/>
            <a:ext cx="734481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352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6858000"/>
          </a:xfrm>
        </p:spPr>
        <p:txBody>
          <a:bodyPr>
            <a:normAutofit/>
          </a:bodyPr>
          <a:lstStyle/>
          <a:p>
            <a:r>
              <a:rPr lang="ru-RU" sz="2700" dirty="0" smtClean="0"/>
              <a:t> «сердце» галактики М61. Её спиральные рукава, пронзаемые тёмными струями пыли, усеяны рубиново-красными проблесками света. </a:t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Фото получено благодаря </a:t>
            </a:r>
            <a:r>
              <a:rPr lang="en-US" sz="2700" dirty="0"/>
              <a:t>ESA/Hubble &amp; NASA</a:t>
            </a:r>
            <a:endParaRPr lang="ru-RU" sz="27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93" y="1628800"/>
            <a:ext cx="4752528" cy="463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77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T</a:t>
            </a:r>
            <a:r>
              <a:rPr lang="ru-RU" sz="2000" dirty="0"/>
              <a:t>ум</a:t>
            </a:r>
            <a:r>
              <a:rPr lang="en-US" sz="2000" dirty="0"/>
              <a:t>a</a:t>
            </a:r>
            <a:r>
              <a:rPr lang="ru-RU" sz="2000" dirty="0" err="1"/>
              <a:t>нн</a:t>
            </a:r>
            <a:r>
              <a:rPr lang="en-US" sz="2000" dirty="0" err="1"/>
              <a:t>oc</a:t>
            </a:r>
            <a:r>
              <a:rPr lang="ru-RU" sz="2000" dirty="0" err="1"/>
              <a:t>ть</a:t>
            </a:r>
            <a:r>
              <a:rPr lang="ru-RU" sz="2000" dirty="0"/>
              <a:t> </a:t>
            </a:r>
            <a:r>
              <a:rPr lang="en-US" sz="2000" dirty="0"/>
              <a:t>B</a:t>
            </a:r>
            <a:r>
              <a:rPr lang="ru-RU" sz="2000" dirty="0"/>
              <a:t>у</a:t>
            </a:r>
            <a:r>
              <a:rPr lang="en-US" sz="2000" dirty="0"/>
              <a:t>a</a:t>
            </a:r>
            <a:r>
              <a:rPr lang="ru-RU" sz="2000" dirty="0"/>
              <a:t>ль л</a:t>
            </a:r>
            <a:r>
              <a:rPr lang="en-US" sz="2000" dirty="0"/>
              <a:t>e</a:t>
            </a:r>
            <a:r>
              <a:rPr lang="ru-RU" sz="2000" dirty="0"/>
              <a:t>жит н</a:t>
            </a:r>
            <a:r>
              <a:rPr lang="en-US" sz="2000" dirty="0"/>
              <a:t>a </a:t>
            </a:r>
            <a:r>
              <a:rPr lang="en-US" sz="2000" dirty="0" err="1"/>
              <a:t>pacc</a:t>
            </a:r>
            <a:r>
              <a:rPr lang="ru-RU" sz="2000" dirty="0"/>
              <a:t>т</a:t>
            </a:r>
            <a:r>
              <a:rPr lang="en-US" sz="2000" dirty="0"/>
              <a:t>o</a:t>
            </a:r>
            <a:r>
              <a:rPr lang="ru-RU" sz="2000" dirty="0" err="1"/>
              <a:t>янии</a:t>
            </a:r>
            <a:r>
              <a:rPr lang="ru-RU" sz="2000" dirty="0"/>
              <a:t> п</a:t>
            </a:r>
            <a:r>
              <a:rPr lang="en-US" sz="2000" dirty="0"/>
              <a:t>p</a:t>
            </a:r>
            <a:r>
              <a:rPr lang="ru-RU" sz="2000" dirty="0"/>
              <a:t>им</a:t>
            </a:r>
            <a:r>
              <a:rPr lang="en-US" sz="2000" dirty="0" err="1"/>
              <a:t>ep</a:t>
            </a:r>
            <a:r>
              <a:rPr lang="ru-RU" sz="2000" dirty="0"/>
              <a:t>н</a:t>
            </a:r>
            <a:r>
              <a:rPr lang="en-US" sz="2000" dirty="0"/>
              <a:t>o 2100 c</a:t>
            </a:r>
            <a:r>
              <a:rPr lang="ru-RU" sz="2000" dirty="0"/>
              <a:t>в</a:t>
            </a:r>
            <a:r>
              <a:rPr lang="en-US" sz="2000" dirty="0"/>
              <a:t>e</a:t>
            </a:r>
            <a:r>
              <a:rPr lang="ru-RU" sz="2000" dirty="0"/>
              <a:t>т</a:t>
            </a:r>
            <a:r>
              <a:rPr lang="en-US" sz="2000" dirty="0"/>
              <a:t>o</a:t>
            </a:r>
            <a:r>
              <a:rPr lang="ru-RU" sz="2000" dirty="0"/>
              <a:t>вы</a:t>
            </a:r>
            <a:r>
              <a:rPr lang="en-US" sz="2000" dirty="0"/>
              <a:t>x </a:t>
            </a:r>
            <a:r>
              <a:rPr lang="ru-RU" sz="2000" dirty="0"/>
              <a:t>л</a:t>
            </a:r>
            <a:r>
              <a:rPr lang="en-US" sz="2000" dirty="0"/>
              <a:t>e</a:t>
            </a:r>
            <a:r>
              <a:rPr lang="ru-RU" sz="2000" dirty="0"/>
              <a:t>т </a:t>
            </a:r>
            <a:r>
              <a:rPr lang="en-US" sz="2000" dirty="0"/>
              <a:t>o</a:t>
            </a:r>
            <a:r>
              <a:rPr lang="ru-RU" sz="2000" dirty="0"/>
              <a:t>т З</a:t>
            </a:r>
            <a:r>
              <a:rPr lang="en-US" sz="2000" dirty="0"/>
              <a:t>e</a:t>
            </a:r>
            <a:r>
              <a:rPr lang="ru-RU" sz="2000" dirty="0" err="1"/>
              <a:t>мли</a:t>
            </a:r>
            <a:r>
              <a:rPr lang="ru-RU" sz="2000" dirty="0"/>
              <a:t> в н</a:t>
            </a:r>
            <a:r>
              <a:rPr lang="en-US" sz="2000" dirty="0"/>
              <a:t>a</a:t>
            </a:r>
            <a:r>
              <a:rPr lang="ru-RU" sz="2000" dirty="0"/>
              <a:t>п</a:t>
            </a:r>
            <a:r>
              <a:rPr lang="en-US" sz="2000" dirty="0"/>
              <a:t>pa</a:t>
            </a:r>
            <a:r>
              <a:rPr lang="ru-RU" sz="2000" dirty="0" err="1"/>
              <a:t>вл</a:t>
            </a:r>
            <a:r>
              <a:rPr lang="en-US" sz="2000" dirty="0"/>
              <a:t>e</a:t>
            </a:r>
            <a:r>
              <a:rPr lang="ru-RU" sz="2000" dirty="0" err="1"/>
              <a:t>нии</a:t>
            </a:r>
            <a:r>
              <a:rPr lang="ru-RU" sz="2000" dirty="0"/>
              <a:t> </a:t>
            </a:r>
            <a:r>
              <a:rPr lang="en-US" sz="2000" dirty="0"/>
              <a:t>co</a:t>
            </a:r>
            <a:r>
              <a:rPr lang="ru-RU" sz="2000" dirty="0" err="1"/>
              <a:t>зв</a:t>
            </a:r>
            <a:r>
              <a:rPr lang="en-US" sz="2000" dirty="0"/>
              <a:t>e</a:t>
            </a:r>
            <a:r>
              <a:rPr lang="ru-RU" sz="2000" dirty="0" err="1"/>
              <a:t>здия</a:t>
            </a:r>
            <a:r>
              <a:rPr lang="ru-RU" sz="2000" dirty="0"/>
              <a:t> Л</a:t>
            </a:r>
            <a:r>
              <a:rPr lang="en-US" sz="2000" dirty="0"/>
              <a:t>e</a:t>
            </a:r>
            <a:r>
              <a:rPr lang="ru-RU" sz="2000" dirty="0"/>
              <a:t>б</a:t>
            </a:r>
            <a:r>
              <a:rPr lang="en-US" sz="2000" dirty="0"/>
              <a:t>e</a:t>
            </a:r>
            <a:r>
              <a:rPr lang="ru-RU" sz="2000" dirty="0" err="1" smtClean="0"/>
              <a:t>дь</a:t>
            </a:r>
            <a:r>
              <a:rPr lang="ru-RU" sz="2000" dirty="0" smtClean="0"/>
              <a:t>. Эта туманность </a:t>
            </a:r>
            <a:r>
              <a:rPr lang="ru-RU" sz="2000" dirty="0" err="1" smtClean="0"/>
              <a:t>явля</a:t>
            </a:r>
            <a:r>
              <a:rPr lang="en-US" sz="2000" dirty="0"/>
              <a:t>e</a:t>
            </a:r>
            <a:r>
              <a:rPr lang="ru-RU" sz="2000" dirty="0"/>
              <a:t>т</a:t>
            </a:r>
            <a:r>
              <a:rPr lang="en-US" sz="2000" dirty="0"/>
              <a:t>c</a:t>
            </a:r>
            <a:r>
              <a:rPr lang="ru-RU" sz="2000" dirty="0"/>
              <a:t>я видим</a:t>
            </a:r>
            <a:r>
              <a:rPr lang="en-US" sz="2000" dirty="0"/>
              <a:t>o</a:t>
            </a:r>
            <a:r>
              <a:rPr lang="ru-RU" sz="2000" dirty="0"/>
              <a:t>й ч</a:t>
            </a:r>
            <a:r>
              <a:rPr lang="en-US" sz="2000" dirty="0"/>
              <a:t>ac</a:t>
            </a:r>
            <a:r>
              <a:rPr lang="ru-RU" sz="2000" dirty="0" err="1"/>
              <a:t>тью</a:t>
            </a:r>
            <a:r>
              <a:rPr lang="ru-RU" sz="2000" dirty="0"/>
              <a:t> </a:t>
            </a:r>
            <a:r>
              <a:rPr lang="ru-RU" sz="2000" dirty="0" err="1"/>
              <a:t>близл</a:t>
            </a:r>
            <a:r>
              <a:rPr lang="en-US" sz="2000" dirty="0"/>
              <a:t>e</a:t>
            </a:r>
            <a:r>
              <a:rPr lang="ru-RU" sz="2000" dirty="0"/>
              <a:t>ж</a:t>
            </a:r>
            <a:r>
              <a:rPr lang="en-US" sz="2000" dirty="0"/>
              <a:t>a</a:t>
            </a:r>
            <a:r>
              <a:rPr lang="ru-RU" sz="2000" dirty="0"/>
              <a:t>щ</a:t>
            </a:r>
            <a:r>
              <a:rPr lang="en-US" sz="2000" dirty="0"/>
              <a:t>e</a:t>
            </a:r>
            <a:r>
              <a:rPr lang="ru-RU" sz="2000" dirty="0"/>
              <a:t>й П</a:t>
            </a:r>
            <a:r>
              <a:rPr lang="en-US" sz="2000" dirty="0"/>
              <a:t>e</a:t>
            </a:r>
            <a:r>
              <a:rPr lang="ru-RU" sz="2000" dirty="0"/>
              <a:t>тли Л</a:t>
            </a:r>
            <a:r>
              <a:rPr lang="en-US" sz="2000" dirty="0"/>
              <a:t>e</a:t>
            </a:r>
            <a:r>
              <a:rPr lang="ru-RU" sz="2000" dirty="0"/>
              <a:t>б</a:t>
            </a:r>
            <a:r>
              <a:rPr lang="en-US" sz="2000" dirty="0"/>
              <a:t>e</a:t>
            </a:r>
            <a:r>
              <a:rPr lang="ru-RU" sz="2000" dirty="0" err="1"/>
              <a:t>дь</a:t>
            </a:r>
            <a:r>
              <a:rPr lang="ru-RU" sz="2000" dirty="0"/>
              <a:t>, </a:t>
            </a:r>
            <a:r>
              <a:rPr lang="en-US" sz="2000" dirty="0" err="1"/>
              <a:t>oc</a:t>
            </a:r>
            <a:r>
              <a:rPr lang="ru-RU" sz="2000" dirty="0"/>
              <a:t>т</a:t>
            </a:r>
            <a:r>
              <a:rPr lang="en-US" sz="2000" dirty="0"/>
              <a:t>a</a:t>
            </a:r>
            <a:r>
              <a:rPr lang="ru-RU" sz="2000" dirty="0" err="1"/>
              <a:t>тк</a:t>
            </a:r>
            <a:r>
              <a:rPr lang="en-US" sz="2000" dirty="0"/>
              <a:t>o</a:t>
            </a:r>
            <a:r>
              <a:rPr lang="ru-RU" sz="2000" dirty="0"/>
              <a:t>в </a:t>
            </a:r>
            <a:r>
              <a:rPr lang="en-US" sz="2000" dirty="0"/>
              <a:t>c</a:t>
            </a:r>
            <a:r>
              <a:rPr lang="ru-RU" sz="2000" dirty="0"/>
              <a:t>в</a:t>
            </a:r>
            <a:r>
              <a:rPr lang="en-US" sz="2000" dirty="0" err="1"/>
              <a:t>epx</a:t>
            </a:r>
            <a:r>
              <a:rPr lang="ru-RU" sz="2000" dirty="0"/>
              <a:t>н</a:t>
            </a:r>
            <a:r>
              <a:rPr lang="en-US" sz="2000" dirty="0"/>
              <a:t>o</a:t>
            </a:r>
            <a:r>
              <a:rPr lang="ru-RU" sz="2000" dirty="0"/>
              <a:t>в</a:t>
            </a:r>
            <a:r>
              <a:rPr lang="en-US" sz="2000" dirty="0"/>
              <a:t>o</a:t>
            </a:r>
            <a:r>
              <a:rPr lang="ru-RU" sz="2000" dirty="0"/>
              <a:t>й, </a:t>
            </a:r>
            <a:r>
              <a:rPr lang="en-US" sz="2000" dirty="0"/>
              <a:t>c</a:t>
            </a:r>
            <a:r>
              <a:rPr lang="ru-RU" sz="2000" dirty="0"/>
              <a:t>ф</a:t>
            </a:r>
            <a:r>
              <a:rPr lang="en-US" sz="2000" dirty="0"/>
              <a:t>op</a:t>
            </a:r>
            <a:r>
              <a:rPr lang="ru-RU" sz="2000" dirty="0"/>
              <a:t>ми</a:t>
            </a:r>
            <a:r>
              <a:rPr lang="en-US" sz="2000" dirty="0" err="1"/>
              <a:t>po</a:t>
            </a:r>
            <a:r>
              <a:rPr lang="ru-RU" sz="2000" dirty="0"/>
              <a:t>в</a:t>
            </a:r>
            <a:r>
              <a:rPr lang="en-US" sz="2000" dirty="0"/>
              <a:t>a</a:t>
            </a:r>
            <a:r>
              <a:rPr lang="ru-RU" sz="2000" dirty="0"/>
              <a:t>вши</a:t>
            </a:r>
            <a:r>
              <a:rPr lang="en-US" sz="2000" dirty="0"/>
              <a:t>xc</a:t>
            </a:r>
            <a:r>
              <a:rPr lang="ru-RU" sz="2000" dirty="0"/>
              <a:t>я п</a:t>
            </a:r>
            <a:r>
              <a:rPr lang="en-US" sz="2000" dirty="0"/>
              <a:t>p</a:t>
            </a:r>
            <a:r>
              <a:rPr lang="ru-RU" sz="2000" dirty="0"/>
              <a:t>им</a:t>
            </a:r>
            <a:r>
              <a:rPr lang="en-US" sz="2000" dirty="0" err="1"/>
              <a:t>ep</a:t>
            </a:r>
            <a:r>
              <a:rPr lang="ru-RU" sz="2000" dirty="0"/>
              <a:t>н</a:t>
            </a:r>
            <a:r>
              <a:rPr lang="en-US" sz="2000" dirty="0"/>
              <a:t>o 10 000 </a:t>
            </a:r>
            <a:r>
              <a:rPr lang="ru-RU" sz="2000" dirty="0"/>
              <a:t>л</a:t>
            </a:r>
            <a:r>
              <a:rPr lang="en-US" sz="2000" dirty="0"/>
              <a:t>e</a:t>
            </a:r>
            <a:r>
              <a:rPr lang="ru-RU" sz="2000" dirty="0"/>
              <a:t>т н</a:t>
            </a:r>
            <a:r>
              <a:rPr lang="en-US" sz="2000" dirty="0"/>
              <a:t>a</a:t>
            </a:r>
            <a:r>
              <a:rPr lang="ru-RU" sz="2000" dirty="0"/>
              <a:t>з</a:t>
            </a:r>
            <a:r>
              <a:rPr lang="en-US" sz="2000" dirty="0"/>
              <a:t>a</a:t>
            </a:r>
            <a:r>
              <a:rPr lang="ru-RU" sz="2000" dirty="0"/>
              <a:t>д в </a:t>
            </a:r>
            <a:r>
              <a:rPr lang="en-US" sz="2000" dirty="0" err="1"/>
              <a:t>pe</a:t>
            </a:r>
            <a:r>
              <a:rPr lang="ru-RU" sz="2000" dirty="0" err="1"/>
              <a:t>зульт</a:t>
            </a:r>
            <a:r>
              <a:rPr lang="en-US" sz="2000" dirty="0"/>
              <a:t>a</a:t>
            </a:r>
            <a:r>
              <a:rPr lang="ru-RU" sz="2000" dirty="0"/>
              <a:t>т</a:t>
            </a:r>
            <a:r>
              <a:rPr lang="en-US" sz="2000" dirty="0"/>
              <a:t>e </a:t>
            </a:r>
            <a:r>
              <a:rPr lang="ru-RU" sz="2000" dirty="0"/>
              <a:t>гиб</a:t>
            </a:r>
            <a:r>
              <a:rPr lang="en-US" sz="2000" dirty="0"/>
              <a:t>e</a:t>
            </a:r>
            <a:r>
              <a:rPr lang="ru-RU" sz="2000" dirty="0"/>
              <a:t>ли м</a:t>
            </a:r>
            <a:r>
              <a:rPr lang="en-US" sz="2000" dirty="0" err="1"/>
              <a:t>acc</a:t>
            </a:r>
            <a:r>
              <a:rPr lang="ru-RU" sz="2000" dirty="0" err="1"/>
              <a:t>ивн</a:t>
            </a:r>
            <a:r>
              <a:rPr lang="en-US" sz="2000" dirty="0"/>
              <a:t>o</a:t>
            </a:r>
            <a:r>
              <a:rPr lang="ru-RU" sz="2000" dirty="0"/>
              <a:t>й </a:t>
            </a:r>
            <a:r>
              <a:rPr lang="ru-RU" sz="2000" dirty="0" err="1"/>
              <a:t>зв</a:t>
            </a:r>
            <a:r>
              <a:rPr lang="en-US" sz="2000" dirty="0"/>
              <a:t>e</a:t>
            </a:r>
            <a:r>
              <a:rPr lang="ru-RU" sz="2000" dirty="0" err="1"/>
              <a:t>зды</a:t>
            </a:r>
            <a:r>
              <a:rPr lang="ru-RU" sz="20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06" y="1628800"/>
            <a:ext cx="7161680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02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604" y="188640"/>
            <a:ext cx="7924800" cy="940966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Галактика </a:t>
            </a:r>
            <a:r>
              <a:rPr lang="en-US" sz="1800" dirty="0"/>
              <a:t>NGC </a:t>
            </a:r>
            <a:r>
              <a:rPr lang="en-US" sz="1800" dirty="0" smtClean="0"/>
              <a:t>3169</a:t>
            </a:r>
            <a:r>
              <a:rPr lang="ru-RU" sz="1800" dirty="0" smtClean="0"/>
              <a:t>. Это спиральная</a:t>
            </a:r>
            <a:r>
              <a:rPr lang="ru-RU" sz="1800" dirty="0"/>
              <a:t> галактика </a:t>
            </a:r>
            <a:r>
              <a:rPr lang="ru-RU" sz="1800" dirty="0" smtClean="0"/>
              <a:t>в </a:t>
            </a:r>
            <a:r>
              <a:rPr lang="ru-RU" sz="1800" dirty="0"/>
              <a:t>созвездии Секстант, находящейся от Земли примерно в 70 млн световых лет. Является частью группы </a:t>
            </a:r>
            <a:r>
              <a:rPr lang="ru-RU" sz="1800" dirty="0" err="1"/>
              <a:t>галактак</a:t>
            </a:r>
            <a:r>
              <a:rPr lang="ru-RU" sz="1800" dirty="0"/>
              <a:t> Льва I, которая является частью Сверхскопления Девы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11406"/>
            <a:ext cx="6840760" cy="513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406742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66</TotalTime>
  <Words>404</Words>
  <Application>Microsoft Office PowerPoint</Application>
  <PresentationFormat>Экран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Горизонт</vt:lpstr>
      <vt:lpstr>Государственное автономное профессиональное образовательное учреждение Калужской области «Медицинский техникум»             Космические снимки</vt:lpstr>
      <vt:lpstr>Презентация PowerPoint</vt:lpstr>
      <vt:lpstr>Beнepa pядoм c Coлнцeм, зaкpытым Лунoй.  Kaдp кocмичecкoгo aппapaтa «Kлeмeнтинa»</vt:lpstr>
      <vt:lpstr>Туманность Калифорния находится от нас на расстоянии около 1.500 световых лет. Она располагается в созвездии Персея и представляет из себя слабую эмиссионную туманность. Её диаметр составляет около 100 световых лет. Насыщенный и яркий рубиновый оттенок придаёт ей ионизированный водород.</vt:lpstr>
      <vt:lpstr>Найденный в далёком 2011 году газовый гигант WASP-43 b. Он оказался одной из самых тёмных планет во Вселенной. В недавнем исследовании выяснилось, что это небесное тело поглощает почти весь свет.  WASP-43 b вращается вокруг молодого оранжевого карлика возрастом около 400 млн. лет и расположен в южном созвездии Секстант на расстоянии 280 световых лет от нашей звезды.</vt:lpstr>
      <vt:lpstr>Туманность LBN 777 («птенец орла») - часть молекулярного облака в Тельце, расстояние до которого около 400 св. лет.  Снимок сделан с 4-метрового телескопа Mayall (обсерватория Китт-Пик, пустыня Аризона)</vt:lpstr>
      <vt:lpstr> «сердце» галактики М61. Её спиральные рукава, пронзаемые тёмными струями пыли, усеяны рубиново-красными проблесками света.              Фото получено благодаря ESA/Hubble &amp; NASA</vt:lpstr>
      <vt:lpstr>Tумaннocть Bуaль лeжит нa paccтoянии пpимepнo 2100 cвeтoвыx лeт oт Зeмли в нaпpaвлeнии coзвeздия Лeбeдь. Эта туманность являeтcя видимoй чacтью близлeжaщeй Пeтли Лeбeдь, ocтaткoв cвepxнoвoй, cфopмиpoвaвшиxcя пpимepнo 10 000 лeт нaзaд в peзультaтe гибeли мaccивнoй звeзды.</vt:lpstr>
      <vt:lpstr>Галактика NGC 3169. Это спиральная галактика в созвездии Секстант, находящейся от Земли примерно в 70 млн световых лет. Является частью группы галактак Льва I, которая является частью Сверхскопления Девы</vt:lpstr>
      <vt:lpstr>Галактика UGCA 193. находится примерно в 32 миллионах световых лет от нас в созвездии Секстанта.</vt:lpstr>
      <vt:lpstr>"Бирюзовые перья" в Большом Магеллановом Облаке</vt:lpstr>
      <vt:lpstr>Список источников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профессиональное образовательное учреждение Калужской области «Медицинский техникум»        Космические снимки</dc:title>
  <dc:creator>Марина Клёнц</dc:creator>
  <cp:lastModifiedBy>Марина Клёнц</cp:lastModifiedBy>
  <cp:revision>5</cp:revision>
  <dcterms:created xsi:type="dcterms:W3CDTF">2021-04-09T12:15:58Z</dcterms:created>
  <dcterms:modified xsi:type="dcterms:W3CDTF">2021-04-09T13:22:07Z</dcterms:modified>
</cp:coreProperties>
</file>