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61" r:id="rId3"/>
    <p:sldId id="273" r:id="rId4"/>
    <p:sldId id="266" r:id="rId5"/>
    <p:sldId id="268" r:id="rId6"/>
    <p:sldId id="270" r:id="rId7"/>
    <p:sldId id="263" r:id="rId8"/>
    <p:sldId id="260" r:id="rId9"/>
    <p:sldId id="272" r:id="rId10"/>
    <p:sldId id="269" r:id="rId11"/>
    <p:sldId id="264" r:id="rId12"/>
    <p:sldId id="271" r:id="rId13"/>
    <p:sldId id="275" r:id="rId14"/>
    <p:sldId id="276" r:id="rId15"/>
    <p:sldId id="277" r:id="rId16"/>
    <p:sldId id="278" r:id="rId17"/>
    <p:sldId id="279" r:id="rId18"/>
    <p:sldId id="280"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392" y="-3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a:lstStyle/>
          <a:p>
            <a:fld id="{01AAC5D4-ED17-4967-8C5F-BB21BD6BB283}" type="slidenum">
              <a:rPr lang="ru-RU" smtClean="0"/>
              <a:pPr/>
              <a:t>‹#›</a:t>
            </a:fld>
            <a:endParaRPr lang="ru-RU"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a:xfrm>
            <a:off x="7924800" y="6416675"/>
            <a:ext cx="762000" cy="365125"/>
          </a:xfrm>
        </p:spPr>
        <p:txBody>
          <a:bodyPr/>
          <a:lstStyle/>
          <a:p>
            <a:fld id="{01AAC5D4-ED17-4967-8C5F-BB21BD6BB283}"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dirty="0"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F9F818E8-4602-4D4E-8EB3-91B5A4474EFA}" type="datetimeFigureOut">
              <a:rPr lang="ru-RU" smtClean="0"/>
              <a:pPr/>
              <a:t>30.04.2021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1AAC5D4-ED17-4967-8C5F-BB21BD6BB283}"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9F818E8-4602-4D4E-8EB3-91B5A4474EFA}" type="datetimeFigureOut">
              <a:rPr lang="ru-RU" smtClean="0"/>
              <a:pPr/>
              <a:t>30.04.2021</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1AAC5D4-ED17-4967-8C5F-BB21BD6BB283}"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file:///C:\Users\COM\Desktop\&#1050;&#1085;&#1080;&#1075;&#1072;%20&#1055;&#1072;&#1084;&#1103;&#1090;&#1080;\&#1043;&#1080;&#1084;&#1085;%20&#1055;&#1086;&#1073;&#1077;&#1076;&#1099;%20-%20&#1044;&#1077;&#1085;&#1100;%20&#1055;&#1086;&#1073;&#1077;&#1076;&#1099;.mp3"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C:\Users\COM\Desktop\Книга памяти\fb4b2fd69effd1c0865b0bc0bac5fdbc.jpg"/>
          <p:cNvPicPr>
            <a:picLocks noGrp="1" noChangeAspect="1" noChangeArrowheads="1"/>
          </p:cNvPicPr>
          <p:nvPr>
            <p:ph idx="1"/>
          </p:nvPr>
        </p:nvPicPr>
        <p:blipFill>
          <a:blip r:embed="rId5"/>
          <a:srcRect/>
          <a:stretch>
            <a:fillRect/>
          </a:stretch>
        </p:blipFill>
        <p:spPr bwMode="auto">
          <a:xfrm>
            <a:off x="0" y="-33332"/>
            <a:ext cx="9194840" cy="6891331"/>
          </a:xfrm>
          <a:prstGeom prst="rect">
            <a:avLst/>
          </a:prstGeom>
          <a:noFill/>
        </p:spPr>
      </p:pic>
      <p:pic>
        <p:nvPicPr>
          <p:cNvPr id="3" name="Гимн Победы - День Победы.mp3">
            <a:hlinkClick r:id="" action="ppaction://media"/>
          </p:cNvPr>
          <p:cNvPicPr>
            <a:picLocks noRot="1" noChangeAspect="1"/>
          </p:cNvPicPr>
          <p:nvPr>
            <a:audioFile r:link="rId1"/>
          </p:nvPr>
        </p:nvPicPr>
        <p:blipFill>
          <a:blip r:embed="rId6"/>
          <a:stretch>
            <a:fillRect/>
          </a:stretch>
        </p:blipFill>
        <p:spPr>
          <a:xfrm>
            <a:off x="4419600" y="3276600"/>
            <a:ext cx="304800" cy="304800"/>
          </a:xfrm>
          <a:prstGeom prst="rect">
            <a:avLst/>
          </a:prstGeom>
        </p:spPr>
      </p:pic>
      <p:pic>
        <p:nvPicPr>
          <p:cNvPr id="2" name="Гимн Победы - День Победы.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67200" y="3124200"/>
            <a:ext cx="609600" cy="609600"/>
          </a:xfrm>
          <a:prstGeom prst="rect">
            <a:avLst/>
          </a:prstGeom>
        </p:spPr>
      </p:pic>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20)">
                                      <p:cBhvr>
                                        <p:cTn id="12" dur="1" fill="hold"/>
                                        <p:tgtEl>
                                          <p:spTgt spid="2"/>
                                        </p:tgtEl>
                                      </p:cBhvr>
                                    </p:cmd>
                                  </p:childTnLst>
                                </p:cTn>
                              </p:par>
                            </p:childTnLst>
                          </p:cTn>
                        </p:par>
                      </p:childTnLst>
                    </p:cTn>
                  </p:par>
                </p:childTnLst>
              </p:cTn>
              <p:nextCondLst>
                <p:cond evt="onClick" delay="0">
                  <p:tgtEl>
                    <p:spTgt spid="2"/>
                  </p:tgtEl>
                </p:cond>
              </p:nextCondLst>
            </p:seq>
            <p:audio>
              <p:cMediaNode vol="80000" numSld="13">
                <p:cTn id="1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Степовой Пётр Нестерович</a:t>
            </a:r>
            <a:endParaRPr lang="ru-RU" dirty="0"/>
          </a:p>
        </p:txBody>
      </p:sp>
      <p:sp>
        <p:nvSpPr>
          <p:cNvPr id="3" name="Содержимое 2"/>
          <p:cNvSpPr>
            <a:spLocks noGrp="1"/>
          </p:cNvSpPr>
          <p:nvPr>
            <p:ph idx="1"/>
          </p:nvPr>
        </p:nvSpPr>
        <p:spPr>
          <a:xfrm>
            <a:off x="4572000" y="1643050"/>
            <a:ext cx="4114800" cy="5072098"/>
          </a:xfrm>
        </p:spPr>
        <p:txBody>
          <a:bodyPr>
            <a:normAutofit fontScale="70000" lnSpcReduction="20000"/>
          </a:bodyPr>
          <a:lstStyle/>
          <a:p>
            <a:pPr>
              <a:buNone/>
            </a:pPr>
            <a:r>
              <a:rPr lang="ru-RU" dirty="0" smtClean="0"/>
              <a:t>      Степовой Пётр Нестерович родился в  1919 г. В  июне 1941 г попал на  Юго-Западный  фронт . Потом его назначили  командиром  отделения 7-го зенитно-пулеметного полка. В зенитке сбил пулеметом немецкий самолет, тем самым спас роту. За этот подвиг ему дали орден «Красной Звезды». Также был награжден: медалью за победу над Германией в Великой Отечественной войне 1941-1945г, медалью Жукова, которую маршал сам лично вручил ему в руки.</a:t>
            </a:r>
          </a:p>
          <a:p>
            <a:pPr>
              <a:buNone/>
            </a:pPr>
            <a:r>
              <a:rPr lang="ru-RU" sz="2000" dirty="0" smtClean="0"/>
              <a:t>       Прадедушка Дарьи Худяковой.</a:t>
            </a:r>
            <a:endParaRPr lang="ru-RU" sz="2000" dirty="0"/>
          </a:p>
        </p:txBody>
      </p:sp>
      <p:pic>
        <p:nvPicPr>
          <p:cNvPr id="4" name="Рисунок 3" descr="https://sun1-91.userapi.com/RUUkpVkT0UmmgrPwUo4KbzzcQF_Xo-k16sV7eQ/YWElBECWw5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1571612"/>
            <a:ext cx="3486150" cy="4648200"/>
          </a:xfrm>
          <a:prstGeom prst="rect">
            <a:avLst/>
          </a:prstGeom>
          <a:noFill/>
          <a:ln>
            <a:noFill/>
          </a:ln>
        </p:spPr>
      </p:pic>
      <p:pic>
        <p:nvPicPr>
          <p:cNvPr id="38914" name="Picture 2" descr="Order of the Red Star.jpg"/>
          <p:cNvPicPr>
            <a:picLocks noChangeAspect="1" noChangeArrowheads="1"/>
          </p:cNvPicPr>
          <p:nvPr/>
        </p:nvPicPr>
        <p:blipFill>
          <a:blip r:embed="rId3" cstate="print"/>
          <a:srcRect/>
          <a:stretch>
            <a:fillRect/>
          </a:stretch>
        </p:blipFill>
        <p:spPr bwMode="auto">
          <a:xfrm>
            <a:off x="2857488" y="4714884"/>
            <a:ext cx="1714512" cy="1714512"/>
          </a:xfrm>
          <a:prstGeom prst="rect">
            <a:avLst/>
          </a:prstGeom>
          <a:noFill/>
        </p:spPr>
      </p:pic>
    </p:spTree>
  </p:cSld>
  <p:clrMapOvr>
    <a:masterClrMapping/>
  </p:clrMapOvr>
  <p:transition advTm="17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Султанов Курбан Рамазанович</a:t>
            </a:r>
            <a:endParaRPr lang="ru-RU" dirty="0"/>
          </a:p>
        </p:txBody>
      </p:sp>
      <p:sp>
        <p:nvSpPr>
          <p:cNvPr id="3" name="Содержимое 2"/>
          <p:cNvSpPr>
            <a:spLocks noGrp="1"/>
          </p:cNvSpPr>
          <p:nvPr>
            <p:ph idx="1"/>
          </p:nvPr>
        </p:nvSpPr>
        <p:spPr>
          <a:xfrm>
            <a:off x="4857752" y="1643050"/>
            <a:ext cx="3829048" cy="5000660"/>
          </a:xfrm>
        </p:spPr>
        <p:txBody>
          <a:bodyPr>
            <a:normAutofit fontScale="62500" lnSpcReduction="20000"/>
          </a:bodyPr>
          <a:lstStyle/>
          <a:p>
            <a:pPr>
              <a:buNone/>
            </a:pPr>
            <a:r>
              <a:rPr lang="ru-RU" dirty="0" smtClean="0"/>
              <a:t>       Курбан </a:t>
            </a:r>
            <a:r>
              <a:rPr lang="ru-RU" dirty="0"/>
              <a:t>Рамазанович </a:t>
            </a:r>
            <a:r>
              <a:rPr lang="ru-RU" dirty="0" smtClean="0"/>
              <a:t>Султанов  </a:t>
            </a:r>
            <a:r>
              <a:rPr lang="ru-RU" dirty="0"/>
              <a:t>родился </a:t>
            </a:r>
            <a:r>
              <a:rPr lang="ru-RU" dirty="0" smtClean="0"/>
              <a:t> </a:t>
            </a:r>
            <a:r>
              <a:rPr lang="ru-RU" dirty="0"/>
              <a:t>осенью 1912 </a:t>
            </a:r>
            <a:r>
              <a:rPr lang="ru-RU" dirty="0" smtClean="0"/>
              <a:t>. Когда </a:t>
            </a:r>
            <a:r>
              <a:rPr lang="ru-RU" dirty="0"/>
              <a:t>началась Великая Отечественная война, Курбан Султанов в числе первых коммунистов района попросился на фронт, но </a:t>
            </a:r>
            <a:r>
              <a:rPr lang="ru-RU" dirty="0" smtClean="0"/>
              <a:t>его направили </a:t>
            </a:r>
            <a:r>
              <a:rPr lang="ru-RU" dirty="0"/>
              <a:t>на учёбу во 2-ое Бакинское </a:t>
            </a:r>
            <a:r>
              <a:rPr lang="ru-RU" dirty="0" smtClean="0"/>
              <a:t>училище, где он прошел </a:t>
            </a:r>
            <a:r>
              <a:rPr lang="ru-RU" dirty="0"/>
              <a:t>курсы офицерского состава </a:t>
            </a:r>
            <a:r>
              <a:rPr lang="ru-RU" dirty="0" smtClean="0"/>
              <a:t>ВДВ.</a:t>
            </a:r>
            <a:r>
              <a:rPr lang="ru-RU" dirty="0"/>
              <a:t> </a:t>
            </a:r>
            <a:r>
              <a:rPr lang="ru-RU" dirty="0" smtClean="0"/>
              <a:t>В марте1942 </a:t>
            </a:r>
            <a:r>
              <a:rPr lang="ru-RU" dirty="0"/>
              <a:t>года Курбан </a:t>
            </a:r>
            <a:r>
              <a:rPr lang="ru-RU" dirty="0" smtClean="0"/>
              <a:t>был отправлен на фронт в составе 34-ой </a:t>
            </a:r>
            <a:r>
              <a:rPr lang="ru-RU" dirty="0"/>
              <a:t>особой стрелковой </a:t>
            </a:r>
            <a:r>
              <a:rPr lang="ru-RU" dirty="0" smtClean="0"/>
              <a:t>бригады. За отвагу , мужество и  патриотизм Курбана Рамазановича Султанова наградили Орденом Отечественной войны</a:t>
            </a:r>
          </a:p>
          <a:p>
            <a:pPr>
              <a:buNone/>
            </a:pPr>
            <a:r>
              <a:rPr lang="ru-RU" dirty="0" smtClean="0"/>
              <a:t>       </a:t>
            </a:r>
            <a:r>
              <a:rPr lang="ru-RU" sz="2200" dirty="0" smtClean="0"/>
              <a:t>Прадедушка  Разият  и Хамис Курбановых. </a:t>
            </a:r>
            <a:endParaRPr lang="ru-RU" sz="2200" dirty="0"/>
          </a:p>
          <a:p>
            <a:endParaRPr lang="ru-RU" dirty="0"/>
          </a:p>
        </p:txBody>
      </p:sp>
      <p:pic>
        <p:nvPicPr>
          <p:cNvPr id="4" name="Рисунок 3" descr="IiS2KeQpUos.jpg"/>
          <p:cNvPicPr/>
          <p:nvPr/>
        </p:nvPicPr>
        <p:blipFill>
          <a:blip r:embed="rId2"/>
          <a:stretch>
            <a:fillRect/>
          </a:stretch>
        </p:blipFill>
        <p:spPr>
          <a:xfrm>
            <a:off x="857224" y="1357298"/>
            <a:ext cx="3214710" cy="4429156"/>
          </a:xfrm>
          <a:prstGeom prst="rect">
            <a:avLst/>
          </a:prstGeom>
        </p:spPr>
      </p:pic>
      <p:pic>
        <p:nvPicPr>
          <p:cNvPr id="5" name="Picture 2" descr="https://cdn.moypolk.ru/static/resize/w800/soldiers/awards/2020/02/04/a82adc66d29c48717fb76c23cd194f6e.png"/>
          <p:cNvPicPr>
            <a:picLocks noChangeAspect="1" noChangeArrowheads="1"/>
          </p:cNvPicPr>
          <p:nvPr/>
        </p:nvPicPr>
        <p:blipFill>
          <a:blip r:embed="rId3" cstate="print"/>
          <a:srcRect/>
          <a:stretch>
            <a:fillRect/>
          </a:stretch>
        </p:blipFill>
        <p:spPr bwMode="auto">
          <a:xfrm>
            <a:off x="2357422" y="4000504"/>
            <a:ext cx="2714644" cy="2664172"/>
          </a:xfrm>
          <a:prstGeom prst="rect">
            <a:avLst/>
          </a:prstGeom>
          <a:noFill/>
        </p:spPr>
      </p:pic>
    </p:spTree>
  </p:cSld>
  <p:clrMapOvr>
    <a:masterClrMapping/>
  </p:clrMapOvr>
  <p:transition advTm="17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dirty="0" smtClean="0"/>
              <a:t>Халтурин Александр Владимирович </a:t>
            </a:r>
            <a:endParaRPr lang="ru-RU" dirty="0"/>
          </a:p>
        </p:txBody>
      </p:sp>
      <p:pic>
        <p:nvPicPr>
          <p:cNvPr id="36865" name="Picture 1" descr="C:\Users\COM\Desktop\Книга памяти\Яна фото\0CwFzU7eejo.jpg"/>
          <p:cNvPicPr>
            <a:picLocks noGrp="1" noChangeAspect="1" noChangeArrowheads="1"/>
          </p:cNvPicPr>
          <p:nvPr>
            <p:ph sz="half" idx="1"/>
          </p:nvPr>
        </p:nvPicPr>
        <p:blipFill>
          <a:blip r:embed="rId2"/>
          <a:srcRect l="6017" t="16731" r="13112" b="12241"/>
          <a:stretch>
            <a:fillRect/>
          </a:stretch>
        </p:blipFill>
        <p:spPr bwMode="auto">
          <a:xfrm>
            <a:off x="500034" y="1857364"/>
            <a:ext cx="3740177" cy="4429156"/>
          </a:xfrm>
          <a:prstGeom prst="rect">
            <a:avLst/>
          </a:prstGeom>
          <a:noFill/>
        </p:spPr>
      </p:pic>
      <p:sp>
        <p:nvSpPr>
          <p:cNvPr id="6" name="Содержимое 5"/>
          <p:cNvSpPr>
            <a:spLocks noGrp="1"/>
          </p:cNvSpPr>
          <p:nvPr>
            <p:ph sz="half" idx="2"/>
          </p:nvPr>
        </p:nvSpPr>
        <p:spPr/>
        <p:txBody>
          <a:bodyPr>
            <a:normAutofit fontScale="77500" lnSpcReduction="20000"/>
          </a:bodyPr>
          <a:lstStyle/>
          <a:p>
            <a:pPr>
              <a:buNone/>
            </a:pPr>
            <a:r>
              <a:rPr lang="ru-RU" dirty="0" smtClean="0"/>
              <a:t>      Александр Владимирович  попал на фронт после прохождения учебы в школе младших командиров в составе 25 гвардейской стрелковой дивизии в 1942 году , участвовал в боях на Юго- Западном фронте, получил ранение, в составе военно-строительного отряда прошел Молдавию, Румынию, Югославию. Победу встретил в Австрии. Александр Владимирович награжден орденом Отечественной Войны первой степени.</a:t>
            </a:r>
          </a:p>
          <a:p>
            <a:pPr>
              <a:buNone/>
            </a:pPr>
            <a:r>
              <a:rPr lang="ru-RU" dirty="0" smtClean="0"/>
              <a:t>      </a:t>
            </a:r>
            <a:r>
              <a:rPr lang="ru-RU" sz="1800" dirty="0" smtClean="0"/>
              <a:t>Дедушка Яны Халтуриной.</a:t>
            </a:r>
          </a:p>
        </p:txBody>
      </p:sp>
      <p:pic>
        <p:nvPicPr>
          <p:cNvPr id="10" name="Picture 1" descr="C:\Users\COM\Desktop\14.jpg"/>
          <p:cNvPicPr>
            <a:picLocks noChangeAspect="1" noChangeArrowheads="1"/>
          </p:cNvPicPr>
          <p:nvPr/>
        </p:nvPicPr>
        <p:blipFill>
          <a:blip r:embed="rId3" cstate="print"/>
          <a:srcRect/>
          <a:stretch>
            <a:fillRect/>
          </a:stretch>
        </p:blipFill>
        <p:spPr bwMode="auto">
          <a:xfrm>
            <a:off x="2500298" y="4500570"/>
            <a:ext cx="2014843" cy="2125659"/>
          </a:xfrm>
          <a:prstGeom prst="rect">
            <a:avLst/>
          </a:prstGeom>
          <a:noFill/>
        </p:spPr>
      </p:pic>
    </p:spTree>
  </p:cSld>
  <p:clrMapOvr>
    <a:masterClrMapping/>
  </p:clrMapOvr>
  <p:transition advTm="17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Валгаев Алексей Антонович </a:t>
            </a:r>
            <a:br>
              <a:rPr lang="ru-RU" dirty="0"/>
            </a:br>
            <a:endParaRPr lang="ru-RU" dirty="0"/>
          </a:p>
        </p:txBody>
      </p:sp>
      <p:sp>
        <p:nvSpPr>
          <p:cNvPr id="3" name="Объект 2"/>
          <p:cNvSpPr>
            <a:spLocks noGrp="1"/>
          </p:cNvSpPr>
          <p:nvPr>
            <p:ph sz="half" idx="1"/>
          </p:nvPr>
        </p:nvSpPr>
        <p:spPr/>
        <p:txBody>
          <a:bodyPr>
            <a:normAutofit/>
          </a:bodyPr>
          <a:lstStyle/>
          <a:p>
            <a:pPr marL="137160" indent="0">
              <a:buNone/>
            </a:pPr>
            <a:r>
              <a:rPr lang="ru-RU" sz="2000" dirty="0" smtClean="0"/>
              <a:t>Призвался в армию рядовым в Мордовской АССР, в первые дни войны был отправлен на защиту Ленинграда. Прабабушке пришло сообщение, что её муж пропал без вести в 1941 году. Больше никакой информации у семьи нет. К счастью, сохранилась фотография, которая была сделана ранее.</a:t>
            </a:r>
          </a:p>
          <a:p>
            <a:pPr marL="137160" indent="0">
              <a:buNone/>
            </a:pPr>
            <a:endParaRPr lang="ru-RU" sz="1400" dirty="0" smtClean="0"/>
          </a:p>
          <a:p>
            <a:pPr marL="137160" indent="0">
              <a:buNone/>
            </a:pPr>
            <a:endParaRPr lang="ru-RU" sz="1400" dirty="0"/>
          </a:p>
          <a:p>
            <a:pPr marL="137160" indent="0">
              <a:buNone/>
            </a:pPr>
            <a:r>
              <a:rPr lang="ru-RU" sz="1400" dirty="0" smtClean="0"/>
              <a:t>Прадедушка Валгаевой Арины</a:t>
            </a:r>
            <a:endParaRPr lang="ru-RU" sz="1400" dirty="0"/>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70448" y="1600200"/>
            <a:ext cx="3194104" cy="4525963"/>
          </a:xfrm>
        </p:spPr>
      </p:pic>
    </p:spTree>
    <p:extLst>
      <p:ext uri="{BB962C8B-B14F-4D97-AF65-F5344CB8AC3E}">
        <p14:creationId xmlns:p14="http://schemas.microsoft.com/office/powerpoint/2010/main" val="99222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effectLst/>
              </a:rPr>
              <a:t>Глебов Василий Антонович </a:t>
            </a:r>
            <a:endParaRPr lang="ru-RU" dirty="0"/>
          </a:p>
        </p:txBody>
      </p:sp>
      <p:sp>
        <p:nvSpPr>
          <p:cNvPr id="3" name="Объект 2"/>
          <p:cNvSpPr>
            <a:spLocks noGrp="1"/>
          </p:cNvSpPr>
          <p:nvPr>
            <p:ph sz="half" idx="1"/>
          </p:nvPr>
        </p:nvSpPr>
        <p:spPr>
          <a:xfrm>
            <a:off x="179512" y="1196752"/>
            <a:ext cx="4388296" cy="2260847"/>
          </a:xfrm>
        </p:spPr>
        <p:txBody>
          <a:bodyPr>
            <a:noAutofit/>
          </a:bodyPr>
          <a:lstStyle/>
          <a:p>
            <a:pPr marL="137160" indent="0">
              <a:buNone/>
            </a:pPr>
            <a:r>
              <a:rPr lang="ru-RU" sz="2000" dirty="0" smtClean="0"/>
              <a:t>1919 год рождения</a:t>
            </a:r>
          </a:p>
          <a:p>
            <a:pPr marL="137160" indent="0">
              <a:buNone/>
            </a:pPr>
            <a:r>
              <a:rPr lang="ru-RU" sz="2000" dirty="0" smtClean="0"/>
              <a:t>Звание</a:t>
            </a:r>
            <a:r>
              <a:rPr lang="ru-RU" sz="2000" dirty="0"/>
              <a:t>: гвардии младший сержант</a:t>
            </a:r>
            <a:br>
              <a:rPr lang="ru-RU" sz="2000" dirty="0"/>
            </a:br>
            <a:r>
              <a:rPr lang="ru-RU" sz="2000" dirty="0"/>
              <a:t>в РККА с 1939 года Место призыва:</a:t>
            </a:r>
            <a:endParaRPr lang="ru-RU" sz="2000" dirty="0"/>
          </a:p>
          <a:p>
            <a:pPr marL="137160" indent="0">
              <a:buNone/>
            </a:pPr>
            <a:r>
              <a:rPr lang="ru-RU" sz="2000" dirty="0"/>
              <a:t> Погорельский РВК, Калининская обл., Погорельский р-н</a:t>
            </a:r>
            <a:br>
              <a:rPr lang="ru-RU" sz="2000" dirty="0"/>
            </a:br>
            <a:r>
              <a:rPr lang="ru-RU" sz="2000" dirty="0"/>
              <a:t>Место службы: 168 </a:t>
            </a:r>
            <a:r>
              <a:rPr lang="ru-RU" sz="2000" dirty="0" err="1"/>
              <a:t>гв</a:t>
            </a:r>
            <a:r>
              <a:rPr lang="ru-RU" sz="2000" dirty="0"/>
              <a:t>. </a:t>
            </a:r>
            <a:r>
              <a:rPr lang="ru-RU" sz="2000" dirty="0" err="1"/>
              <a:t>сп</a:t>
            </a:r>
            <a:r>
              <a:rPr lang="ru-RU" sz="2000" dirty="0"/>
              <a:t> 55 </a:t>
            </a:r>
            <a:r>
              <a:rPr lang="ru-RU" sz="2000" dirty="0" err="1"/>
              <a:t>гв</a:t>
            </a:r>
            <a:r>
              <a:rPr lang="ru-RU" sz="2000" dirty="0"/>
              <a:t>. </a:t>
            </a:r>
            <a:r>
              <a:rPr lang="ru-RU" sz="2000" dirty="0" err="1"/>
              <a:t>сд</a:t>
            </a:r>
            <a:r>
              <a:rPr lang="ru-RU" sz="2000" dirty="0"/>
              <a:t> 1 УкрФ</a:t>
            </a:r>
            <a:endParaRPr lang="ru-RU" sz="2000" dirty="0"/>
          </a:p>
          <a:p>
            <a:pPr marL="137160" indent="0">
              <a:buNone/>
            </a:pPr>
            <a:r>
              <a:rPr lang="ru-RU" sz="2000" dirty="0"/>
              <a:t>Перечень</a:t>
            </a:r>
            <a:r>
              <a:rPr lang="ru-RU" sz="2000" b="1" dirty="0"/>
              <a:t> </a:t>
            </a:r>
            <a:r>
              <a:rPr lang="ru-RU" sz="2000" dirty="0"/>
              <a:t>наград:</a:t>
            </a:r>
          </a:p>
          <a:p>
            <a:pPr marL="137160" indent="0">
              <a:buNone/>
            </a:pPr>
            <a:r>
              <a:rPr lang="ru-RU" sz="2000" dirty="0" smtClean="0"/>
              <a:t>1</a:t>
            </a:r>
            <a:r>
              <a:rPr lang="ru-RU" sz="2000" dirty="0"/>
              <a:t>. 29.06.1943</a:t>
            </a:r>
          </a:p>
          <a:p>
            <a:pPr marL="137160" indent="0">
              <a:buNone/>
            </a:pPr>
            <a:r>
              <a:rPr lang="ru-RU" sz="2000" dirty="0"/>
              <a:t>Медаль «За боевые заслуги»</a:t>
            </a:r>
          </a:p>
          <a:p>
            <a:pPr marL="137160" indent="0">
              <a:buNone/>
            </a:pPr>
            <a:r>
              <a:rPr lang="ru-RU" sz="2000" dirty="0" smtClean="0"/>
              <a:t>2</a:t>
            </a:r>
            <a:r>
              <a:rPr lang="ru-RU" sz="2000" dirty="0"/>
              <a:t>. 29.04.1945</a:t>
            </a:r>
          </a:p>
          <a:p>
            <a:pPr marL="137160" indent="0">
              <a:buNone/>
            </a:pPr>
            <a:r>
              <a:rPr lang="ru-RU" sz="2000" dirty="0"/>
              <a:t>Медаль «За отвагу»</a:t>
            </a:r>
          </a:p>
          <a:p>
            <a:pPr marL="137160" indent="0">
              <a:buNone/>
            </a:pPr>
            <a:r>
              <a:rPr lang="ru-RU" sz="2000" dirty="0" smtClean="0"/>
              <a:t>3</a:t>
            </a:r>
            <a:r>
              <a:rPr lang="ru-RU" sz="2000" dirty="0"/>
              <a:t>. 08.06.1945</a:t>
            </a:r>
          </a:p>
          <a:p>
            <a:pPr marL="137160" indent="0">
              <a:buNone/>
            </a:pPr>
            <a:r>
              <a:rPr lang="ru-RU" sz="2000" dirty="0"/>
              <a:t>Орден Красной </a:t>
            </a:r>
            <a:r>
              <a:rPr lang="ru-RU" sz="2000" dirty="0" smtClean="0"/>
              <a:t>Звезды</a:t>
            </a:r>
          </a:p>
          <a:p>
            <a:pPr marL="137160" indent="0">
              <a:buNone/>
            </a:pPr>
            <a:endParaRPr lang="ru-RU" sz="2000" dirty="0"/>
          </a:p>
          <a:p>
            <a:pPr marL="137160" indent="0">
              <a:buNone/>
            </a:pPr>
            <a:r>
              <a:rPr lang="ru-RU" sz="1400" dirty="0" smtClean="0"/>
              <a:t>Прадедушка Рахманкулова Ильи</a:t>
            </a:r>
            <a:endParaRPr lang="ru-RU" sz="1400" dirty="0"/>
          </a:p>
          <a:p>
            <a:endParaRPr lang="ru-RU" sz="20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3731" y="1600200"/>
            <a:ext cx="3067537" cy="4525963"/>
          </a:xfrm>
        </p:spPr>
      </p:pic>
    </p:spTree>
    <p:extLst>
      <p:ext uri="{BB962C8B-B14F-4D97-AF65-F5344CB8AC3E}">
        <p14:creationId xmlns:p14="http://schemas.microsoft.com/office/powerpoint/2010/main" val="2711318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ru-RU" dirty="0">
                <a:effectLst/>
              </a:rPr>
              <a:t>Семенов Фёдор Константинович</a:t>
            </a:r>
            <a:endParaRPr lang="ru-RU" dirty="0"/>
          </a:p>
        </p:txBody>
      </p:sp>
      <p:sp>
        <p:nvSpPr>
          <p:cNvPr id="3" name="Объект 2"/>
          <p:cNvSpPr>
            <a:spLocks noGrp="1"/>
          </p:cNvSpPr>
          <p:nvPr>
            <p:ph sz="half" idx="1"/>
          </p:nvPr>
        </p:nvSpPr>
        <p:spPr>
          <a:xfrm>
            <a:off x="107504" y="908720"/>
            <a:ext cx="4388296" cy="4032449"/>
          </a:xfrm>
        </p:spPr>
        <p:txBody>
          <a:bodyPr>
            <a:noAutofit/>
          </a:bodyPr>
          <a:lstStyle/>
          <a:p>
            <a:pPr marL="137160" indent="0">
              <a:buNone/>
            </a:pPr>
            <a:r>
              <a:rPr lang="ru-RU" sz="1400" dirty="0"/>
              <a:t>Годы жизни: 14.12.1914 – 21.08.1963</a:t>
            </a:r>
          </a:p>
          <a:p>
            <a:pPr marL="137160" indent="0">
              <a:buNone/>
            </a:pPr>
            <a:r>
              <a:rPr lang="ru-RU" sz="1400" dirty="0"/>
              <a:t>Звание: сержант</a:t>
            </a:r>
          </a:p>
          <a:p>
            <a:pPr marL="137160" indent="0">
              <a:buNone/>
            </a:pPr>
            <a:r>
              <a:rPr lang="ru-RU" sz="1400" dirty="0"/>
              <a:t>Мой прапрадедушка был очень талантливым человеком. Свои способности он показал во время Великой Отечественной войны. Семёнову Фёдору Константиновичу было около 30 лет, когда война достигла крупного масштаба и дошла до моего родного края. Мой прапрадед на то время проживал в деревне Роща, которая находится недалеко от Боровска и известна своим монастырем. Именно там, на Роще, был большой запас военной артиллерии, в том числе известной «Катюши». Именно мой прапрадед, Семёнов Ф. К. умел ремонтировать эти огромные машины. Он был очень востребованным работником, потому что на поле боя нужна только рабочая техника. По рассказам моих родственников, в восторге были даже немцы, от того, насколько быстро и ловко мой прапрадед справлялся с любой починкой. Я считаю его настоящим героем, потому что он внес большой вклад в защиту родного края</a:t>
            </a:r>
            <a:r>
              <a:rPr lang="ru-RU" sz="1400" dirty="0" smtClean="0"/>
              <a:t>.</a:t>
            </a:r>
          </a:p>
          <a:p>
            <a:pPr marL="137160" indent="0">
              <a:buNone/>
            </a:pPr>
            <a:endParaRPr lang="ru-RU" sz="1400" dirty="0"/>
          </a:p>
          <a:p>
            <a:pPr marL="137160" indent="0">
              <a:buNone/>
            </a:pPr>
            <a:r>
              <a:rPr lang="ru-RU" sz="1400" dirty="0" smtClean="0"/>
              <a:t>Прапрадедушка Коротковой Елизаветы</a:t>
            </a:r>
            <a:endParaRPr lang="ru-RU" sz="1400" dirty="0"/>
          </a:p>
          <a:p>
            <a:pPr marL="137160" indent="0">
              <a:buNone/>
            </a:pPr>
            <a:endParaRPr lang="ru-RU" sz="14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8846" y="1600200"/>
            <a:ext cx="3017308" cy="4525963"/>
          </a:xfrm>
        </p:spPr>
      </p:pic>
    </p:spTree>
    <p:extLst>
      <p:ext uri="{BB962C8B-B14F-4D97-AF65-F5344CB8AC3E}">
        <p14:creationId xmlns:p14="http://schemas.microsoft.com/office/powerpoint/2010/main" val="4100499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a:bodyPr>
          <a:lstStyle/>
          <a:p>
            <a:r>
              <a:rPr lang="ru-RU" sz="3200" dirty="0">
                <a:effectLst/>
              </a:rPr>
              <a:t>Кожевников Михаил Александрович</a:t>
            </a:r>
            <a:endParaRPr lang="ru-RU" sz="3200" dirty="0"/>
          </a:p>
        </p:txBody>
      </p:sp>
      <p:sp>
        <p:nvSpPr>
          <p:cNvPr id="3" name="Объект 2"/>
          <p:cNvSpPr>
            <a:spLocks noGrp="1"/>
          </p:cNvSpPr>
          <p:nvPr>
            <p:ph sz="half" idx="1"/>
          </p:nvPr>
        </p:nvSpPr>
        <p:spPr>
          <a:xfrm>
            <a:off x="-108520" y="836712"/>
            <a:ext cx="6740552" cy="4680521"/>
          </a:xfrm>
        </p:spPr>
        <p:txBody>
          <a:bodyPr>
            <a:noAutofit/>
          </a:bodyPr>
          <a:lstStyle/>
          <a:p>
            <a:pPr marL="137160" indent="0">
              <a:buNone/>
            </a:pPr>
            <a:r>
              <a:rPr lang="ru-RU" sz="1300" dirty="0"/>
              <a:t>Годы жизни: 04.05.1922 – 01.10.2006</a:t>
            </a:r>
          </a:p>
          <a:p>
            <a:pPr marL="137160" indent="0">
              <a:buNone/>
            </a:pPr>
            <a:r>
              <a:rPr lang="ru-RU" sz="1300" dirty="0" smtClean="0"/>
              <a:t>Старший </a:t>
            </a:r>
            <a:r>
              <a:rPr lang="ru-RU" sz="1300" dirty="0"/>
              <a:t>Сержант</a:t>
            </a:r>
          </a:p>
          <a:p>
            <a:pPr marL="137160" indent="0">
              <a:buNone/>
            </a:pPr>
            <a:r>
              <a:rPr lang="ru-RU" sz="1300" dirty="0" smtClean="0"/>
              <a:t>Уроженец </a:t>
            </a:r>
            <a:r>
              <a:rPr lang="ru-RU" sz="1300" dirty="0"/>
              <a:t>д. Нижнее Буяново, Чувашской АССР. Призван в ряды Красной Армии 20.07.1940 г., он, солдат батальона по обслуживанию аэродромов, уже 22 июня 1941 г. попал под бомбежку, когда первые фашистские бомбы упали на Киев и на их аэродром, расположенный рядом. Потом были месяцы отступления и обороны. Далее в составе 675-го авиаполка мой дедушка участвовал в разгроме немцев под Москвой. А в составе 190-го артполка </a:t>
            </a:r>
            <a:r>
              <a:rPr lang="ru-RU" sz="1300" dirty="0" smtClean="0"/>
              <a:t>63-й </a:t>
            </a:r>
            <a:r>
              <a:rPr lang="ru-RU" sz="1300" dirty="0"/>
              <a:t>стрелковой дивизии он, как разведчик артдивизиона, участвовал в освобождении земель Калининской, Смоленской, Новгородской областей, Латвии. </a:t>
            </a:r>
            <a:r>
              <a:rPr lang="ru-RU" sz="1300" dirty="0" smtClean="0"/>
              <a:t>Войну </a:t>
            </a:r>
            <a:r>
              <a:rPr lang="ru-RU" sz="1300" dirty="0"/>
              <a:t>он закончил в Прибалтике 8 мая 1945 г. В боях с фашистами был три раза ранен, после излечения вновь возвращался в свой полк. </a:t>
            </a:r>
            <a:r>
              <a:rPr lang="ru-RU" sz="1300" dirty="0" smtClean="0"/>
              <a:t>За </a:t>
            </a:r>
            <a:r>
              <a:rPr lang="ru-RU" sz="1300" dirty="0"/>
              <a:t>отвагу и смелость, проявленные в сражениях, награжден орденами Славы </a:t>
            </a:r>
            <a:r>
              <a:rPr lang="en-US" sz="1300" dirty="0"/>
              <a:t>III</a:t>
            </a:r>
            <a:r>
              <a:rPr lang="ru-RU" sz="1300" dirty="0"/>
              <a:t> степени, Красной Звезды, Отечественной войны </a:t>
            </a:r>
            <a:r>
              <a:rPr lang="en-US" sz="1300" dirty="0"/>
              <a:t>I</a:t>
            </a:r>
            <a:r>
              <a:rPr lang="ru-RU" sz="1300" dirty="0"/>
              <a:t> степени, медаль «За отвагу». </a:t>
            </a:r>
          </a:p>
          <a:p>
            <a:pPr marL="137160" indent="0">
              <a:buNone/>
            </a:pPr>
            <a:r>
              <a:rPr lang="ru-RU" sz="1300" dirty="0" smtClean="0"/>
              <a:t>Демобилизовавшись</a:t>
            </a:r>
            <a:r>
              <a:rPr lang="ru-RU" sz="1300" dirty="0"/>
              <a:t>, трудился в советско-хозяйственных органах и различных предприятиях района. </a:t>
            </a:r>
            <a:r>
              <a:rPr lang="ru-RU" sz="1300" dirty="0" smtClean="0"/>
              <a:t>Один </a:t>
            </a:r>
            <a:r>
              <a:rPr lang="ru-RU" sz="1300" dirty="0"/>
              <a:t>эпизод из рассказов дедушки: «Шел 1944 г. Район западнее Смоленска. Мы, разведчики 190-го артполка, получили задание разведать и получить точные сведения о месте и количестве артиллерийских расчетов противника. Углубившись в тыл немцев более пяти километров, обнаружили их зенитные подразделения. Выяснили, что они приготовились к отступлению, некоторые пушки уже были зачехлены. Обо всем этом мы срочно сообщили нашему командованию. Через несколько минут море огня обрушилось на противника. Артиллеристы били врага по точным координатам. Немцы бежали, бросая все. Мы, группа разведчиков, тоже не сидели сложа руки. В результате враг потерпел сокрушительное поражение. Много было убитых, десятки сдались в плен. А занятую у немцев позицию мы удержали до подхода наших основных частей. За эту операцию меня наградили орденом Красной Звезды».  </a:t>
            </a:r>
            <a:endParaRPr lang="ru-RU" sz="1300" dirty="0" smtClean="0"/>
          </a:p>
          <a:p>
            <a:pPr marL="137160" indent="0">
              <a:buNone/>
            </a:pPr>
            <a:endParaRPr lang="ru-RU" sz="1300" dirty="0"/>
          </a:p>
          <a:p>
            <a:pPr marL="137160" indent="0">
              <a:buNone/>
            </a:pPr>
            <a:r>
              <a:rPr lang="ru-RU" sz="1300" dirty="0" smtClean="0"/>
              <a:t>Дедушка Матвеевой Ксении</a:t>
            </a:r>
            <a:endParaRPr lang="ru-RU" sz="1300" dirty="0"/>
          </a:p>
          <a:p>
            <a:pPr marL="137160" indent="0">
              <a:buNone/>
            </a:pPr>
            <a:endParaRPr lang="ru-RU" sz="1300"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12568" y="1268760"/>
            <a:ext cx="2075030" cy="2808312"/>
          </a:xfrm>
        </p:spPr>
      </p:pic>
    </p:spTree>
    <p:extLst>
      <p:ext uri="{BB962C8B-B14F-4D97-AF65-F5344CB8AC3E}">
        <p14:creationId xmlns:p14="http://schemas.microsoft.com/office/powerpoint/2010/main" val="1823640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effectLst/>
              </a:rPr>
              <a:t>Кесаев Чермен Александрович</a:t>
            </a:r>
            <a:endParaRPr lang="ru-RU" dirty="0"/>
          </a:p>
        </p:txBody>
      </p:sp>
      <p:sp>
        <p:nvSpPr>
          <p:cNvPr id="3" name="Объект 2"/>
          <p:cNvSpPr>
            <a:spLocks noGrp="1"/>
          </p:cNvSpPr>
          <p:nvPr>
            <p:ph sz="half" idx="1"/>
          </p:nvPr>
        </p:nvSpPr>
        <p:spPr>
          <a:xfrm>
            <a:off x="179512" y="1124744"/>
            <a:ext cx="4752528" cy="5001419"/>
          </a:xfrm>
        </p:spPr>
        <p:txBody>
          <a:bodyPr>
            <a:normAutofit fontScale="25000" lnSpcReduction="20000"/>
          </a:bodyPr>
          <a:lstStyle/>
          <a:p>
            <a:pPr marL="137160" indent="0">
              <a:buNone/>
            </a:pPr>
            <a:r>
              <a:rPr lang="ru-RU" sz="5600" b="1" dirty="0"/>
              <a:t>Л</a:t>
            </a:r>
            <a:r>
              <a:rPr lang="ru-RU" sz="5600" b="1" dirty="0" smtClean="0"/>
              <a:t>ейтенант</a:t>
            </a:r>
          </a:p>
          <a:p>
            <a:pPr marL="137160" indent="0">
              <a:buNone/>
            </a:pPr>
            <a:r>
              <a:rPr lang="ru-RU" sz="5600" b="1" dirty="0" smtClean="0"/>
              <a:t>01.01.1922 </a:t>
            </a:r>
            <a:r>
              <a:rPr lang="ru-RU" sz="5600" b="1" dirty="0"/>
              <a:t>- 29.04.1983</a:t>
            </a:r>
            <a:endParaRPr lang="ru-RU" sz="5600" dirty="0"/>
          </a:p>
          <a:p>
            <a:pPr marL="137160" indent="0">
              <a:buNone/>
            </a:pPr>
            <a:r>
              <a:rPr lang="ru-RU" sz="5600" dirty="0"/>
              <a:t>В январе 1942 года в районе с. Масляный Бор на реке Волхов в составе 1100 стрелкового полка командир  миномётной роты </a:t>
            </a:r>
            <a:r>
              <a:rPr lang="ru-RU" sz="5600" dirty="0" smtClean="0"/>
              <a:t> Волховского </a:t>
            </a:r>
            <a:r>
              <a:rPr lang="ru-RU" sz="5600" dirty="0"/>
              <a:t>фронта мой дедушка лейтенант Кесаев Ч.А. получил задание  выявить огневые точки противника. Взяв с собой  8 бойцов,  ночью отправился на выполнение задания. Огневые точки выявил во время наблюдения, их засекли и нанесли  на карту. Возвращаясь с задания, отряд натолкнулся на немецкий штаб батальона, где находилось 6 офицеров. Бойцы забросали его гранатами. 2 немецких офицера были убиты,  2 скрылись, а 2 – х офицеров группа захватила в плен вместе с ценными документами  и картами. При подходе  к берегу реки Волхов, группа  была обстреляна противником. От прямого попадания мины убило 3 бойцов, одного пленного офицера, а Кесаеву Чермену  оторвало кисть руки. Другой немецкий офицер был доставлен в штаб батальона, где он сообщил ценные сведения. В это время прямым попаданием в блиндаж убило командира батальона и его адъютанта. Кесаев, имея тяжёлое ранение, принял на себя командование батальона и отразил  5 атак. Во время одной атаки получил второе тяжёлое ранение в ту же левую руку с раздроблением кости. Ушёл в госпиталь только после боя. Рука была ампутирована по локоть. В то время ему было 20 лет. </a:t>
            </a:r>
          </a:p>
          <a:p>
            <a:pPr marL="137160" indent="0">
              <a:buNone/>
            </a:pPr>
            <a:r>
              <a:rPr lang="ru-RU" sz="4900" dirty="0"/>
              <a:t> </a:t>
            </a:r>
          </a:p>
          <a:p>
            <a:pPr marL="137160" indent="0">
              <a:buNone/>
            </a:pPr>
            <a:r>
              <a:rPr lang="ru-RU" sz="5600" dirty="0" smtClean="0"/>
              <a:t>Дедушка Линовицкой Беллы Игоревны</a:t>
            </a:r>
            <a:endParaRPr lang="ru-RU" sz="56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15558" y="1600201"/>
            <a:ext cx="3360317" cy="4205064"/>
          </a:xfrm>
        </p:spPr>
      </p:pic>
    </p:spTree>
    <p:extLst>
      <p:ext uri="{BB962C8B-B14F-4D97-AF65-F5344CB8AC3E}">
        <p14:creationId xmlns:p14="http://schemas.microsoft.com/office/powerpoint/2010/main" val="129545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effectLst/>
              </a:rPr>
              <a:t>Николаев Георгий Георгиевич</a:t>
            </a:r>
            <a:endParaRPr lang="ru-RU" dirty="0"/>
          </a:p>
        </p:txBody>
      </p:sp>
      <p:sp>
        <p:nvSpPr>
          <p:cNvPr id="3" name="Объект 2"/>
          <p:cNvSpPr>
            <a:spLocks noGrp="1"/>
          </p:cNvSpPr>
          <p:nvPr>
            <p:ph sz="half" idx="1"/>
          </p:nvPr>
        </p:nvSpPr>
        <p:spPr>
          <a:xfrm>
            <a:off x="0" y="1196752"/>
            <a:ext cx="5662464" cy="4525963"/>
          </a:xfrm>
        </p:spPr>
        <p:txBody>
          <a:bodyPr>
            <a:normAutofit fontScale="25000" lnSpcReduction="20000"/>
          </a:bodyPr>
          <a:lstStyle/>
          <a:p>
            <a:pPr marL="137160" indent="0">
              <a:buNone/>
            </a:pPr>
            <a:r>
              <a:rPr lang="ru-RU" sz="5600" b="1" dirty="0"/>
              <a:t>03.03.1919 - 02.06.1943</a:t>
            </a:r>
            <a:endParaRPr lang="ru-RU" sz="5600" dirty="0"/>
          </a:p>
          <a:p>
            <a:pPr marL="137160" indent="0">
              <a:buNone/>
            </a:pPr>
            <a:r>
              <a:rPr lang="ru-RU" sz="5600" dirty="0"/>
              <a:t>младший лейтенант</a:t>
            </a:r>
          </a:p>
          <a:p>
            <a:pPr marL="137160" indent="0">
              <a:buNone/>
            </a:pPr>
            <a:r>
              <a:rPr lang="ru-RU" sz="5600" b="1" dirty="0"/>
              <a:t>Герой Советского Союза</a:t>
            </a:r>
            <a:endParaRPr lang="ru-RU" sz="5600" dirty="0"/>
          </a:p>
          <a:p>
            <a:pPr marL="137160" indent="0">
              <a:buNone/>
            </a:pPr>
            <a:r>
              <a:rPr lang="ru-RU" sz="5600" dirty="0"/>
              <a:t>Николаев Георгий Георгиевич - командир звена 288-го ближнебомбардировочного авиационного полка 21-й смешанной авиационной дивизии Южного фронта, младший лейтенант.</a:t>
            </a:r>
          </a:p>
          <a:p>
            <a:pPr marL="137160" indent="0">
              <a:buNone/>
            </a:pPr>
            <a:r>
              <a:rPr lang="ru-RU" sz="5600" dirty="0" smtClean="0"/>
              <a:t>В </a:t>
            </a:r>
            <a:r>
              <a:rPr lang="ru-RU" sz="5600" dirty="0"/>
              <a:t>Красной Армии с 1937 года. В 1941 году окончил Энгельсское военное авиационное училище. На фронтах Великой Отечественной войны с сентября 1941 года.</a:t>
            </a:r>
          </a:p>
          <a:p>
            <a:pPr marL="137160" indent="0">
              <a:buNone/>
            </a:pPr>
            <a:r>
              <a:rPr lang="ru-RU" sz="5600" dirty="0"/>
              <a:t>Георгий Николаев к февралю 1942 года совершил сорок шесть успешных боевых вылетов, уничтожил четыре танка, семьдесят пять автомашин с пехотой и грузами, подавил зенитную батарею противника.</a:t>
            </a:r>
          </a:p>
          <a:p>
            <a:pPr marL="137160" indent="0">
              <a:buNone/>
            </a:pPr>
            <a:r>
              <a:rPr lang="ru-RU" sz="5600" dirty="0"/>
              <a:t>Указом Президиума Верховного Совета СССР от 6 июня 1942 года за образцовое выполнение боевых заданий командования на фронте борьбы с немецко-фашистским захватчиками и проявленные при этом мужество и героизм младшему лейтенанту Николаеву Георгию Георгиевичу присвоено звание Героя Советского Союза с вручением ордена Ленина и медали «Золотая Звезда» (№ 772).</a:t>
            </a:r>
          </a:p>
          <a:p>
            <a:pPr marL="137160" indent="0">
              <a:buNone/>
            </a:pPr>
            <a:r>
              <a:rPr lang="ru-RU" sz="5600" dirty="0"/>
              <a:t>Отважный лётчик пал смертью храбрых в воздушном бою над Кубанью 2 июня 1943 года. Похоронен в парке города Тимашевска Краснодарского края.</a:t>
            </a:r>
          </a:p>
          <a:p>
            <a:pPr marL="137160" indent="0">
              <a:buNone/>
            </a:pPr>
            <a:r>
              <a:rPr lang="ru-RU" sz="5600" dirty="0"/>
              <a:t>Награждён орденом Ленина, орденом Красного Знамени, медалями.</a:t>
            </a:r>
          </a:p>
          <a:p>
            <a:pPr marL="137160" indent="0">
              <a:buNone/>
            </a:pPr>
            <a:r>
              <a:rPr lang="ru-RU" sz="5600" dirty="0"/>
              <a:t>В городе Алексине Тульской области в память о славном земляке установлена стела, а на здании горвоенкомата – мемориальная доска</a:t>
            </a:r>
            <a:r>
              <a:rPr lang="ru-RU" sz="5600" dirty="0" smtClean="0"/>
              <a:t>.</a:t>
            </a:r>
          </a:p>
          <a:p>
            <a:pPr marL="137160" indent="0">
              <a:buNone/>
            </a:pPr>
            <a:endParaRPr lang="ru-RU" sz="5600" dirty="0"/>
          </a:p>
          <a:p>
            <a:pPr marL="137160" indent="0">
              <a:buNone/>
            </a:pPr>
            <a:r>
              <a:rPr lang="ru-RU" sz="5600" dirty="0" smtClean="0"/>
              <a:t>Дедушка Лелявиной Юлии Александровны</a:t>
            </a:r>
            <a:endParaRPr lang="ru-RU" sz="5600" dirty="0"/>
          </a:p>
          <a:p>
            <a:endParaRPr lang="ru-RU" dirty="0"/>
          </a:p>
        </p:txBody>
      </p:sp>
      <p:pic>
        <p:nvPicPr>
          <p:cNvPr id="5" name="Объект 4" descr="C:\Users\user\Desktop\Г Г Николаев.jpg"/>
          <p:cNvPicPr>
            <a:picLocks noGrp="1"/>
          </p:cNvPicPr>
          <p:nvPr>
            <p:ph sz="half" idx="2"/>
          </p:nvPr>
        </p:nvPicPr>
        <p:blipFill>
          <a:blip r:embed="rId2"/>
          <a:srcRect b="9728"/>
          <a:stretch>
            <a:fillRect/>
          </a:stretch>
        </p:blipFill>
        <p:spPr bwMode="auto">
          <a:xfrm>
            <a:off x="5940152" y="1340768"/>
            <a:ext cx="2555751" cy="3318844"/>
          </a:xfrm>
          <a:prstGeom prst="rect">
            <a:avLst/>
          </a:prstGeom>
          <a:noFill/>
          <a:ln w="9525">
            <a:noFill/>
            <a:miter lim="800000"/>
            <a:headEnd/>
            <a:tailEnd/>
          </a:ln>
        </p:spPr>
      </p:pic>
    </p:spTree>
    <p:extLst>
      <p:ext uri="{BB962C8B-B14F-4D97-AF65-F5344CB8AC3E}">
        <p14:creationId xmlns:p14="http://schemas.microsoft.com/office/powerpoint/2010/main" val="156307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57200" y="428604"/>
            <a:ext cx="8229600" cy="5880756"/>
          </a:xfrm>
        </p:spPr>
        <p:txBody>
          <a:bodyPr>
            <a:normAutofit/>
          </a:bodyPr>
          <a:lstStyle/>
          <a:p>
            <a:pPr>
              <a:buNone/>
            </a:pPr>
            <a:endParaRPr lang="ru-RU" sz="6000" dirty="0" smtClean="0">
              <a:latin typeface="Segoe Script" pitchFamily="34" charset="0"/>
              <a:cs typeface="Traditional Arabic" pitchFamily="18" charset="-78"/>
            </a:endParaRPr>
          </a:p>
          <a:p>
            <a:pPr>
              <a:buNone/>
            </a:pPr>
            <a:r>
              <a:rPr lang="ru-RU" sz="6000" dirty="0" smtClean="0">
                <a:latin typeface="Segoe Script" pitchFamily="34" charset="0"/>
                <a:cs typeface="Traditional Arabic" pitchFamily="18" charset="-78"/>
              </a:rPr>
              <a:t>«Мы помним, мы гордимся…»</a:t>
            </a:r>
            <a:endParaRPr lang="ru-RU" sz="6000" dirty="0">
              <a:latin typeface="Segoe Script" pitchFamily="34" charset="0"/>
              <a:cs typeface="Traditional Arabic" pitchFamily="18" charset="-78"/>
            </a:endParaRPr>
          </a:p>
        </p:txBody>
      </p:sp>
      <p:pic>
        <p:nvPicPr>
          <p:cNvPr id="39940" name="Picture 4" descr="C:\Users\COM\Desktop\CEiECVNWoAISBza.jpg large.jpg"/>
          <p:cNvPicPr>
            <a:picLocks noChangeAspect="1" noChangeArrowheads="1"/>
          </p:cNvPicPr>
          <p:nvPr/>
        </p:nvPicPr>
        <p:blipFill>
          <a:blip r:embed="rId2"/>
          <a:srcRect/>
          <a:stretch>
            <a:fillRect/>
          </a:stretch>
        </p:blipFill>
        <p:spPr bwMode="auto">
          <a:xfrm>
            <a:off x="1500166" y="3714752"/>
            <a:ext cx="5929354" cy="2643206"/>
          </a:xfrm>
          <a:prstGeom prst="rect">
            <a:avLst/>
          </a:prstGeom>
          <a:noFill/>
        </p:spPr>
      </p:pic>
    </p:spTree>
  </p:cSld>
  <p:clrMapOvr>
    <a:masterClrMapping/>
  </p:clrMapOvr>
  <p:transition advTm="4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14290"/>
            <a:ext cx="8229600" cy="6095070"/>
          </a:xfrm>
        </p:spPr>
        <p:txBody>
          <a:bodyPr/>
          <a:lstStyle/>
          <a:p>
            <a:pPr>
              <a:buNone/>
            </a:pPr>
            <a:r>
              <a:rPr lang="ru-RU" dirty="0" smtClean="0"/>
              <a:t> </a:t>
            </a:r>
          </a:p>
          <a:p>
            <a:pPr>
              <a:buNone/>
            </a:pPr>
            <a:endParaRPr lang="ru-RU" dirty="0" smtClean="0"/>
          </a:p>
          <a:p>
            <a:pPr>
              <a:buNone/>
            </a:pPr>
            <a:r>
              <a:rPr lang="ru-RU" dirty="0" smtClean="0"/>
              <a:t>  9 мая 1945 года советский народ победил в самой страшной войне человечества…. Миллионы жизней  были отданы на дело Победы… В каждой семье живет память о тех великих днях и их участниках…</a:t>
            </a:r>
            <a:endParaRPr lang="ru-RU" dirty="0"/>
          </a:p>
        </p:txBody>
      </p:sp>
      <p:pic>
        <p:nvPicPr>
          <p:cNvPr id="4" name="Picture 4" descr="https://99px.ru/sstorage/86/2015/05/image_860905151900237844992.gif"/>
          <p:cNvPicPr>
            <a:picLocks noChangeAspect="1" noChangeArrowheads="1"/>
          </p:cNvPicPr>
          <p:nvPr/>
        </p:nvPicPr>
        <p:blipFill>
          <a:blip r:embed="rId2"/>
          <a:srcRect/>
          <a:stretch>
            <a:fillRect/>
          </a:stretch>
        </p:blipFill>
        <p:spPr bwMode="auto">
          <a:xfrm>
            <a:off x="4572000" y="4143380"/>
            <a:ext cx="3929090" cy="2203016"/>
          </a:xfrm>
          <a:prstGeom prst="rect">
            <a:avLst/>
          </a:prstGeom>
          <a:noFill/>
        </p:spPr>
      </p:pic>
    </p:spTree>
  </p:cSld>
  <p:clrMapOvr>
    <a:masterClrMapping/>
  </p:clrMapOvr>
  <p:transition advTm="13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Абидин</a:t>
            </a:r>
            <a:r>
              <a:rPr lang="ru-RU" dirty="0" smtClean="0"/>
              <a:t> Степан Иванович</a:t>
            </a:r>
            <a:endParaRPr lang="ru-RU" dirty="0"/>
          </a:p>
        </p:txBody>
      </p:sp>
      <p:sp>
        <p:nvSpPr>
          <p:cNvPr id="4" name="Содержимое 3"/>
          <p:cNvSpPr>
            <a:spLocks noGrp="1"/>
          </p:cNvSpPr>
          <p:nvPr>
            <p:ph sz="half" idx="2"/>
          </p:nvPr>
        </p:nvSpPr>
        <p:spPr/>
        <p:txBody>
          <a:bodyPr>
            <a:normAutofit/>
          </a:bodyPr>
          <a:lstStyle/>
          <a:p>
            <a:pPr>
              <a:buNone/>
            </a:pPr>
            <a:r>
              <a:rPr lang="ru-RU" dirty="0" smtClean="0"/>
              <a:t>    </a:t>
            </a:r>
            <a:r>
              <a:rPr lang="ru-RU" sz="2400" dirty="0" err="1" smtClean="0"/>
              <a:t>Абидин</a:t>
            </a:r>
            <a:r>
              <a:rPr lang="ru-RU" sz="2400" dirty="0" smtClean="0"/>
              <a:t> Степан Иванович родился в 1922 г, осенью 1941 года был призван в ряды Красной Армии, в составе 285 стрелковой дивизии, воевал под Псковом, погиб в апреле 1944 года.</a:t>
            </a:r>
          </a:p>
          <a:p>
            <a:pPr>
              <a:buNone/>
            </a:pPr>
            <a:r>
              <a:rPr lang="ru-RU" sz="2400" dirty="0" smtClean="0"/>
              <a:t>     </a:t>
            </a:r>
          </a:p>
          <a:p>
            <a:pPr>
              <a:buNone/>
            </a:pPr>
            <a:r>
              <a:rPr lang="ru-RU" sz="2400" dirty="0" smtClean="0"/>
              <a:t>     </a:t>
            </a:r>
            <a:r>
              <a:rPr lang="ru-RU" sz="1400" dirty="0" smtClean="0"/>
              <a:t>Прадедушка Карины Григорян.</a:t>
            </a:r>
            <a:endParaRPr lang="ru-RU" sz="1400" dirty="0"/>
          </a:p>
        </p:txBody>
      </p:sp>
      <p:pic>
        <p:nvPicPr>
          <p:cNvPr id="44034" name="Picture 2"/>
          <p:cNvPicPr>
            <a:picLocks noChangeAspect="1" noChangeArrowheads="1"/>
          </p:cNvPicPr>
          <p:nvPr/>
        </p:nvPicPr>
        <p:blipFill>
          <a:blip r:embed="rId2"/>
          <a:srcRect l="45357" t="32548" r="10965" b="29654"/>
          <a:stretch>
            <a:fillRect/>
          </a:stretch>
        </p:blipFill>
        <p:spPr bwMode="auto">
          <a:xfrm>
            <a:off x="285720" y="1214422"/>
            <a:ext cx="4857752" cy="3571900"/>
          </a:xfrm>
          <a:prstGeom prst="rect">
            <a:avLst/>
          </a:prstGeom>
          <a:noFill/>
          <a:ln w="9525">
            <a:noFill/>
            <a:miter lim="800000"/>
            <a:headEnd/>
            <a:tailEnd/>
          </a:ln>
          <a:effectLst/>
        </p:spPr>
      </p:pic>
      <p:pic>
        <p:nvPicPr>
          <p:cNvPr id="6" name="Picture 2" descr="WW2 Victory USSR OBVERSE.jpg"/>
          <p:cNvPicPr>
            <a:picLocks noGrp="1" noChangeAspect="1" noChangeArrowheads="1"/>
          </p:cNvPicPr>
          <p:nvPr>
            <p:ph sz="half" idx="1"/>
          </p:nvPr>
        </p:nvPicPr>
        <p:blipFill>
          <a:blip r:embed="rId3"/>
          <a:stretch>
            <a:fillRect/>
          </a:stretch>
        </p:blipFill>
        <p:spPr bwMode="auto">
          <a:xfrm>
            <a:off x="3571868" y="4143380"/>
            <a:ext cx="1334450" cy="2488569"/>
          </a:xfrm>
          <a:prstGeom prst="rect">
            <a:avLst/>
          </a:prstGeom>
          <a:noFill/>
        </p:spPr>
      </p:pic>
    </p:spTree>
  </p:cSld>
  <p:clrMapOvr>
    <a:masterClrMapping/>
  </p:clrMapOvr>
  <p:transition advTm="1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Марфин Федор Николаевич</a:t>
            </a:r>
            <a:endParaRPr lang="ru-RU" dirty="0"/>
          </a:p>
        </p:txBody>
      </p:sp>
      <p:pic>
        <p:nvPicPr>
          <p:cNvPr id="24577" name="Picture 1"/>
          <p:cNvPicPr>
            <a:picLocks noGrp="1" noChangeAspect="1" noChangeArrowheads="1"/>
          </p:cNvPicPr>
          <p:nvPr>
            <p:ph idx="1"/>
          </p:nvPr>
        </p:nvPicPr>
        <p:blipFill>
          <a:blip r:embed="rId2"/>
          <a:srcRect l="43686" t="38828" r="12119" b="28025"/>
          <a:stretch>
            <a:fillRect/>
          </a:stretch>
        </p:blipFill>
        <p:spPr bwMode="auto">
          <a:xfrm>
            <a:off x="285720" y="1714488"/>
            <a:ext cx="4762533" cy="2857520"/>
          </a:xfrm>
          <a:prstGeom prst="rect">
            <a:avLst/>
          </a:prstGeom>
          <a:noFill/>
          <a:ln w="9525">
            <a:noFill/>
            <a:miter lim="800000"/>
            <a:headEnd/>
            <a:tailEnd/>
          </a:ln>
          <a:effectLst/>
        </p:spPr>
      </p:pic>
      <p:sp>
        <p:nvSpPr>
          <p:cNvPr id="5" name="Содержимое 2"/>
          <p:cNvSpPr txBox="1">
            <a:spLocks/>
          </p:cNvSpPr>
          <p:nvPr/>
        </p:nvSpPr>
        <p:spPr>
          <a:xfrm>
            <a:off x="4643438" y="1643050"/>
            <a:ext cx="4157634" cy="464347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ru-RU" sz="2400" b="0" i="0" u="none" strike="noStrike" kern="1200" cap="none" spc="0" normalizeH="0" baseline="0" noProof="0" dirty="0" smtClean="0">
                <a:ln>
                  <a:noFill/>
                </a:ln>
                <a:solidFill>
                  <a:schemeClr val="tx1"/>
                </a:solidFill>
                <a:effectLst/>
                <a:uLnTx/>
                <a:uFillTx/>
                <a:latin typeface="+mn-lt"/>
                <a:ea typeface="+mn-ea"/>
                <a:cs typeface="+mn-cs"/>
              </a:rPr>
              <a:t>     Марфин Федор Николаевич родился в 1921 году,  в мае 1943 года ушел на фронт, прошел всю войну </a:t>
            </a:r>
            <a:r>
              <a:rPr kumimoji="0" lang="ru-RU" sz="2400" b="0" i="0" u="none" strike="noStrike" kern="1200" cap="none" spc="0" normalizeH="0" noProof="0" dirty="0" smtClean="0">
                <a:ln>
                  <a:noFill/>
                </a:ln>
                <a:solidFill>
                  <a:schemeClr val="tx1"/>
                </a:solidFill>
                <a:effectLst/>
                <a:uLnTx/>
                <a:uFillTx/>
                <a:latin typeface="+mn-lt"/>
                <a:ea typeface="+mn-ea"/>
                <a:cs typeface="+mn-cs"/>
              </a:rPr>
              <a:t> и встретил победу в Берлине. В марте 1944 года, сержанта  Федора Николаевича наградили  медалью «За Отвагу»</a:t>
            </a:r>
          </a:p>
          <a:p>
            <a:pPr marL="342900" marR="0" lvl="0" indent="-342900" algn="l" defTabSz="914400" rtl="0" eaLnBrk="1" fontAlgn="auto" latinLnBrk="0" hangingPunct="1">
              <a:lnSpc>
                <a:spcPct val="100000"/>
              </a:lnSpc>
              <a:spcBef>
                <a:spcPct val="20000"/>
              </a:spcBef>
              <a:spcAft>
                <a:spcPts val="0"/>
              </a:spcAft>
              <a:buClrTx/>
              <a:buSzTx/>
              <a:tabLst/>
              <a:defRPr/>
            </a:pPr>
            <a:r>
              <a:rPr lang="ru-RU" sz="2400" baseline="0" dirty="0" smtClean="0"/>
              <a:t>    </a:t>
            </a:r>
          </a:p>
          <a:p>
            <a:pPr marL="342900" marR="0" lvl="0" indent="-342900" algn="l" defTabSz="914400" rtl="0" eaLnBrk="1" fontAlgn="auto" latinLnBrk="0" hangingPunct="1">
              <a:lnSpc>
                <a:spcPct val="100000"/>
              </a:lnSpc>
              <a:spcBef>
                <a:spcPct val="20000"/>
              </a:spcBef>
              <a:spcAft>
                <a:spcPts val="0"/>
              </a:spcAft>
              <a:buClrTx/>
              <a:buSzTx/>
              <a:tabLst/>
              <a:defRPr/>
            </a:pPr>
            <a:r>
              <a:rPr lang="ru-RU" sz="1400" dirty="0" smtClean="0"/>
              <a:t>       </a:t>
            </a:r>
            <a:r>
              <a:rPr lang="ru-RU" sz="1400" baseline="0" dirty="0" smtClean="0"/>
              <a:t>Прадедушка Анастасии</a:t>
            </a:r>
            <a:r>
              <a:rPr lang="ru-RU" sz="1400" dirty="0" smtClean="0"/>
              <a:t> Даниловой .</a:t>
            </a:r>
            <a:endParaRPr kumimoji="0" lang="ru-RU"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4579" name="Picture 3" descr="https://pamyat-naroda.ru/local/templates/pn/img/awards/new/Medal_Za_Otvagu.png"/>
          <p:cNvPicPr>
            <a:picLocks noChangeAspect="1" noChangeArrowheads="1"/>
          </p:cNvPicPr>
          <p:nvPr/>
        </p:nvPicPr>
        <p:blipFill>
          <a:blip r:embed="rId3"/>
          <a:srcRect/>
          <a:stretch>
            <a:fillRect/>
          </a:stretch>
        </p:blipFill>
        <p:spPr bwMode="auto">
          <a:xfrm>
            <a:off x="3286116" y="3714752"/>
            <a:ext cx="1573839" cy="2938441"/>
          </a:xfrm>
          <a:prstGeom prst="rect">
            <a:avLst/>
          </a:prstGeom>
          <a:noFill/>
        </p:spPr>
      </p:pic>
    </p:spTree>
  </p:cSld>
  <p:clrMapOvr>
    <a:masterClrMapping/>
  </p:clrMapOvr>
  <p:transition advTm="1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Мошкова Маремьяна Прокопьевна</a:t>
            </a:r>
          </a:p>
        </p:txBody>
      </p:sp>
      <p:sp>
        <p:nvSpPr>
          <p:cNvPr id="3" name="Содержимое 2"/>
          <p:cNvSpPr>
            <a:spLocks noGrp="1"/>
          </p:cNvSpPr>
          <p:nvPr>
            <p:ph idx="1"/>
          </p:nvPr>
        </p:nvSpPr>
        <p:spPr>
          <a:xfrm>
            <a:off x="4714876" y="1500174"/>
            <a:ext cx="3971924" cy="5143536"/>
          </a:xfrm>
        </p:spPr>
        <p:txBody>
          <a:bodyPr>
            <a:noAutofit/>
          </a:bodyPr>
          <a:lstStyle/>
          <a:p>
            <a:pPr>
              <a:buNone/>
            </a:pPr>
            <a:r>
              <a:rPr lang="ru-RU" sz="1400" dirty="0" smtClean="0"/>
              <a:t>         Мошкова </a:t>
            </a:r>
            <a:r>
              <a:rPr lang="ru-RU" sz="1400" dirty="0"/>
              <a:t>Маремьяна </a:t>
            </a:r>
            <a:r>
              <a:rPr lang="ru-RU" sz="1400" dirty="0" smtClean="0"/>
              <a:t>Прокопьевна служила радисткой в 336‑й отдельном батальоне связи Северного Оборонительного района  Северного флота. В 1941-45 гг. Северный флот уничтожил более 200 кораблей и  судов врага. Военный историк В.С. Хохлов пишет: </a:t>
            </a:r>
            <a:r>
              <a:rPr lang="ru-RU" sz="1400" i="1" dirty="0" smtClean="0"/>
              <a:t>«Подвиг связиста — особый подвиг. Далекий от внешнего эффекта…  От четкой работы связистов зависит быстрота и своевременность передачи донесений, распоряжений, приказов и команд, наибольшая потребность в которых возникает именно в условиях напряженного боя, особенно в критических ситуациях. Поэтому труд связиста на войне — самый необходимый, самый почетный и ответственный, от него часто зависит успех боя и всей операции».</a:t>
            </a:r>
          </a:p>
          <a:p>
            <a:pPr>
              <a:buNone/>
            </a:pPr>
            <a:r>
              <a:rPr lang="ru-RU" sz="1400" i="1" dirty="0" smtClean="0"/>
              <a:t>        </a:t>
            </a:r>
          </a:p>
          <a:p>
            <a:pPr>
              <a:buNone/>
            </a:pPr>
            <a:r>
              <a:rPr lang="ru-RU" sz="1400" dirty="0" smtClean="0"/>
              <a:t>         Прабабушка Анастасии Даниловой.</a:t>
            </a:r>
            <a:endParaRPr lang="ru-RU" sz="1400" dirty="0"/>
          </a:p>
        </p:txBody>
      </p:sp>
      <p:pic>
        <p:nvPicPr>
          <p:cNvPr id="4" name="Рисунок 3" descr="https://sun1-84.userapi.com/_UtY0fif3HP571wv__PCVF7S6ZMUQo-_Iov_Jw/7dA7Tq8y0eQ.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62" y="1285860"/>
            <a:ext cx="3143272" cy="4714908"/>
          </a:xfrm>
          <a:prstGeom prst="rect">
            <a:avLst/>
          </a:prstGeom>
          <a:noFill/>
          <a:ln>
            <a:noFill/>
          </a:ln>
        </p:spPr>
      </p:pic>
      <p:pic>
        <p:nvPicPr>
          <p:cNvPr id="41986" name="Picture 2" descr="WW2 Victory USSR OBVERSE.jpg"/>
          <p:cNvPicPr>
            <a:picLocks noChangeAspect="1" noChangeArrowheads="1"/>
          </p:cNvPicPr>
          <p:nvPr/>
        </p:nvPicPr>
        <p:blipFill>
          <a:blip r:embed="rId3"/>
          <a:srcRect/>
          <a:stretch>
            <a:fillRect/>
          </a:stretch>
        </p:blipFill>
        <p:spPr bwMode="auto">
          <a:xfrm>
            <a:off x="2786050" y="3929066"/>
            <a:ext cx="1455654" cy="2714599"/>
          </a:xfrm>
          <a:prstGeom prst="rect">
            <a:avLst/>
          </a:prstGeom>
          <a:noFill/>
        </p:spPr>
      </p:pic>
    </p:spTree>
  </p:cSld>
  <p:clrMapOvr>
    <a:masterClrMapping/>
  </p:clrMapOvr>
  <p:transition advTm="2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Мингалеев</a:t>
            </a:r>
            <a:r>
              <a:rPr lang="ru-RU" dirty="0" smtClean="0"/>
              <a:t> Минур Зинурович </a:t>
            </a:r>
            <a:endParaRPr lang="ru-RU" dirty="0"/>
          </a:p>
        </p:txBody>
      </p:sp>
      <p:sp>
        <p:nvSpPr>
          <p:cNvPr id="5" name="Содержимое 4"/>
          <p:cNvSpPr>
            <a:spLocks noGrp="1"/>
          </p:cNvSpPr>
          <p:nvPr>
            <p:ph idx="1"/>
          </p:nvPr>
        </p:nvSpPr>
        <p:spPr>
          <a:xfrm>
            <a:off x="4572000" y="1571612"/>
            <a:ext cx="4114800" cy="4554551"/>
          </a:xfrm>
        </p:spPr>
        <p:txBody>
          <a:bodyPr>
            <a:normAutofit fontScale="92500" lnSpcReduction="10000"/>
          </a:bodyPr>
          <a:lstStyle/>
          <a:p>
            <a:pPr>
              <a:buNone/>
            </a:pPr>
            <a:r>
              <a:rPr lang="ru-RU" dirty="0" smtClean="0"/>
              <a:t>     Минур Зинурович родился в 1921 г, был старшим сыном в семье, на фронт попал танкистом  в июне 1942 года,  участвовал в боях Северо –Западного Фронта, был ранен, и в августе 1943 года был награжден медалью «За Отвагу»</a:t>
            </a:r>
          </a:p>
          <a:p>
            <a:pPr>
              <a:buNone/>
            </a:pPr>
            <a:r>
              <a:rPr lang="ru-RU" dirty="0" smtClean="0"/>
              <a:t>     </a:t>
            </a:r>
            <a:r>
              <a:rPr lang="ru-RU" sz="1500" dirty="0" smtClean="0"/>
              <a:t>Прадедушка Карины Григорян .</a:t>
            </a:r>
          </a:p>
          <a:p>
            <a:pPr>
              <a:buNone/>
            </a:pPr>
            <a:endParaRPr lang="ru-RU" dirty="0"/>
          </a:p>
        </p:txBody>
      </p:sp>
      <p:pic>
        <p:nvPicPr>
          <p:cNvPr id="37889" name="Picture 1" descr="C:\Users\COM\Desktop\i.jpg"/>
          <p:cNvPicPr>
            <a:picLocks noChangeAspect="1" noChangeArrowheads="1"/>
          </p:cNvPicPr>
          <p:nvPr/>
        </p:nvPicPr>
        <p:blipFill>
          <a:blip r:embed="rId2"/>
          <a:srcRect l="19445" t="36458" r="15277"/>
          <a:stretch>
            <a:fillRect/>
          </a:stretch>
        </p:blipFill>
        <p:spPr bwMode="auto">
          <a:xfrm>
            <a:off x="428596" y="1500174"/>
            <a:ext cx="3357586" cy="4357694"/>
          </a:xfrm>
          <a:prstGeom prst="rect">
            <a:avLst/>
          </a:prstGeom>
          <a:noFill/>
        </p:spPr>
      </p:pic>
      <p:pic>
        <p:nvPicPr>
          <p:cNvPr id="6" name="Picture 3" descr="https://pamyat-naroda.ru/local/templates/pn/img/awards/new/Medal_Za_Otvagu.png"/>
          <p:cNvPicPr>
            <a:picLocks noChangeAspect="1" noChangeArrowheads="1"/>
          </p:cNvPicPr>
          <p:nvPr/>
        </p:nvPicPr>
        <p:blipFill>
          <a:blip r:embed="rId3"/>
          <a:srcRect/>
          <a:stretch>
            <a:fillRect/>
          </a:stretch>
        </p:blipFill>
        <p:spPr bwMode="auto">
          <a:xfrm>
            <a:off x="2786050" y="3919559"/>
            <a:ext cx="1573839" cy="2938441"/>
          </a:xfrm>
          <a:prstGeom prst="rect">
            <a:avLst/>
          </a:prstGeom>
          <a:noFill/>
        </p:spPr>
      </p:pic>
    </p:spTree>
  </p:cSld>
  <p:clrMapOvr>
    <a:masterClrMapping/>
  </p:clrMapOvr>
  <p:transition advTm="11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fontScale="90000"/>
          </a:bodyPr>
          <a:lstStyle/>
          <a:p>
            <a:r>
              <a:rPr lang="ru-RU" dirty="0" smtClean="0"/>
              <a:t>Пашина Олимпиада </a:t>
            </a:r>
            <a:r>
              <a:rPr lang="ru-RU" dirty="0"/>
              <a:t>Матвеевна</a:t>
            </a:r>
            <a:br>
              <a:rPr lang="ru-RU" dirty="0"/>
            </a:br>
            <a:endParaRPr lang="ru-RU" dirty="0"/>
          </a:p>
        </p:txBody>
      </p:sp>
      <p:sp>
        <p:nvSpPr>
          <p:cNvPr id="3" name="Содержимое 2"/>
          <p:cNvSpPr>
            <a:spLocks noGrp="1"/>
          </p:cNvSpPr>
          <p:nvPr>
            <p:ph idx="1"/>
          </p:nvPr>
        </p:nvSpPr>
        <p:spPr>
          <a:xfrm>
            <a:off x="4714876" y="1428736"/>
            <a:ext cx="3971924" cy="5072098"/>
          </a:xfrm>
        </p:spPr>
        <p:txBody>
          <a:bodyPr>
            <a:noAutofit/>
          </a:bodyPr>
          <a:lstStyle/>
          <a:p>
            <a:pPr>
              <a:buNone/>
            </a:pPr>
            <a:r>
              <a:rPr lang="ru-RU" sz="1200" dirty="0" smtClean="0">
                <a:latin typeface="Times New Roman" pitchFamily="18" charset="0"/>
                <a:cs typeface="Times New Roman" pitchFamily="18" charset="0"/>
              </a:rPr>
              <a:t>         Родилась Олимпиада Матвеевна в 1925 году. Свой </a:t>
            </a:r>
            <a:r>
              <a:rPr lang="ru-RU" sz="1200" dirty="0">
                <a:latin typeface="Times New Roman" pitchFamily="18" charset="0"/>
                <a:cs typeface="Times New Roman" pitchFamily="18" charset="0"/>
              </a:rPr>
              <a:t>боевой </a:t>
            </a:r>
            <a:r>
              <a:rPr lang="ru-RU" sz="1200" dirty="0" smtClean="0">
                <a:latin typeface="Times New Roman" pitchFamily="18" charset="0"/>
                <a:cs typeface="Times New Roman" pitchFamily="18" charset="0"/>
              </a:rPr>
              <a:t>путь она начала  </a:t>
            </a:r>
            <a:r>
              <a:rPr lang="ru-RU" sz="1200" dirty="0">
                <a:latin typeface="Times New Roman" pitchFamily="18" charset="0"/>
                <a:cs typeface="Times New Roman" pitchFamily="18" charset="0"/>
              </a:rPr>
              <a:t>в партизанском отряде </a:t>
            </a:r>
            <a:r>
              <a:rPr lang="ru-RU" sz="1200" dirty="0" smtClean="0">
                <a:latin typeface="Times New Roman" pitchFamily="18" charset="0"/>
                <a:cs typeface="Times New Roman" pitchFamily="18" charset="0"/>
              </a:rPr>
              <a:t>в </a:t>
            </a:r>
            <a:r>
              <a:rPr lang="ru-RU" sz="1200" dirty="0">
                <a:latin typeface="Times New Roman" pitchFamily="18" charset="0"/>
                <a:cs typeface="Times New Roman" pitchFamily="18" charset="0"/>
              </a:rPr>
              <a:t>Брянских лесах. Затем они перебазировались в Украину, на правобережье Днепра. Отряд воевал в глубоком тылу врага. Осенью 1943 года поступил приказ идти на воссоединение с наступающими частями Красной Армии. </a:t>
            </a:r>
            <a:r>
              <a:rPr lang="ru-RU" sz="1200" dirty="0" smtClean="0">
                <a:latin typeface="Times New Roman" pitchFamily="18" charset="0"/>
                <a:cs typeface="Times New Roman" pitchFamily="18" charset="0"/>
              </a:rPr>
              <a:t>Партизаны  </a:t>
            </a:r>
            <a:r>
              <a:rPr lang="ru-RU" sz="1200" dirty="0">
                <a:latin typeface="Times New Roman" pitchFamily="18" charset="0"/>
                <a:cs typeface="Times New Roman" pitchFamily="18" charset="0"/>
              </a:rPr>
              <a:t>целую неделю шли глухими лесами и болотами под дождем. Было очень сложно пробиться к своим. Оказавшись на крутом берегу реки, отряд получил приказ начать переправу. На середине реки их обнаружил враг, немало бойцов принял Днепр в свои объятия. Но </a:t>
            </a:r>
            <a:r>
              <a:rPr lang="ru-RU" sz="1200" dirty="0" smtClean="0">
                <a:latin typeface="Times New Roman" pitchFamily="18" charset="0"/>
                <a:cs typeface="Times New Roman" pitchFamily="18" charset="0"/>
              </a:rPr>
              <a:t> все таки им  </a:t>
            </a:r>
            <a:r>
              <a:rPr lang="ru-RU" sz="1200" dirty="0">
                <a:latin typeface="Times New Roman" pitchFamily="18" charset="0"/>
                <a:cs typeface="Times New Roman" pitchFamily="18" charset="0"/>
              </a:rPr>
              <a:t>удалось перебраться к своим. 26 ноября 1943 года Лима добровольно вступила в ряды Красной Армии из партизанского отряда и находилась на службе при воинской части №68821 действующей Армии. </a:t>
            </a:r>
            <a:r>
              <a:rPr lang="ru-RU" sz="1200" dirty="0" smtClean="0">
                <a:latin typeface="Times New Roman" pitchFamily="18" charset="0"/>
                <a:cs typeface="Times New Roman" pitchFamily="18" charset="0"/>
              </a:rPr>
              <a:t>Военный  путь  Олимпиады Матвеевны прошел </a:t>
            </a:r>
            <a:r>
              <a:rPr lang="ru-RU" sz="1200" dirty="0">
                <a:latin typeface="Times New Roman" pitchFamily="18" charset="0"/>
                <a:cs typeface="Times New Roman" pitchFamily="18" charset="0"/>
              </a:rPr>
              <a:t>по Украине, Белоруссии, Литве. </a:t>
            </a:r>
            <a:r>
              <a:rPr lang="ru-RU" sz="1200" dirty="0" smtClean="0">
                <a:latin typeface="Times New Roman" pitchFamily="18" charset="0"/>
                <a:cs typeface="Times New Roman" pitchFamily="18" charset="0"/>
              </a:rPr>
              <a:t>За храбрость и стойкость  в борьбе Олимпиада Матвеевна была награждена Орденом Отечественной войны II степени. </a:t>
            </a:r>
          </a:p>
          <a:p>
            <a:endParaRPr lang="ru-RU" sz="1200" dirty="0" smtClean="0">
              <a:latin typeface="Times New Roman" pitchFamily="18" charset="0"/>
              <a:cs typeface="Times New Roman" pitchFamily="18" charset="0"/>
            </a:endParaRPr>
          </a:p>
          <a:p>
            <a:pPr>
              <a:buNone/>
            </a:pPr>
            <a:endParaRPr lang="ru-RU" sz="1200" dirty="0">
              <a:latin typeface="Times New Roman" pitchFamily="18" charset="0"/>
              <a:cs typeface="Times New Roman" pitchFamily="18" charset="0"/>
            </a:endParaRPr>
          </a:p>
          <a:p>
            <a:pPr>
              <a:buNone/>
            </a:pPr>
            <a:r>
              <a:rPr lang="ru-RU" sz="12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Прабабушка  Виктории Стунниковой .</a:t>
            </a:r>
          </a:p>
          <a:p>
            <a:endParaRPr lang="ru-RU" sz="1200" dirty="0">
              <a:latin typeface="Times New Roman" pitchFamily="18" charset="0"/>
              <a:cs typeface="Times New Roman" pitchFamily="18" charset="0"/>
            </a:endParaRPr>
          </a:p>
        </p:txBody>
      </p:sp>
      <p:graphicFrame>
        <p:nvGraphicFramePr>
          <p:cNvPr id="20482" name="Object 2"/>
          <p:cNvGraphicFramePr>
            <a:graphicFrameLocks noChangeAspect="1"/>
          </p:cNvGraphicFramePr>
          <p:nvPr/>
        </p:nvGraphicFramePr>
        <p:xfrm>
          <a:off x="642910" y="1285859"/>
          <a:ext cx="3571900" cy="5049179"/>
        </p:xfrm>
        <a:graphic>
          <a:graphicData uri="http://schemas.openxmlformats.org/presentationml/2006/ole">
            <mc:AlternateContent xmlns:mc="http://schemas.openxmlformats.org/markup-compatibility/2006">
              <mc:Choice xmlns:v="urn:schemas-microsoft-com:vml" Requires="v">
                <p:oleObj spid="_x0000_s20490" name="Изображение" r:id="rId3" imgW="6124402" imgH="8657586" progId="StaticMetafile">
                  <p:embed/>
                </p:oleObj>
              </mc:Choice>
              <mc:Fallback>
                <p:oleObj name="Изображение" r:id="rId3" imgW="6124402" imgH="8657586" progId="StaticMetafil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1285859"/>
                        <a:ext cx="3571900" cy="504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
          <p:cNvGraphicFramePr>
            <a:graphicFrameLocks noChangeAspect="1"/>
          </p:cNvGraphicFramePr>
          <p:nvPr/>
        </p:nvGraphicFramePr>
        <p:xfrm>
          <a:off x="642910" y="1285860"/>
          <a:ext cx="3571900" cy="5049179"/>
        </p:xfrm>
        <a:graphic>
          <a:graphicData uri="http://schemas.openxmlformats.org/presentationml/2006/ole">
            <mc:AlternateContent xmlns:mc="http://schemas.openxmlformats.org/markup-compatibility/2006">
              <mc:Choice xmlns:v="urn:schemas-microsoft-com:vml" Requires="v">
                <p:oleObj spid="_x0000_s20491" name="Изображение" r:id="rId5" imgW="6124402" imgH="8657586" progId="StaticMetafile">
                  <p:embed/>
                </p:oleObj>
              </mc:Choice>
              <mc:Fallback>
                <p:oleObj name="Изображение" r:id="rId5" imgW="6124402" imgH="8657586" progId="StaticMetafil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1285860"/>
                        <a:ext cx="3571900" cy="504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2" descr="https://cdn.moypolk.ru/static/resize/w800/soldiers/awards/2020/02/04/a82adc66d29c48717fb76c23cd194f6e.png"/>
          <p:cNvPicPr>
            <a:picLocks noChangeAspect="1" noChangeArrowheads="1"/>
          </p:cNvPicPr>
          <p:nvPr/>
        </p:nvPicPr>
        <p:blipFill>
          <a:blip r:embed="rId6" cstate="print"/>
          <a:srcRect/>
          <a:stretch>
            <a:fillRect/>
          </a:stretch>
        </p:blipFill>
        <p:spPr bwMode="auto">
          <a:xfrm>
            <a:off x="2500298" y="4193828"/>
            <a:ext cx="2714644" cy="2664172"/>
          </a:xfrm>
          <a:prstGeom prst="rect">
            <a:avLst/>
          </a:prstGeom>
          <a:noFill/>
        </p:spPr>
      </p:pic>
    </p:spTree>
  </p:cSld>
  <p:clrMapOvr>
    <a:masterClrMapping/>
  </p:clrMapOvr>
  <p:transition advTm="38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Поднебесов Михаил Степанович </a:t>
            </a:r>
            <a:endParaRPr lang="ru-RU" dirty="0"/>
          </a:p>
        </p:txBody>
      </p:sp>
      <p:pic>
        <p:nvPicPr>
          <p:cNvPr id="4" name="Содержимое 3" descr="C:\Users\Оксана\YandexDisk\Скриншоты\2020-04-28_14-38-49.png"/>
          <p:cNvPicPr>
            <a:picLocks noGrp="1"/>
          </p:cNvPicPr>
          <p:nvPr>
            <p:ph sz="half" idx="1"/>
          </p:nvPr>
        </p:nvPicPr>
        <p:blipFill>
          <a:blip r:embed="rId2"/>
          <a:stretch>
            <a:fillRect/>
          </a:stretch>
        </p:blipFill>
        <p:spPr bwMode="auto">
          <a:xfrm>
            <a:off x="571472" y="1428736"/>
            <a:ext cx="3357586" cy="4429156"/>
          </a:xfrm>
          <a:prstGeom prst="rect">
            <a:avLst/>
          </a:prstGeom>
          <a:noFill/>
          <a:ln w="9525">
            <a:noFill/>
            <a:miter lim="800000"/>
            <a:headEnd/>
            <a:tailEnd/>
          </a:ln>
        </p:spPr>
      </p:pic>
      <p:sp>
        <p:nvSpPr>
          <p:cNvPr id="5" name="Содержимое 4"/>
          <p:cNvSpPr>
            <a:spLocks noGrp="1"/>
          </p:cNvSpPr>
          <p:nvPr>
            <p:ph sz="half" idx="2"/>
          </p:nvPr>
        </p:nvSpPr>
        <p:spPr>
          <a:xfrm>
            <a:off x="4648200" y="1600200"/>
            <a:ext cx="4038600" cy="5114948"/>
          </a:xfrm>
        </p:spPr>
        <p:txBody>
          <a:bodyPr>
            <a:normAutofit fontScale="25000" lnSpcReduction="20000"/>
          </a:bodyPr>
          <a:lstStyle/>
          <a:p>
            <a:pPr>
              <a:buNone/>
            </a:pPr>
            <a:r>
              <a:rPr lang="ru-RU" sz="5400" dirty="0" smtClean="0"/>
              <a:t>          Михаил Степанович родился в 1907г. Когда началась война, он попал в  </a:t>
            </a:r>
            <a:r>
              <a:rPr lang="ru-RU" sz="5400" dirty="0"/>
              <a:t>664 </a:t>
            </a:r>
            <a:r>
              <a:rPr lang="ru-RU" sz="5400" dirty="0" smtClean="0"/>
              <a:t>артиллерийский полк  </a:t>
            </a:r>
            <a:r>
              <a:rPr lang="ru-RU" sz="5400" dirty="0"/>
              <a:t>129 </a:t>
            </a:r>
            <a:r>
              <a:rPr lang="ru-RU" sz="5400" dirty="0" smtClean="0"/>
              <a:t>Стрелковой Дивизии Белорусского фронта.</a:t>
            </a:r>
            <a:r>
              <a:rPr lang="ru-RU" sz="5400" dirty="0"/>
              <a:t> В боях под деревней Н-Битково его орудие стояло на прямой наводке, и не взирая на обстрел противника, уничтожила до 35 фашистов, 2 пулемета, 1 миномет и наблюдательный пункт противника.  В боях за д. Александровку , когда противник перешел в контратаку </a:t>
            </a:r>
            <a:r>
              <a:rPr lang="ru-RU" sz="5400" dirty="0" smtClean="0"/>
              <a:t>т. Поднебесов, </a:t>
            </a:r>
            <a:r>
              <a:rPr lang="ru-RU" sz="5400" dirty="0"/>
              <a:t>выкатив свою пушку на открытую позицию прямой наводкой стал расстреливать фашистов и их технику, уничтожив при этом до 50 фашистов, 2 станковых пулемета и противотанковую пушку противника. В боях за город Орел </a:t>
            </a:r>
            <a:r>
              <a:rPr lang="ru-RU" sz="5400" dirty="0" smtClean="0"/>
              <a:t>продвижению  </a:t>
            </a:r>
            <a:r>
              <a:rPr lang="ru-RU" sz="5400" dirty="0"/>
              <a:t>нашей пехоты </a:t>
            </a:r>
            <a:r>
              <a:rPr lang="ru-RU" sz="5400" dirty="0" smtClean="0"/>
              <a:t>мешали </a:t>
            </a:r>
            <a:r>
              <a:rPr lang="ru-RU" sz="5400" dirty="0"/>
              <a:t>автоматчики, засевшие в кирпичном доме. Товарищ Поднебесов снова выкатил свое орудие на прямую наводку и двумя прямыми попаданиями разрушил дом с автоматчиками. </a:t>
            </a:r>
          </a:p>
          <a:p>
            <a:pPr>
              <a:buNone/>
            </a:pPr>
            <a:r>
              <a:rPr lang="ru-RU" sz="5400" dirty="0" smtClean="0"/>
              <a:t>          За мужество , проявленное в боях, в августе  1943 года старшего сержанта Поднебесного Михаила Степановича наградили Орденом  Великой Отечественной войны  2 –й степени.</a:t>
            </a:r>
          </a:p>
          <a:p>
            <a:pPr>
              <a:buNone/>
            </a:pPr>
            <a:r>
              <a:rPr lang="ru-RU" sz="5400" dirty="0" smtClean="0"/>
              <a:t>         </a:t>
            </a:r>
            <a:r>
              <a:rPr lang="ru-RU" sz="4800" dirty="0" smtClean="0"/>
              <a:t>Прадедушка </a:t>
            </a:r>
            <a:r>
              <a:rPr lang="ru-RU" sz="4800" dirty="0" err="1" smtClean="0"/>
              <a:t>Камиллы</a:t>
            </a:r>
            <a:r>
              <a:rPr lang="ru-RU" sz="4800" dirty="0" smtClean="0"/>
              <a:t> </a:t>
            </a:r>
            <a:r>
              <a:rPr lang="ru-RU" sz="4800" dirty="0" err="1" smtClean="0"/>
              <a:t>Азимуратовой</a:t>
            </a:r>
            <a:r>
              <a:rPr lang="ru-RU" sz="4800" dirty="0" smtClean="0"/>
              <a:t>.</a:t>
            </a:r>
          </a:p>
          <a:p>
            <a:pPr>
              <a:buNone/>
            </a:pPr>
            <a:endParaRPr lang="ru-RU" sz="5400" dirty="0" smtClean="0"/>
          </a:p>
          <a:p>
            <a:pPr>
              <a:buNone/>
            </a:pPr>
            <a:r>
              <a:rPr lang="ru-RU" sz="5400" dirty="0" smtClean="0"/>
              <a:t>             </a:t>
            </a:r>
          </a:p>
          <a:p>
            <a:pPr>
              <a:buNone/>
            </a:pPr>
            <a:endParaRPr lang="ru-RU" sz="2900" dirty="0" smtClean="0"/>
          </a:p>
          <a:p>
            <a:pPr>
              <a:buNone/>
            </a:pPr>
            <a:endParaRPr lang="ru-RU" sz="2900" dirty="0" smtClean="0"/>
          </a:p>
          <a:p>
            <a:pPr>
              <a:buNone/>
            </a:pPr>
            <a:endParaRPr lang="ru-RU" sz="2900" dirty="0" smtClean="0"/>
          </a:p>
          <a:p>
            <a:pPr>
              <a:buNone/>
            </a:pPr>
            <a:endParaRPr lang="ru-RU" sz="2900" dirty="0" smtClean="0"/>
          </a:p>
          <a:p>
            <a:pPr>
              <a:buNone/>
            </a:pPr>
            <a:endParaRPr lang="ru-RU" sz="2900" dirty="0" smtClean="0"/>
          </a:p>
        </p:txBody>
      </p:sp>
      <p:pic>
        <p:nvPicPr>
          <p:cNvPr id="6" name="Рисунок 5" descr="https://pbs.twimg.com/media/DdofKuMVQAA2YHa.jpg"/>
          <p:cNvPicPr/>
          <p:nvPr/>
        </p:nvPicPr>
        <p:blipFill>
          <a:blip r:embed="rId3"/>
          <a:srcRect t="2119" r="53297"/>
          <a:stretch>
            <a:fillRect/>
          </a:stretch>
        </p:blipFill>
        <p:spPr bwMode="auto">
          <a:xfrm>
            <a:off x="2643174" y="3786190"/>
            <a:ext cx="1928826" cy="2919416"/>
          </a:xfrm>
          <a:prstGeom prst="rect">
            <a:avLst/>
          </a:prstGeom>
          <a:noFill/>
          <a:ln w="9525">
            <a:noFill/>
            <a:miter lim="800000"/>
            <a:headEnd/>
            <a:tailEnd/>
          </a:ln>
        </p:spPr>
      </p:pic>
    </p:spTree>
  </p:cSld>
  <p:clrMapOvr>
    <a:masterClrMapping/>
  </p:clrMapOvr>
  <p:transition advTm="39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smtClean="0"/>
              <a:t>Скупченко</a:t>
            </a:r>
            <a:r>
              <a:rPr lang="ru-RU" dirty="0" smtClean="0"/>
              <a:t> Иван Яковлевич </a:t>
            </a:r>
            <a:br>
              <a:rPr lang="ru-RU" dirty="0" smtClean="0"/>
            </a:br>
            <a:endParaRPr lang="ru-RU" dirty="0"/>
          </a:p>
        </p:txBody>
      </p:sp>
      <p:sp>
        <p:nvSpPr>
          <p:cNvPr id="3" name="Содержимое 2"/>
          <p:cNvSpPr>
            <a:spLocks noGrp="1"/>
          </p:cNvSpPr>
          <p:nvPr>
            <p:ph idx="1"/>
          </p:nvPr>
        </p:nvSpPr>
        <p:spPr>
          <a:xfrm>
            <a:off x="4429124" y="1285860"/>
            <a:ext cx="3657568" cy="5357850"/>
          </a:xfrm>
        </p:spPr>
        <p:txBody>
          <a:bodyPr>
            <a:normAutofit fontScale="70000" lnSpcReduction="20000"/>
          </a:bodyPr>
          <a:lstStyle/>
          <a:p>
            <a:pPr>
              <a:buNone/>
            </a:pPr>
            <a:r>
              <a:rPr lang="ru-RU" dirty="0" smtClean="0"/>
              <a:t>      Ивана Яковлевича призвали на фронт в июле 1941 года, воевал в Можайском направлении. Советские войска, уступая противнику в численности, оказали ему упорное сопротивление на калужском, малоярославецком и можайском  направлениях,  и  остановили ударные группировки фашистов, которые так и не смогли прорвать созданный на Можайской линии новый фронт обороны. </a:t>
            </a:r>
          </a:p>
          <a:p>
            <a:pPr>
              <a:buNone/>
            </a:pPr>
            <a:r>
              <a:rPr lang="ru-RU" dirty="0" smtClean="0"/>
              <a:t>      </a:t>
            </a:r>
            <a:r>
              <a:rPr lang="ru-RU" sz="2000" dirty="0" smtClean="0"/>
              <a:t>Прадедушка Ульяны Марочкиной .</a:t>
            </a:r>
          </a:p>
          <a:p>
            <a:pPr>
              <a:buNone/>
            </a:pPr>
            <a:r>
              <a:rPr lang="ru-RU" dirty="0" smtClean="0"/>
              <a:t> </a:t>
            </a:r>
            <a:endParaRPr lang="ru-RU" dirty="0"/>
          </a:p>
        </p:txBody>
      </p:sp>
      <p:pic>
        <p:nvPicPr>
          <p:cNvPr id="36866" name="Picture 2"/>
          <p:cNvPicPr>
            <a:picLocks noChangeAspect="1" noChangeArrowheads="1"/>
          </p:cNvPicPr>
          <p:nvPr/>
        </p:nvPicPr>
        <p:blipFill>
          <a:blip r:embed="rId2"/>
          <a:srcRect l="27866" t="23222" r="40890" b="19780"/>
          <a:stretch>
            <a:fillRect/>
          </a:stretch>
        </p:blipFill>
        <p:spPr bwMode="auto">
          <a:xfrm>
            <a:off x="785786" y="1214422"/>
            <a:ext cx="3143272" cy="4587478"/>
          </a:xfrm>
          <a:prstGeom prst="rect">
            <a:avLst/>
          </a:prstGeom>
          <a:noFill/>
          <a:ln w="9525">
            <a:noFill/>
            <a:miter lim="800000"/>
            <a:headEnd/>
            <a:tailEnd/>
          </a:ln>
          <a:effectLst/>
        </p:spPr>
      </p:pic>
      <p:pic>
        <p:nvPicPr>
          <p:cNvPr id="6" name="Picture 2" descr="WW2 Victory USSR OBVERSE.jpg"/>
          <p:cNvPicPr>
            <a:picLocks noChangeAspect="1" noChangeArrowheads="1"/>
          </p:cNvPicPr>
          <p:nvPr/>
        </p:nvPicPr>
        <p:blipFill>
          <a:blip r:embed="rId3"/>
          <a:srcRect/>
          <a:stretch>
            <a:fillRect/>
          </a:stretch>
        </p:blipFill>
        <p:spPr bwMode="auto">
          <a:xfrm>
            <a:off x="2786050" y="3929066"/>
            <a:ext cx="1455654" cy="2714599"/>
          </a:xfrm>
          <a:prstGeom prst="rect">
            <a:avLst/>
          </a:prstGeom>
          <a:noFill/>
        </p:spPr>
      </p:pic>
    </p:spTree>
  </p:cSld>
  <p:clrMapOvr>
    <a:masterClrMapping/>
  </p:clrMapOvr>
  <p:transition advTm="17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448</TotalTime>
  <Words>1717</Words>
  <Application>Microsoft Office PowerPoint</Application>
  <PresentationFormat>Экран (4:3)</PresentationFormat>
  <Paragraphs>97</Paragraphs>
  <Slides>19</Slides>
  <Notes>0</Notes>
  <HiddenSlides>0</HiddenSlides>
  <MMClips>2</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19</vt:i4>
      </vt:variant>
    </vt:vector>
  </HeadingPairs>
  <TitlesOfParts>
    <vt:vector size="21" baseType="lpstr">
      <vt:lpstr>Апекс</vt:lpstr>
      <vt:lpstr>Изображение</vt:lpstr>
      <vt:lpstr>Презентация PowerPoint</vt:lpstr>
      <vt:lpstr>Презентация PowerPoint</vt:lpstr>
      <vt:lpstr>Абидин Степан Иванович</vt:lpstr>
      <vt:lpstr>Марфин Федор Николаевич</vt:lpstr>
      <vt:lpstr>Мошкова Маремьяна Прокопьевна</vt:lpstr>
      <vt:lpstr>Мингалеев Минур Зинурович </vt:lpstr>
      <vt:lpstr>Пашина Олимпиада Матвеевна </vt:lpstr>
      <vt:lpstr>Поднебесов Михаил Степанович </vt:lpstr>
      <vt:lpstr>Скупченко Иван Яковлевич  </vt:lpstr>
      <vt:lpstr>Степовой Пётр Нестерович</vt:lpstr>
      <vt:lpstr>Султанов Курбан Рамазанович</vt:lpstr>
      <vt:lpstr>Халтурин Александр Владимирович </vt:lpstr>
      <vt:lpstr>Валгаев Алексей Антонович  </vt:lpstr>
      <vt:lpstr>Глебов Василий Антонович </vt:lpstr>
      <vt:lpstr>Семенов Фёдор Константинович</vt:lpstr>
      <vt:lpstr>Кожевников Михаил Александрович</vt:lpstr>
      <vt:lpstr>Кесаев Чермен Александрович</vt:lpstr>
      <vt:lpstr>Николаев Георгий Георгиевич</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COM</dc:creator>
  <cp:lastModifiedBy>metodist</cp:lastModifiedBy>
  <cp:revision>46</cp:revision>
  <dcterms:created xsi:type="dcterms:W3CDTF">2020-05-03T07:17:30Z</dcterms:created>
  <dcterms:modified xsi:type="dcterms:W3CDTF">2021-04-30T11:05:44Z</dcterms:modified>
</cp:coreProperties>
</file>