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47"/>
  </p:notesMasterIdLst>
  <p:sldIdLst>
    <p:sldId id="256" r:id="rId2"/>
    <p:sldId id="307" r:id="rId3"/>
    <p:sldId id="326" r:id="rId4"/>
    <p:sldId id="324" r:id="rId5"/>
    <p:sldId id="325" r:id="rId6"/>
    <p:sldId id="327" r:id="rId7"/>
    <p:sldId id="328" r:id="rId8"/>
    <p:sldId id="331" r:id="rId9"/>
    <p:sldId id="329" r:id="rId10"/>
    <p:sldId id="373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34" r:id="rId20"/>
    <p:sldId id="333" r:id="rId21"/>
    <p:sldId id="344" r:id="rId22"/>
    <p:sldId id="350" r:id="rId23"/>
    <p:sldId id="351" r:id="rId24"/>
    <p:sldId id="349" r:id="rId25"/>
    <p:sldId id="371" r:id="rId26"/>
    <p:sldId id="353" r:id="rId27"/>
    <p:sldId id="359" r:id="rId28"/>
    <p:sldId id="355" r:id="rId29"/>
    <p:sldId id="358" r:id="rId30"/>
    <p:sldId id="360" r:id="rId31"/>
    <p:sldId id="363" r:id="rId32"/>
    <p:sldId id="361" r:id="rId33"/>
    <p:sldId id="362" r:id="rId34"/>
    <p:sldId id="364" r:id="rId35"/>
    <p:sldId id="365" r:id="rId36"/>
    <p:sldId id="368" r:id="rId37"/>
    <p:sldId id="367" r:id="rId38"/>
    <p:sldId id="369" r:id="rId39"/>
    <p:sldId id="370" r:id="rId40"/>
    <p:sldId id="366" r:id="rId41"/>
    <p:sldId id="374" r:id="rId42"/>
    <p:sldId id="375" r:id="rId43"/>
    <p:sldId id="376" r:id="rId44"/>
    <p:sldId id="377" r:id="rId45"/>
    <p:sldId id="372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99CCFF"/>
    <a:srgbClr val="FF9933"/>
    <a:srgbClr val="FF6600"/>
    <a:srgbClr val="996600"/>
    <a:srgbClr val="C9C400"/>
    <a:srgbClr val="C94B29"/>
    <a:srgbClr val="6666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3011" autoAdjust="0"/>
  </p:normalViewPr>
  <p:slideViewPr>
    <p:cSldViewPr>
      <p:cViewPr>
        <p:scale>
          <a:sx n="70" d="100"/>
          <a:sy n="70" d="100"/>
        </p:scale>
        <p:origin x="-148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F222-6B0D-4369-B847-87E664EDA4DA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99694-36C8-441C-A238-6973787B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7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9DD267-7D9A-4AA8-94C3-9FEE25DD9A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DA3445-F27A-43F9-9598-DDE5E77D463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80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80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B4B9896-DA46-47E3-998F-4FE845FF4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2EF6-74E4-4912-8DEA-7A1C7CC9D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D8DD-31F0-41F7-A694-E88F1D1E6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3237-A2ED-43BB-902E-023149243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D612-05A8-48D6-81D9-B8246491F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7015-9392-4B03-A6C6-F4EA55E4B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B538-D67D-4F4A-9143-58C029DAF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80C97-58CF-490B-A617-773D01C5A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E940-6DB4-48DD-AD9C-5963326F1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9B3E-AA6E-4411-8B51-673F1E65B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E43A-259B-4DC9-824D-943B3C85B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662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664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4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5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6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7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8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9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0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1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2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3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4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5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6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77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677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77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7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78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9DBE5745-5B01-470A-AB0D-8E5312C0D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78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c.academic.ru/pictures/enc_geo/z011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jpe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ive-co.com/upload/3203_1237142843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100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1600200"/>
            <a:ext cx="8540750" cy="37338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Правила поведения в условиях </a:t>
            </a:r>
            <a:r>
              <a:rPr lang="ru-RU" sz="5400" b="1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чрезвычайных </a:t>
            </a:r>
            <a:r>
              <a:rPr lang="ru-RU" sz="5400" b="1" smtClean="0">
                <a:ln w="17780" cmpd="sng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ситуаций</a:t>
            </a:r>
            <a:endParaRPr lang="ru-RU" sz="5400" b="1" dirty="0" smtClean="0">
              <a:ln w="17780" cmpd="sng">
                <a:solidFill>
                  <a:srgbClr val="FF66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4075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причины возникновения пожара в быту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1\Pictures\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987636" cy="4267200"/>
          </a:xfrm>
          <a:prstGeom prst="rect">
            <a:avLst/>
          </a:prstGeom>
          <a:noFill/>
        </p:spPr>
      </p:pic>
      <p:pic>
        <p:nvPicPr>
          <p:cNvPr id="7171" name="Picture 3" descr="C:\Users\1\Pictures\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637344" cy="505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8351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Непотушенные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спички, окурки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1\Pictures\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3533775" cy="3533775"/>
          </a:xfrm>
          <a:prstGeom prst="rect">
            <a:avLst/>
          </a:prstGeom>
          <a:noFill/>
        </p:spPr>
      </p:pic>
      <p:pic>
        <p:nvPicPr>
          <p:cNvPr id="6148" name="Picture 4" descr="C:\Users\1\Pictures\0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09600"/>
            <a:ext cx="2895600" cy="40975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-457200" y="5029200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Небрежность при хранении легковоспламеняющихся материалов </a:t>
            </a:r>
          </a:p>
        </p:txBody>
      </p:sp>
      <p:pic>
        <p:nvPicPr>
          <p:cNvPr id="5122" name="Picture 2" descr="C:\Users\1\Pictures\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2914650" cy="2914650"/>
          </a:xfrm>
          <a:prstGeom prst="rect">
            <a:avLst/>
          </a:prstGeom>
          <a:noFill/>
        </p:spPr>
      </p:pic>
      <p:pic>
        <p:nvPicPr>
          <p:cNvPr id="2" name="Picture 4" descr="C:\Users\1\Pictures\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276600"/>
            <a:ext cx="1295399" cy="2971798"/>
          </a:xfrm>
          <a:prstGeom prst="rect">
            <a:avLst/>
          </a:prstGeom>
          <a:noFill/>
        </p:spPr>
      </p:pic>
      <p:pic>
        <p:nvPicPr>
          <p:cNvPr id="5125" name="Picture 5" descr="C:\Users\1\Pictures\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52400"/>
            <a:ext cx="3398654" cy="2560320"/>
          </a:xfrm>
          <a:prstGeom prst="rect">
            <a:avLst/>
          </a:prstGeom>
          <a:noFill/>
        </p:spPr>
      </p:pic>
      <p:pic>
        <p:nvPicPr>
          <p:cNvPr id="5126" name="Picture 6" descr="C:\Users\1\Pictures\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3367768" cy="2667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30212" y="4648200"/>
            <a:ext cx="87137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Использование металлических печей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 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отвечающих правилам пожарной безопасности,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оставление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печи без присмотра </a:t>
            </a:r>
          </a:p>
        </p:txBody>
      </p:sp>
      <p:pic>
        <p:nvPicPr>
          <p:cNvPr id="6148" name="Picture 6" descr="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600"/>
            <a:ext cx="41148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8351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Нарушение правил пользования электрическими приборами </a:t>
            </a:r>
          </a:p>
        </p:txBody>
      </p:sp>
      <p:pic>
        <p:nvPicPr>
          <p:cNvPr id="7172" name="Picture 6" descr="fin09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407" y="1295401"/>
            <a:ext cx="416013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122175879309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3738738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3518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Включение нескольких бытовых приборов в одну розетку </a:t>
            </a:r>
          </a:p>
        </p:txBody>
      </p:sp>
      <p:pic>
        <p:nvPicPr>
          <p:cNvPr id="8196" name="Picture 6" descr="2_418203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286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569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667000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zik_e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609600"/>
            <a:ext cx="19812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lg_32lg6000_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209800"/>
            <a:ext cx="25463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0825" y="4868863"/>
            <a:ext cx="864076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Короткое замыкание, возникающее вследствие соединения двух проводников без изоляции </a:t>
            </a:r>
          </a:p>
        </p:txBody>
      </p:sp>
      <p:pic>
        <p:nvPicPr>
          <p:cNvPr id="9220" name="Picture 6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4214813" cy="456604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5373688"/>
            <a:ext cx="8785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Неисправность бытовых газовых приборов </a:t>
            </a:r>
          </a:p>
        </p:txBody>
      </p:sp>
      <p:pic>
        <p:nvPicPr>
          <p:cNvPr id="10244" name="Picture 6" descr="2647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"/>
            <a:ext cx="6172200" cy="4629650"/>
          </a:xfrm>
          <a:prstGeom prst="rect">
            <a:avLst/>
          </a:prstGeom>
          <a:noFill/>
          <a:ln w="76200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5373688"/>
            <a:ext cx="842486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Шалости детей: игра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спичками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электроприборами и др. </a:t>
            </a:r>
          </a:p>
        </p:txBody>
      </p:sp>
      <p:pic>
        <p:nvPicPr>
          <p:cNvPr id="11268" name="Picture 7" descr="spich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"/>
            <a:ext cx="4876800" cy="49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260351"/>
            <a:ext cx="8820150" cy="5016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FF3300"/>
                </a:solidFill>
              </a:rPr>
              <a:t>Треугольник огня</a:t>
            </a:r>
          </a:p>
        </p:txBody>
      </p:sp>
      <p:pic>
        <p:nvPicPr>
          <p:cNvPr id="5123" name="Picture 1028" descr="{B29954FA-C2E2-49AE-954B-1AD3AA52DFD4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7924800" cy="5765678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15888"/>
            <a:ext cx="8893175" cy="8925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Palatino Linotype" pitchFamily="18" charset="0"/>
              </a:rPr>
              <a:t>Чрезвычайная ситуация (ЧС)</a:t>
            </a:r>
            <a:r>
              <a:rPr lang="ru-RU" sz="2400" b="1" dirty="0">
                <a:solidFill>
                  <a:srgbClr val="FFFFFF"/>
                </a:solidFill>
                <a:latin typeface="Palatino Linotype" pitchFamily="18" charset="0"/>
              </a:rPr>
              <a:t> - это обстановка на определенной территории, сложившаяся в результате </a:t>
            </a:r>
            <a:endParaRPr lang="ru-RU" sz="2400" b="1" dirty="0">
              <a:latin typeface="Palatino Linotyp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341438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аварии,</a:t>
            </a:r>
            <a:r>
              <a:rPr lang="ru-RU" dirty="0">
                <a:solidFill>
                  <a:prstClr val="white"/>
                </a:solidFill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34950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опасного природного явления,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50" y="3321050"/>
            <a:ext cx="2087563" cy="7921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катастрофы,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100" y="4329113"/>
            <a:ext cx="2087563" cy="7921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стихийного или иного бедствия, 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2651125" y="1341438"/>
            <a:ext cx="3505200" cy="3779837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996600"/>
                </a:solidFill>
              </a:rPr>
              <a:t>Могут повлечь или повлекли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24600" y="1219200"/>
            <a:ext cx="2519362" cy="79216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человеческие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жертвы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24600" y="2209800"/>
            <a:ext cx="2519363" cy="79216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ущерб здоровью людей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24600" y="3200400"/>
            <a:ext cx="2520950" cy="93186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ущерб окружающей природной среде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24600" y="4343400"/>
            <a:ext cx="2520950" cy="942975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значительные материальные потери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24600" y="5486400"/>
            <a:ext cx="2520950" cy="115411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нарушение условий жизнедеятельности людей.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5345113"/>
            <a:ext cx="18176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0325" y="5345113"/>
            <a:ext cx="17081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5345113"/>
            <a:ext cx="1474788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50825" y="885825"/>
            <a:ext cx="0" cy="3838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0" idx="1"/>
          </p:cNvCxnSpPr>
          <p:nvPr/>
        </p:nvCxnSpPr>
        <p:spPr>
          <a:xfrm flipH="1">
            <a:off x="250825" y="173672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1" idx="1"/>
          </p:cNvCxnSpPr>
          <p:nvPr/>
        </p:nvCxnSpPr>
        <p:spPr>
          <a:xfrm flipH="1">
            <a:off x="250825" y="274478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>
            <a:stCxn id="12" idx="1"/>
          </p:cNvCxnSpPr>
          <p:nvPr/>
        </p:nvCxnSpPr>
        <p:spPr>
          <a:xfrm flipH="1">
            <a:off x="250825" y="3716338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Прямая соединительная линия 2053"/>
          <p:cNvCxnSpPr>
            <a:stCxn id="13" idx="1"/>
          </p:cNvCxnSpPr>
          <p:nvPr/>
        </p:nvCxnSpPr>
        <p:spPr>
          <a:xfrm flipH="1">
            <a:off x="250825" y="4724400"/>
            <a:ext cx="295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5029200"/>
          </a:xfrm>
        </p:spPr>
        <p:txBody>
          <a:bodyPr rtlCol="0">
            <a:normAutofit fontScale="77500" lnSpcReduction="20000"/>
          </a:bodyPr>
          <a:lstStyle/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3300"/>
                </a:solidFill>
              </a:rPr>
              <a:t>Воздействие токсических продуктов горения.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3300"/>
                </a:solidFill>
              </a:rPr>
              <a:t>Пониженная концентрация кислорода в зоне пожара.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3300"/>
                </a:solidFill>
              </a:rPr>
              <a:t>Высокая температура окружающей среды.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3300"/>
                </a:solidFill>
              </a:rPr>
              <a:t>Открытый огонь.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3300"/>
                </a:solidFill>
              </a:rPr>
              <a:t>Потеря видимости вследствие задымления.</a:t>
            </a:r>
          </a:p>
          <a:p>
            <a:pPr marL="742950" indent="-742950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993300"/>
                </a:solidFill>
              </a:rPr>
              <a:t>Психологическое воздействие.</a:t>
            </a:r>
          </a:p>
          <a:p>
            <a:pPr marL="514350" indent="-51435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  <a:ln w="57150">
            <a:solidFill>
              <a:srgbClr val="92D050"/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rgbClr val="FF3300"/>
                </a:solidFill>
              </a:rPr>
              <a:t>ПОРАЖАЮЩИЕ ФАКТОРЫ ПОЖАРОВ</a:t>
            </a:r>
            <a:endParaRPr lang="ru-RU" sz="32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8820150" cy="762000"/>
          </a:xfrm>
        </p:spPr>
        <p:txBody>
          <a:bodyPr/>
          <a:lstStyle/>
          <a:p>
            <a:pPr marL="609600" indent="-609600" eaLnBrk="1" hangingPunct="1"/>
            <a:r>
              <a:rPr lang="ru-RU" b="1" dirty="0" smtClean="0">
                <a:solidFill>
                  <a:srgbClr val="FF3300"/>
                </a:solidFill>
              </a:rPr>
              <a:t>Средства пожаротушения</a:t>
            </a:r>
            <a:endParaRPr lang="ru-RU" dirty="0" smtClean="0">
              <a:solidFill>
                <a:srgbClr val="FF3300"/>
              </a:solidFill>
            </a:endParaRPr>
          </a:p>
        </p:txBody>
      </p:sp>
      <p:pic>
        <p:nvPicPr>
          <p:cNvPr id="15363" name="Picture 3" descr="{301B2F0E-B15E-40CF-AD98-D0E983F88C78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7620000" cy="57150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10600" cy="857256"/>
          </a:xfrm>
          <a:solidFill>
            <a:schemeClr val="tx2">
              <a:lumMod val="90000"/>
            </a:schemeClr>
          </a:solidFill>
          <a:ln w="76200">
            <a:solidFill>
              <a:schemeClr val="tx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sz="32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Средства тушения пожара в ГБОУ СОШ № 1226</a:t>
            </a:r>
            <a:endParaRPr lang="ru-RU" sz="32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86412"/>
          </a:xfrm>
          <a:solidFill>
            <a:schemeClr val="accent3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Внутренний пожарный водопровод</a:t>
            </a:r>
            <a:r>
              <a:rPr lang="ru-RU" sz="2400" dirty="0" smtClean="0">
                <a:solidFill>
                  <a:schemeClr val="bg1"/>
                </a:solidFill>
              </a:rPr>
              <a:t>, который  обеспечивает наличие воды в стояках внутренних ПК;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Пожарные краны- </a:t>
            </a:r>
            <a:r>
              <a:rPr lang="ru-RU" sz="2400" dirty="0" smtClean="0">
                <a:solidFill>
                  <a:schemeClr val="bg1"/>
                </a:solidFill>
              </a:rPr>
              <a:t>14 шт.;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Огнетушители:</a:t>
            </a:r>
            <a:r>
              <a:rPr lang="ru-RU" sz="2400" dirty="0" smtClean="0">
                <a:solidFill>
                  <a:schemeClr val="bg1"/>
                </a:solidFill>
              </a:rPr>
              <a:t>    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                                порошковые     углекислотные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8" name="Picture 5" descr="C:\Users\user1\Pictures\FCAJWD3J7CAWX4HRCCAKQVEMFCA6P32MYCAWFQBHNCA3R4QPGCA7ADE40CA3RW9KZCAM66QDTCARPIF4OCAAMT06TCARP43O4CAASG54XCAYDVS3PCAY6M8WICARWOFQ1CAGHPGLKCADX5DUDCA8NTX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429132"/>
            <a:ext cx="1312077" cy="2071701"/>
          </a:xfrm>
          <a:prstGeom prst="rect">
            <a:avLst/>
          </a:prstGeom>
          <a:noFill/>
        </p:spPr>
      </p:pic>
      <p:pic>
        <p:nvPicPr>
          <p:cNvPr id="10" name="Picture 6" descr="C:\Users\user1\Pictures\a26df872905a089013fd149e6d60f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429132"/>
            <a:ext cx="2203640" cy="2046931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Мои документы\Мои рисунки\320h-sm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0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  <a:solidFill>
            <a:schemeClr val="tx2">
              <a:lumMod val="90000"/>
            </a:schemeClr>
          </a:solidFill>
          <a:ln w="76200">
            <a:solidFill>
              <a:schemeClr val="tx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 школе установлены: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281518" cy="500066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342900" lvl="8" indent="-342900"/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автоматическая система пожарной сигнализации ВЭРС-ПК, срабатывающая при первых признаках пожара;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автоматическая система радиооповещения о пожаре на пульт «01»;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кнопка пожарной сигнализации для подачи сигнала о пожаре на пульт «01» вручную.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286280" cy="4357718"/>
          </a:xfrm>
          <a:prstGeom prst="rect">
            <a:avLst/>
          </a:prstGeom>
          <a:noFill/>
          <a:ln w="76200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solidFill>
            <a:schemeClr val="tx2">
              <a:lumMod val="90000"/>
            </a:schemeClr>
          </a:solidFill>
          <a:ln w="76200">
            <a:solidFill>
              <a:srgbClr val="993300"/>
            </a:solidFill>
          </a:ln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Как пользоваться порошковым огнетушителем ОП-5(г)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828800"/>
            <a:ext cx="5000625" cy="542925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993300"/>
                </a:solidFill>
              </a:rPr>
              <a:t>Сорви пломбу, выдерни чеку;</a:t>
            </a:r>
          </a:p>
          <a:p>
            <a:pPr eaLnBrk="1" hangingPunct="1"/>
            <a:r>
              <a:rPr lang="ru-RU" sz="3600" dirty="0" smtClean="0">
                <a:solidFill>
                  <a:srgbClr val="993300"/>
                </a:solidFill>
              </a:rPr>
              <a:t>Подними рукоятку вверх;</a:t>
            </a:r>
          </a:p>
          <a:p>
            <a:pPr eaLnBrk="1" hangingPunct="1"/>
            <a:r>
              <a:rPr lang="ru-RU" sz="3600" dirty="0" smtClean="0">
                <a:solidFill>
                  <a:srgbClr val="993300"/>
                </a:solidFill>
              </a:rPr>
              <a:t>Направь раструб на пламя;</a:t>
            </a:r>
          </a:p>
          <a:p>
            <a:pPr eaLnBrk="1" hangingPunct="1"/>
            <a:r>
              <a:rPr lang="ru-RU" sz="3600" dirty="0" smtClean="0">
                <a:solidFill>
                  <a:srgbClr val="993300"/>
                </a:solidFill>
              </a:rPr>
              <a:t>Нажми на рычаг.</a:t>
            </a:r>
          </a:p>
          <a:p>
            <a:pPr eaLnBrk="1" hangingPunct="1"/>
            <a:endParaRPr lang="ru-RU" sz="4400" dirty="0" smtClean="0"/>
          </a:p>
        </p:txBody>
      </p:sp>
      <p:pic>
        <p:nvPicPr>
          <p:cNvPr id="11268" name="Picture 2" descr="C:\Documents and Settings\Полина\Рабочий стол\огнетушитель\IMG_09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524000"/>
            <a:ext cx="3975100" cy="5134004"/>
          </a:xfr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ransition spd="slow">
    <p:randomBa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199" cy="1371600"/>
          </a:xfrm>
          <a:solidFill>
            <a:srgbClr val="CCFFFF"/>
          </a:solidFill>
          <a:ln w="38100">
            <a:solidFill>
              <a:srgbClr val="0099FF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Правила поведения при пожаре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D:\fire02g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281518" cy="3929090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</p:pic>
      <p:pic>
        <p:nvPicPr>
          <p:cNvPr id="4099" name="Picture 3" descr="D:\ostank~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3071834" cy="3857652"/>
          </a:xfrm>
          <a:prstGeom prst="rect">
            <a:avLst/>
          </a:prstGeom>
          <a:noFill/>
          <a:ln w="38100">
            <a:solidFill>
              <a:srgbClr val="0099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3886200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Немедленно сообщи в пожарную охрану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телефону «01»или с мобильного телефона – «112».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Назови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свое имя и фамилию; укажи, что именно горит; сообщи адрес. </a:t>
            </a:r>
          </a:p>
        </p:txBody>
      </p:sp>
      <p:pic>
        <p:nvPicPr>
          <p:cNvPr id="13316" name="Picture 7" descr="1231918833_158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114800" cy="3086099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icture 6" descr="drk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609600"/>
            <a:ext cx="4047021" cy="3124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1188" y="5373688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Сообщи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возгорании любому взрослому</a:t>
            </a:r>
            <a:r>
              <a:rPr lang="ru-RU" sz="3600" b="0" dirty="0">
                <a:solidFill>
                  <a:srgbClr val="FF0000"/>
                </a:solidFill>
              </a:rPr>
              <a:t> </a:t>
            </a:r>
            <a:r>
              <a:rPr lang="ru-RU" sz="3600" b="0" dirty="0" smtClean="0">
                <a:solidFill>
                  <a:srgbClr val="FF0000"/>
                </a:solidFill>
              </a:rPr>
              <a:t>.</a:t>
            </a:r>
            <a:endParaRPr lang="ru-RU" sz="3600" b="0" dirty="0">
              <a:solidFill>
                <a:srgbClr val="FF0000"/>
              </a:solidFill>
            </a:endParaRPr>
          </a:p>
        </p:txBody>
      </p:sp>
      <p:pic>
        <p:nvPicPr>
          <p:cNvPr id="14340" name="Picture 6" descr="01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476999" cy="4858695"/>
          </a:xfrm>
          <a:prstGeom prst="rect">
            <a:avLst/>
          </a:prstGeom>
          <a:noFill/>
          <a:ln w="38100">
            <a:solidFill>
              <a:schemeClr val="accent4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1650" y="3200400"/>
            <a:ext cx="86423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Отключи газ, электроэнергию, закрой окна и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двери.              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возгорание небольшое, попытайся потушить пожар с помощью огнетушителя, воды, плотной ткани, земли из цветочных горшков, стирального порошка.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6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3744912" cy="2470150"/>
          </a:xfrm>
          <a:prstGeom prst="rect">
            <a:avLst/>
          </a:prstGeom>
          <a:noFill/>
          <a:ln w="5715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15365" name="Picture 7" descr="7641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3240286" cy="2709225"/>
          </a:xfrm>
          <a:prstGeom prst="rect">
            <a:avLst/>
          </a:prstGeom>
          <a:noFill/>
          <a:ln w="57150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876800"/>
            <a:ext cx="8893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через 10 секунд тушение пожара подручными средствами не принесло результата, немедленно покинь помещение.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6" descr="P6260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5668992" cy="4251319"/>
          </a:xfrm>
          <a:prstGeom prst="rect">
            <a:avLst/>
          </a:prstGeom>
          <a:noFill/>
          <a:ln w="38100">
            <a:solidFill>
              <a:srgbClr val="C9C4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Картинка 2 из 3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866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228600"/>
            <a:ext cx="8540750" cy="66294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FF9900"/>
                </a:solidFill>
              </a:rPr>
              <a:t>Чрезвычайную ситуацию можно предвидеть, но чаще всего она возникает внезапно</a:t>
            </a:r>
            <a:r>
              <a:rPr lang="ru-RU" sz="1600" dirty="0" smtClean="0">
                <a:solidFill>
                  <a:srgbClr val="FF9900"/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ru-RU" sz="1600" dirty="0" smtClean="0">
              <a:solidFill>
                <a:srgbClr val="FF99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ru-RU" sz="1800" b="1" dirty="0" smtClean="0">
                <a:solidFill>
                  <a:srgbClr val="FF9900"/>
                </a:solidFill>
              </a:rPr>
              <a:t>Город Спитак после землетрясения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9388" y="4868863"/>
            <a:ext cx="87852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Накройся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мокрой тканью (одеялом, полотенцем).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Дыши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через мокрый носовой платок, ткань,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одежду.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412" name="Picture 6" descr="shcola_fair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685800"/>
            <a:ext cx="52355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24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0277"/>
            <a:ext cx="2084388" cy="3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Правила поведения при пожаре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8600" y="5288340"/>
            <a:ext cx="8713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Из задымленного помещения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выбирайся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пригнувшись или ползком - внизу дыма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меньше, держись за стены и поручни. 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46200" y="228600"/>
            <a:ext cx="6807200" cy="5105400"/>
          </a:xfrm>
          <a:prstGeom prst="rect">
            <a:avLst/>
          </a:prstGeom>
          <a:ln w="57150">
            <a:solidFill>
              <a:srgbClr val="008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5693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Двигайся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выходу или в сторону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незадымленной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лестничной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клетки. Если дверь выхода горячая, значит за ней огонь, необходимо искать другой выход.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6" name="Picture 6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588554" cy="41910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8207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Пользоваться лифтом во время пожара категорически запрещается!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60" name="Picture 6" descr="2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686300" cy="4011613"/>
          </a:xfrm>
          <a:prstGeom prst="rect">
            <a:avLst/>
          </a:prstGeom>
          <a:noFill/>
          <a:ln w="76200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" y="3962400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Если выйти из помещения невозможно, вернись, плотно закрой входную дверь; дверные щели и вентиляционные отверстия заткни мокрой тканью; наполни водой ванну и другие большие емкости; облей пол и двери водой чтобы уменьшить температуру.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6" descr="14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4486275" cy="3236913"/>
          </a:xfrm>
          <a:prstGeom prst="rect">
            <a:avLst/>
          </a:prstGeom>
          <a:noFill/>
          <a:ln w="57150">
            <a:solidFill>
              <a:srgbClr val="CC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820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/>
              <a:t>Правила поведения при пожаре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5486400"/>
            <a:ext cx="813593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Выйди на балкон или лоджию, плотно прикрой дверь, зови на помощь.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381000"/>
            <a:ext cx="6934200" cy="4956788"/>
          </a:xfrm>
          <a:prstGeom prst="rect">
            <a:avLst/>
          </a:prstGeom>
          <a:ln w="76200">
            <a:solidFill>
              <a:srgbClr val="CCFFFF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6600"/>
                </a:solidFill>
              </a:rPr>
              <a:t>Если горит балкон или лоджия</a:t>
            </a:r>
            <a:r>
              <a:rPr lang="ru-RU" sz="3600" dirty="0" smtClean="0">
                <a:solidFill>
                  <a:srgbClr val="FF6600"/>
                </a:solidFill>
              </a:rPr>
              <a:t/>
            </a:r>
            <a:br>
              <a:rPr lang="ru-RU" sz="3600" dirty="0" smtClean="0">
                <a:solidFill>
                  <a:srgbClr val="FF6600"/>
                </a:solidFill>
              </a:rPr>
            </a:b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540750" cy="5715000"/>
          </a:xfrm>
          <a:blipFill>
            <a:blip r:embed="rId2" cstate="print"/>
            <a:tile tx="0" ty="0" sx="100000" sy="100000" flip="none" algn="tl"/>
          </a:blipFill>
          <a:ln w="76200">
            <a:solidFill>
              <a:srgbClr val="FF6600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После сообщения о загорании в пожарную охрану попробуй справиться с пламенем любыми подручными средствами.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Если есть возможность, можно выбросить горящий предмет с балкона, но предварительно убедившись, что внизу никого нет. 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 Если потушить огонь не удалось, закрой балконную дверь, форточку и жди приезда пожарных на улице.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40750" cy="1295400"/>
          </a:xfrm>
        </p:spPr>
        <p:txBody>
          <a:bodyPr/>
          <a:lstStyle/>
          <a:p>
            <a:pPr lvl="3"/>
            <a:r>
              <a:rPr lang="ru-RU" sz="3600" b="1" dirty="0" smtClean="0">
                <a:solidFill>
                  <a:srgbClr val="00FF00"/>
                </a:solidFill>
              </a:rPr>
              <a:t>Если горит входная дверь квартиры</a:t>
            </a:r>
            <a:r>
              <a:rPr lang="ru-RU" sz="3600" dirty="0" smtClean="0">
                <a:solidFill>
                  <a:srgbClr val="00FF00"/>
                </a:solidFill>
              </a:rPr>
              <a:t/>
            </a:r>
            <a:br>
              <a:rPr lang="ru-RU" sz="3600" dirty="0" smtClean="0">
                <a:solidFill>
                  <a:srgbClr val="00FF00"/>
                </a:solidFill>
              </a:rPr>
            </a:br>
            <a:endParaRPr lang="ru-RU" sz="3600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876800"/>
          </a:xfrm>
          <a:blipFill>
            <a:blip r:embed="rId2" cstate="print"/>
            <a:tile tx="0" ty="0" sx="100000" sy="100000" flip="none" algn="tl"/>
          </a:blipFill>
          <a:ln w="76200">
            <a:solidFill>
              <a:srgbClr val="00FF00"/>
            </a:solidFill>
          </a:ln>
        </p:spPr>
        <p:txBody>
          <a:bodyPr/>
          <a:lstStyle/>
          <a:p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Не открывай ее, иначе огонь войдет в квартиру.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Вызови пожарную охрану.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Дай знать соседям, пусть они попытаются потушить дверь снаружи 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 В это время  лучше всего поливать дверь водой изнутри.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413" y="3071813"/>
            <a:ext cx="3303587" cy="37861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21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143000"/>
            <a:ext cx="3071812" cy="29908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FF00"/>
                </a:solidFill>
              </a:rPr>
              <a:t>При  загорании электроприбора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1214438"/>
            <a:ext cx="3481388" cy="5491162"/>
          </a:xfrm>
          <a:blipFill>
            <a:blip r:embed="rId5" cstate="print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rtlCol="0">
            <a:normAutofit fontScale="85000" lnSpcReduction="10000"/>
          </a:bodyPr>
          <a:lstStyle/>
          <a:p>
            <a:r>
              <a:rPr lang="ru-RU" dirty="0" smtClean="0">
                <a:solidFill>
                  <a:srgbClr val="C94B29"/>
                </a:solidFill>
              </a:rPr>
              <a:t>Горящие электроприборы или проводку под напряжением тушить водой нельзя. Вода - хороший проводник и поражение током будет неизбежно. </a:t>
            </a:r>
          </a:p>
          <a:p>
            <a:r>
              <a:rPr lang="ru-RU" dirty="0" smtClean="0">
                <a:solidFill>
                  <a:srgbClr val="C94B29"/>
                </a:solidFill>
              </a:rPr>
              <a:t>Отключи электроэнергию и накрой электроприбор плотной тканью. Без доступа кислорода огонь погаснет.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40750" cy="9906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Если горит одежда на человеке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540750" cy="5715000"/>
          </a:xfrm>
          <a:blipFill>
            <a:blip r:embed="rId2" cstate="print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ru-RU" sz="2800" dirty="0" smtClean="0">
                <a:solidFill>
                  <a:srgbClr val="996600"/>
                </a:solidFill>
              </a:rPr>
              <a:t>Не вздумай бежать, так как пламя разгорится еще сильнее. Постарайся быстро сбросить горящую одежду. </a:t>
            </a:r>
          </a:p>
          <a:p>
            <a:r>
              <a:rPr lang="ru-RU" sz="2800" dirty="0" smtClean="0">
                <a:solidFill>
                  <a:srgbClr val="996600"/>
                </a:solidFill>
              </a:rPr>
              <a:t>Если рядом лужа или сугроб снега – "ныряй" туда.</a:t>
            </a:r>
          </a:p>
          <a:p>
            <a:r>
              <a:rPr lang="ru-RU" sz="2800" dirty="0" smtClean="0">
                <a:solidFill>
                  <a:srgbClr val="996600"/>
                </a:solidFill>
              </a:rPr>
              <a:t>Если их нет, то падай на землю и катайся, пока не собьешь пламя.</a:t>
            </a:r>
          </a:p>
          <a:p>
            <a:r>
              <a:rPr lang="ru-RU" sz="2800" dirty="0" smtClean="0">
                <a:solidFill>
                  <a:srgbClr val="996600"/>
                </a:solidFill>
              </a:rPr>
              <a:t> Накинь на себя любую плотную ткань , оставив при этом голову открытой, чтобы не задохнуться продуктами горения.</a:t>
            </a:r>
          </a:p>
          <a:p>
            <a:r>
              <a:rPr lang="ru-RU" sz="2800" dirty="0" smtClean="0">
                <a:solidFill>
                  <a:srgbClr val="996600"/>
                </a:solidFill>
              </a:rPr>
              <a:t>Не пытайся снимать одежду с обожженных участков тела до обращения к врачу.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R01-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51054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9900"/>
                </a:solidFill>
                <a:latin typeface="Times New Roman" pitchFamily="18" charset="0"/>
              </a:rPr>
              <a:t>Чрезвычайные ситуации бывают: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rgbClr val="66CCFF"/>
                </a:solidFill>
                <a:latin typeface="Times New Roman" pitchFamily="18" charset="0"/>
              </a:rPr>
              <a:t>Природного характера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</a:rPr>
              <a:t>            </a:t>
            </a:r>
            <a:r>
              <a:rPr lang="ru-RU" sz="2400" b="1" dirty="0" smtClean="0">
                <a:solidFill>
                  <a:srgbClr val="FF9900"/>
                </a:solidFill>
                <a:latin typeface="Times New Roman" pitchFamily="18" charset="0"/>
              </a:rPr>
              <a:t>Спитак (Армения)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95600"/>
            <a:ext cx="3810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57200" y="5638800"/>
            <a:ext cx="82089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По прибытии пожарных полностью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подчиняйся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их командам </a:t>
            </a:r>
          </a:p>
        </p:txBody>
      </p:sp>
      <p:pic>
        <p:nvPicPr>
          <p:cNvPr id="25605" name="Picture 6" descr="79028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261938"/>
            <a:ext cx="3113088" cy="2808288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4099" name="Picture 3" descr="C:\Users\1\Pictures\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95600"/>
            <a:ext cx="4380470" cy="2832390"/>
          </a:xfrm>
          <a:prstGeom prst="rect">
            <a:avLst/>
          </a:prstGeom>
          <a:noFill/>
        </p:spPr>
      </p:pic>
      <p:pic>
        <p:nvPicPr>
          <p:cNvPr id="4100" name="Picture 4" descr="C:\Users\1\Pictures\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28600"/>
            <a:ext cx="2743200" cy="3022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В случае возникновения пожара в школе</a:t>
            </a:r>
            <a:endParaRPr lang="ru-RU" sz="28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194175" cy="50292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Важно как можно раньше поднять тревогу, чтобы у большего количества людей было время эвакуироваться из здания.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Не бойся, если пожар произошёл по твоей вине.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Содержимое 4" descr="сканирование0002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0385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Последовательность действий при пожаре в школе</a:t>
            </a:r>
            <a:endParaRPr lang="ru-RU" sz="28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1" y="1600200"/>
            <a:ext cx="3505200" cy="4953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Тревога (сообщение о пожаре).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Вызов пожарных-спасателей.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Эвакуация.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Сбор (место построения- перед школой).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Перекличка.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1026" name="Picture 2" descr="C:\Users\1\Pictures\1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0"/>
            <a:ext cx="1428750" cy="1428750"/>
          </a:xfrm>
          <a:prstGeom prst="rect">
            <a:avLst/>
          </a:prstGeom>
          <a:noFill/>
        </p:spPr>
      </p:pic>
      <p:pic>
        <p:nvPicPr>
          <p:cNvPr id="1027" name="Picture 3" descr="C:\Users\1\Pictures\1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429000"/>
            <a:ext cx="1428750" cy="1428750"/>
          </a:xfrm>
          <a:prstGeom prst="rect">
            <a:avLst/>
          </a:prstGeom>
          <a:noFill/>
        </p:spPr>
      </p:pic>
      <p:pic>
        <p:nvPicPr>
          <p:cNvPr id="7" name="Picture 2" descr="D:\Нефедова\ФОТКИ\эвакуация\IMG_02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3070" y="990600"/>
            <a:ext cx="2433020" cy="2971799"/>
          </a:xfrm>
          <a:prstGeom prst="rect">
            <a:avLst/>
          </a:prstGeom>
          <a:noFill/>
        </p:spPr>
      </p:pic>
      <p:pic>
        <p:nvPicPr>
          <p:cNvPr id="8" name="Picture 3" descr="D:\Нефедова\ФОТКИ\эвакуация\IMG_0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4097020"/>
            <a:ext cx="3303106" cy="253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FF00"/>
                </a:solidFill>
              </a:rPr>
              <a:t>Чего нельзя делать при возникновении пожара в школе </a:t>
            </a:r>
            <a:endParaRPr lang="ru-RU" sz="28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295401"/>
            <a:ext cx="4194175" cy="29718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Паниковать.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 одиночку бороться с пламенем, не вызвав пожарных.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Прыгать из окна.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Прятаться.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2051" name="Picture 3" descr="C:\Users\1\Pictures\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038600"/>
            <a:ext cx="3775982" cy="2819400"/>
          </a:xfrm>
          <a:prstGeom prst="rect">
            <a:avLst/>
          </a:prstGeom>
          <a:noFill/>
        </p:spPr>
      </p:pic>
      <p:pic>
        <p:nvPicPr>
          <p:cNvPr id="2052" name="Picture 4" descr="C:\Users\1\Pictures\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3135664" cy="2362200"/>
          </a:xfrm>
          <a:prstGeom prst="rect">
            <a:avLst/>
          </a:prstGeom>
          <a:noFill/>
        </p:spPr>
      </p:pic>
      <p:pic>
        <p:nvPicPr>
          <p:cNvPr id="2053" name="Picture 5" descr="C:\Users\1\Pictures\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295400"/>
            <a:ext cx="3733800" cy="264058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638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FF00"/>
                </a:solidFill>
              </a:rPr>
              <a:t>Что нужно делать</a:t>
            </a:r>
            <a:endParaRPr lang="ru-RU" sz="32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4175" cy="29718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Сохранять хладнокровие.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Вызвать пожарных-спасателей.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Принять меры для спасения жизни.</a:t>
            </a:r>
          </a:p>
          <a:p>
            <a:endParaRPr lang="ru-RU" dirty="0"/>
          </a:p>
        </p:txBody>
      </p:sp>
      <p:pic>
        <p:nvPicPr>
          <p:cNvPr id="5" name="Picture 4" descr="2c86d8e94-5f3c-102a-9b4c-0048546bfbc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>
          <a:xfrm>
            <a:off x="5105400" y="1524000"/>
            <a:ext cx="3352800" cy="5041900"/>
          </a:xfrm>
        </p:spPr>
      </p:pic>
      <p:pic>
        <p:nvPicPr>
          <p:cNvPr id="3075" name="Picture 3" descr="C:\Users\1\Pictures\0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633722"/>
            <a:ext cx="2743200" cy="1938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14400"/>
          </a:xfrm>
          <a:solidFill>
            <a:srgbClr val="FFFF00"/>
          </a:solidFill>
          <a:ln w="76200">
            <a:solidFill>
              <a:srgbClr val="996600"/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Чего нельзя делать при пожаре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540750" cy="5410200"/>
          </a:xfrm>
          <a:blipFill>
            <a:blip r:embed="rId2" cstate="print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>
            <a:normAutofit fontScale="62500" lnSpcReduction="20000"/>
          </a:bodyPr>
          <a:lstStyle/>
          <a:p>
            <a:pPr lvl="0"/>
            <a:endParaRPr lang="ru-RU" sz="3400" dirty="0" smtClean="0">
              <a:solidFill>
                <a:srgbClr val="00FF00"/>
              </a:solidFill>
            </a:endParaRP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переоценивать свои силы и возможности;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рисковать своей жизнью, спасая имущество;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заниматься тушением огня, не вызвав предварительно пожарных;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тушить водой электроприборы, находящиеся под напряжением;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прятаться в шкафах, кладовых, забиваться в углы и т.п.;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пытаться выйти через задымленную лестничную клетку (влажная ткань не защищает от угарного газа);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пользоваться лифтом;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спускаться по веревкам, простыням, водосточным трубам с этажей выше третьего;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открывать окна и двери (это увеличивает тягу и усиливает горение);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выпрыгивать из окон верхних этажей;</a:t>
            </a:r>
          </a:p>
          <a:p>
            <a:pPr lvl="0"/>
            <a:r>
              <a:rPr lang="ru-RU" sz="3400" dirty="0" smtClean="0">
                <a:solidFill>
                  <a:srgbClr val="00FF00"/>
                </a:solidFill>
              </a:rPr>
              <a:t>поддаваться панике.</a:t>
            </a:r>
          </a:p>
          <a:p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3328-160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145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 огромной территории нашей страны возможны: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Землетрясения;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Цунами;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Наводнения;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Лесные и торфяные пожары;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Ураганы, бури, смерчи;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Сели (</a:t>
            </a:r>
            <a:r>
              <a:rPr lang="ru-RU" sz="24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водо-грязевые</a:t>
            </a: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потоки) и оползни;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Снежные лавины и заносы;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Грозы и др.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Картинка 2 из 93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19313"/>
            <a:ext cx="784860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838200"/>
            <a:ext cx="8540750" cy="6400800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ru-RU" sz="3200" b="1" dirty="0" smtClean="0">
                <a:solidFill>
                  <a:srgbClr val="66CCFF"/>
                </a:solidFill>
                <a:latin typeface="Times New Roman" pitchFamily="18" charset="0"/>
              </a:rPr>
              <a:t>Техногенного характера</a:t>
            </a:r>
            <a:endParaRPr lang="ru-RU" sz="28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dirty="0" smtClean="0">
              <a:solidFill>
                <a:srgbClr val="66CC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66CCFF"/>
                </a:solidFill>
                <a:latin typeface="Times New Roman" pitchFamily="18" charset="0"/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66CCFF"/>
                </a:solidFill>
                <a:latin typeface="Times New Roman" pitchFamily="18" charset="0"/>
              </a:rPr>
              <a:t>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66CCFF"/>
                </a:solidFill>
                <a:latin typeface="Times New Roman" pitchFamily="18" charset="0"/>
              </a:rPr>
              <a:t>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9933"/>
                </a:solidFill>
                <a:latin typeface="Times New Roman" pitchFamily="18" charset="0"/>
              </a:rPr>
              <a:t>Катастрофа на Чернобыльской АЭС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FF9999"/>
              </a:solidFill>
              <a:latin typeface="Times New Roman" pitchFamily="18" charset="0"/>
            </a:endParaRPr>
          </a:p>
        </p:txBody>
      </p:sp>
      <p:sp>
        <p:nvSpPr>
          <p:cNvPr id="3379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9900"/>
                </a:solidFill>
                <a:latin typeface="Times New Roman" pitchFamily="18" charset="0"/>
              </a:rPr>
              <a:t>Чрезвычайные ситуации бывают: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28125" cy="620713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Чрезвычайные ситуации техногенного характера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69938"/>
            <a:ext cx="2195513" cy="576262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Транспортные аварии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313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биологически опасных веществ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744788"/>
            <a:ext cx="2195513" cy="9366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на очистных сооружениях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9363"/>
            <a:ext cx="2195513" cy="514350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Пожары и взрывы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383088"/>
            <a:ext cx="2195513" cy="1138237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Внезапное обрушение зданий и сооружений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31025" y="1052513"/>
            <a:ext cx="2197100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химически опасных веществ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915150" y="2420938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с выбросом радиоактивных веществ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15150" y="3789363"/>
            <a:ext cx="2195513" cy="11525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на энергетических системах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15150" y="5157788"/>
            <a:ext cx="2195513" cy="1201737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</a:rPr>
              <a:t>Аварии  на коммунальных системах жизнеобеспечения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32463"/>
            <a:ext cx="2195513" cy="936625"/>
          </a:xfrm>
          <a:prstGeom prst="rect">
            <a:avLst/>
          </a:prstGeom>
          <a:solidFill>
            <a:srgbClr val="00B050"/>
          </a:solidFill>
          <a:ln>
            <a:solidFill>
              <a:srgbClr val="1731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</a:rPr>
              <a:t>Гидродинамические аварии</a:t>
            </a:r>
          </a:p>
        </p:txBody>
      </p:sp>
      <p:cxnSp>
        <p:nvCxnSpPr>
          <p:cNvPr id="15" name="Прямая соединительная линия 14"/>
          <p:cNvCxnSpPr>
            <a:endCxn id="7175" idx="3"/>
          </p:cNvCxnSpPr>
          <p:nvPr/>
        </p:nvCxnSpPr>
        <p:spPr>
          <a:xfrm>
            <a:off x="2484438" y="620713"/>
            <a:ext cx="22225" cy="5659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16688" y="620713"/>
            <a:ext cx="0" cy="511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3" idx="3"/>
          </p:cNvCxnSpPr>
          <p:nvPr/>
        </p:nvCxnSpPr>
        <p:spPr>
          <a:xfrm flipH="1">
            <a:off x="2195513" y="1057275"/>
            <a:ext cx="2889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1981200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963" y="313372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2963" y="3976688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87362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6200775"/>
            <a:ext cx="3714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Прямая со стрелкой 21"/>
          <p:cNvCxnSpPr/>
          <p:nvPr/>
        </p:nvCxnSpPr>
        <p:spPr>
          <a:xfrm>
            <a:off x="6516688" y="1639888"/>
            <a:ext cx="41433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5653088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4303713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0975" y="2959100"/>
            <a:ext cx="49371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769938"/>
            <a:ext cx="1728787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0325" y="1981200"/>
            <a:ext cx="17335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3213100"/>
            <a:ext cx="17287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3213100"/>
            <a:ext cx="17287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313" y="4452938"/>
            <a:ext cx="172878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8100" y="5616575"/>
            <a:ext cx="17049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30763" y="769938"/>
            <a:ext cx="1611312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30763" y="2205038"/>
            <a:ext cx="1611312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27588" y="3573463"/>
            <a:ext cx="16129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51400" y="5248275"/>
            <a:ext cx="15906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6764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9900"/>
                </a:solidFill>
              </a:rPr>
              <a:t>Пожар-</a:t>
            </a:r>
            <a:r>
              <a:rPr lang="ru-RU" sz="2400" b="1" dirty="0" smtClean="0">
                <a:solidFill>
                  <a:srgbClr val="FF9900"/>
                </a:solidFill>
              </a:rPr>
              <a:t> это неконтролируемое горение, причиняющее материальный ущерб , вред жизни и здоровью граждан , интересам общества и государства.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6387" name="Picture 3" descr="Пожар здания на Проспекте Мир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52600"/>
            <a:ext cx="8606118" cy="4876800"/>
          </a:xfrm>
          <a:noFill/>
          <a:ln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V="1">
            <a:off x="8610599" y="6099174"/>
            <a:ext cx="231775" cy="7588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GT0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7467600" y="5894388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324600" y="586740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257800" y="586740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038600" y="5894388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971800" y="587375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849438" y="5832475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title"/>
          </p:nvPr>
        </p:nvSpPr>
        <p:spPr>
          <a:xfrm>
            <a:off x="971550" y="404813"/>
            <a:ext cx="7129463" cy="576262"/>
          </a:xfrm>
          <a:noFill/>
          <a:ln/>
          <a:effectLst>
            <a:outerShdw dist="53882" dir="2700000" algn="ctr" rotWithShape="0">
              <a:srgbClr val="FFFF00"/>
            </a:outerShdw>
          </a:effectLst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П Р И Ч И Н Ы   П О Ж А Р О В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57200" y="1828800"/>
            <a:ext cx="1447800" cy="4191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524000" y="4495800"/>
            <a:ext cx="1447800" cy="1524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590800" y="4953000"/>
            <a:ext cx="1447800" cy="10668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733800" y="5715000"/>
            <a:ext cx="1447800" cy="3048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4876800" y="5638800"/>
            <a:ext cx="1447800" cy="3810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019800" y="5715000"/>
            <a:ext cx="1447800" cy="3048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7086600" y="5791200"/>
            <a:ext cx="1447800" cy="2286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8900000" scaled="1"/>
          </a:gra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8513763" y="5861050"/>
            <a:ext cx="0" cy="3810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AutoShape 18"/>
          <p:cNvSpPr>
            <a:spLocks/>
          </p:cNvSpPr>
          <p:nvPr/>
        </p:nvSpPr>
        <p:spPr bwMode="auto">
          <a:xfrm>
            <a:off x="2195513" y="1120775"/>
            <a:ext cx="5622925" cy="466725"/>
          </a:xfrm>
          <a:prstGeom prst="accentCallout2">
            <a:avLst>
              <a:gd name="adj1" fmla="val 24491"/>
              <a:gd name="adj2" fmla="val -1356"/>
              <a:gd name="adj3" fmla="val 24491"/>
              <a:gd name="adj4" fmla="val -8528"/>
              <a:gd name="adj5" fmla="val 236394"/>
              <a:gd name="adj6" fmla="val -16009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Arial Cyr"/>
                <a:cs typeface="Arial" pitchFamily="34" charset="0"/>
              </a:rPr>
              <a:t>Неосторожное обращение с огнем</a:t>
            </a:r>
          </a:p>
        </p:txBody>
      </p:sp>
      <p:sp>
        <p:nvSpPr>
          <p:cNvPr id="22547" name="AutoShape 19"/>
          <p:cNvSpPr>
            <a:spLocks/>
          </p:cNvSpPr>
          <p:nvPr/>
        </p:nvSpPr>
        <p:spPr bwMode="auto">
          <a:xfrm>
            <a:off x="2411413" y="2057400"/>
            <a:ext cx="6503987" cy="412750"/>
          </a:xfrm>
          <a:prstGeom prst="accentCallout2">
            <a:avLst>
              <a:gd name="adj1" fmla="val 27694"/>
              <a:gd name="adj2" fmla="val -1130"/>
              <a:gd name="adj3" fmla="val 27694"/>
              <a:gd name="adj4" fmla="val -2144"/>
              <a:gd name="adj5" fmla="val 637306"/>
              <a:gd name="adj6" fmla="val -3157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 Cyr"/>
                <a:cs typeface="Arial" pitchFamily="34" charset="0"/>
              </a:rPr>
              <a:t>Неосторожное </a:t>
            </a:r>
            <a:r>
              <a:rPr lang="ru-RU" sz="2400" b="1" dirty="0">
                <a:solidFill>
                  <a:srgbClr val="FF0000"/>
                </a:solidFill>
                <a:latin typeface="Arial Cyr"/>
                <a:cs typeface="Arial" pitchFamily="34" charset="0"/>
              </a:rPr>
              <a:t>обращение с огнем </a:t>
            </a:r>
            <a:r>
              <a:rPr lang="ru-RU" sz="2400" b="1" dirty="0" smtClean="0">
                <a:solidFill>
                  <a:srgbClr val="FF0000"/>
                </a:solidFill>
                <a:latin typeface="Arial Cyr"/>
                <a:cs typeface="Arial" pitchFamily="34" charset="0"/>
              </a:rPr>
              <a:t>детей</a:t>
            </a:r>
            <a:endParaRPr lang="ru-RU" sz="2400" b="1" dirty="0">
              <a:solidFill>
                <a:srgbClr val="FF0000"/>
              </a:solidFill>
              <a:latin typeface="Arial Cyr"/>
              <a:cs typeface="Arial" pitchFamily="34" charset="0"/>
            </a:endParaRPr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3379788" y="2705100"/>
            <a:ext cx="5764212" cy="723900"/>
          </a:xfrm>
          <a:prstGeom prst="accentCallout2">
            <a:avLst>
              <a:gd name="adj1" fmla="val 15792"/>
              <a:gd name="adj2" fmla="val -1324"/>
              <a:gd name="adj3" fmla="val 15792"/>
              <a:gd name="adj4" fmla="val -4324"/>
              <a:gd name="adj5" fmla="val 330704"/>
              <a:gd name="adj6" fmla="val -7491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0000"/>
                </a:solidFill>
                <a:latin typeface="Arial Cyr"/>
                <a:cs typeface="Arial" pitchFamily="34" charset="0"/>
              </a:rPr>
              <a:t>Нарушение правил устройства и эксплуатации электроустановок</a:t>
            </a:r>
          </a:p>
        </p:txBody>
      </p:sp>
      <p:sp>
        <p:nvSpPr>
          <p:cNvPr id="22549" name="AutoShape 21"/>
          <p:cNvSpPr>
            <a:spLocks/>
          </p:cNvSpPr>
          <p:nvPr/>
        </p:nvSpPr>
        <p:spPr bwMode="auto">
          <a:xfrm>
            <a:off x="3990975" y="3657600"/>
            <a:ext cx="5489575" cy="1196975"/>
          </a:xfrm>
          <a:prstGeom prst="accentCallout3">
            <a:avLst>
              <a:gd name="adj1" fmla="val 9551"/>
              <a:gd name="adj2" fmla="val -1389"/>
              <a:gd name="adj3" fmla="val 9551"/>
              <a:gd name="adj4" fmla="val -11278"/>
              <a:gd name="adj5" fmla="val 88991"/>
              <a:gd name="adj6" fmla="val -11278"/>
              <a:gd name="adj7" fmla="val 173208"/>
              <a:gd name="adj8" fmla="val 15037"/>
            </a:avLst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Arial Cyr"/>
                <a:cs typeface="Arial" pitchFamily="34" charset="0"/>
              </a:rPr>
              <a:t>Неисправность оборудования,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Arial Cyr"/>
                <a:cs typeface="Arial" pitchFamily="34" charset="0"/>
              </a:rPr>
              <a:t>огневые работы, поджоги и прочее</a:t>
            </a: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5029200" y="1600200"/>
            <a:ext cx="12239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65-70%</a:t>
            </a: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5076825" y="2420938"/>
            <a:ext cx="12954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15-16%</a:t>
            </a: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5292725" y="3429000"/>
            <a:ext cx="129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10-11%</a:t>
            </a: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5410200" y="4652963"/>
            <a:ext cx="2039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Arial" pitchFamily="34" charset="0"/>
              </a:rPr>
              <a:t>Около 1-2%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 animBg="1" autoUpdateAnimBg="0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</TotalTime>
  <Words>1109</Words>
  <Application>Microsoft Office PowerPoint</Application>
  <PresentationFormat>Экран (4:3)</PresentationFormat>
  <Paragraphs>198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Граница</vt:lpstr>
      <vt:lpstr>Правила поведения в условиях чрезвычайных ситуаций</vt:lpstr>
      <vt:lpstr>Презентация PowerPoint</vt:lpstr>
      <vt:lpstr>Презентация PowerPoint</vt:lpstr>
      <vt:lpstr>Чрезвычайные ситуации бывают:</vt:lpstr>
      <vt:lpstr>На огромной территории нашей страны возможны:</vt:lpstr>
      <vt:lpstr>Чрезвычайные ситуации бывают:</vt:lpstr>
      <vt:lpstr>Презентация PowerPoint</vt:lpstr>
      <vt:lpstr>Пожар- это неконтролируемое горение, причиняющее материальный ущерб , вред жизни и здоровью граждан , интересам общества и государства. </vt:lpstr>
      <vt:lpstr>П Р И Ч И Н Ы   П О Ж А Р О В</vt:lpstr>
      <vt:lpstr>Основные причины возникновения пожара в быту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ПОРАЖАЮЩИЕ ФАКТОРЫ ПОЖАРОВ</vt:lpstr>
      <vt:lpstr>Презентация PowerPoint</vt:lpstr>
      <vt:lpstr>Средства тушения пожара в ГБОУ СОШ № 1226</vt:lpstr>
      <vt:lpstr> В школе установлены: </vt:lpstr>
      <vt:lpstr>Как пользоваться порошковым огнетушителем ОП-5(г)</vt:lpstr>
      <vt:lpstr>Правила поведения при пожаре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горит балкон или лоджия </vt:lpstr>
      <vt:lpstr>Если горит входная дверь квартиры </vt:lpstr>
      <vt:lpstr>При  загорании электроприбора</vt:lpstr>
      <vt:lpstr>Если горит одежда на человеке</vt:lpstr>
      <vt:lpstr>Презентация PowerPoint</vt:lpstr>
      <vt:lpstr>В случае возникновения пожара в школе</vt:lpstr>
      <vt:lpstr>Последовательность действий при пожаре в школе</vt:lpstr>
      <vt:lpstr>Чего нельзя делать при возникновении пожара в школе </vt:lpstr>
      <vt:lpstr>Что нужно делать</vt:lpstr>
      <vt:lpstr>Чего нельзя делать при пожаре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metodist</cp:lastModifiedBy>
  <cp:revision>111</cp:revision>
  <cp:lastPrinted>1601-01-01T00:00:00Z</cp:lastPrinted>
  <dcterms:created xsi:type="dcterms:W3CDTF">1601-01-01T00:00:00Z</dcterms:created>
  <dcterms:modified xsi:type="dcterms:W3CDTF">2021-05-19T08:53:33Z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